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xlsx" ContentType="application/vnd.openxmlformats-officedocument.spreadsheetml.sheet"/>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09" r:id="rId1"/>
  </p:sldMasterIdLst>
  <p:notesMasterIdLst>
    <p:notesMasterId r:id="rId228"/>
  </p:notesMasterIdLst>
  <p:handoutMasterIdLst>
    <p:handoutMasterId r:id="rId229"/>
  </p:handoutMasterIdLst>
  <p:sldIdLst>
    <p:sldId id="1786" r:id="rId2"/>
    <p:sldId id="1595" r:id="rId3"/>
    <p:sldId id="1667" r:id="rId4"/>
    <p:sldId id="1658" r:id="rId5"/>
    <p:sldId id="1622" r:id="rId6"/>
    <p:sldId id="1632" r:id="rId7"/>
    <p:sldId id="1719" r:id="rId8"/>
    <p:sldId id="1741" r:id="rId9"/>
    <p:sldId id="1742" r:id="rId10"/>
    <p:sldId id="1186" r:id="rId11"/>
    <p:sldId id="1187" r:id="rId12"/>
    <p:sldId id="1188" r:id="rId13"/>
    <p:sldId id="1787" r:id="rId14"/>
    <p:sldId id="1189" r:id="rId15"/>
    <p:sldId id="1643" r:id="rId16"/>
    <p:sldId id="1193" r:id="rId17"/>
    <p:sldId id="1463" r:id="rId18"/>
    <p:sldId id="1554" r:id="rId19"/>
    <p:sldId id="1796" r:id="rId20"/>
    <p:sldId id="1661" r:id="rId21"/>
    <p:sldId id="1662" r:id="rId22"/>
    <p:sldId id="1666" r:id="rId23"/>
    <p:sldId id="1797" r:id="rId24"/>
    <p:sldId id="1798" r:id="rId25"/>
    <p:sldId id="1663" r:id="rId26"/>
    <p:sldId id="1802" r:id="rId27"/>
    <p:sldId id="1636" r:id="rId28"/>
    <p:sldId id="1838" r:id="rId29"/>
    <p:sldId id="1839" r:id="rId30"/>
    <p:sldId id="1837" r:id="rId31"/>
    <p:sldId id="1656" r:id="rId32"/>
    <p:sldId id="1665" r:id="rId33"/>
    <p:sldId id="1657" r:id="rId34"/>
    <p:sldId id="1638" r:id="rId35"/>
    <p:sldId id="1659" r:id="rId36"/>
    <p:sldId id="1642" r:id="rId37"/>
    <p:sldId id="1640" r:id="rId38"/>
    <p:sldId id="1660" r:id="rId39"/>
    <p:sldId id="1578" r:id="rId40"/>
    <p:sldId id="1567" r:id="rId41"/>
    <p:sldId id="1634" r:id="rId42"/>
    <p:sldId id="1720" r:id="rId43"/>
    <p:sldId id="1721" r:id="rId44"/>
    <p:sldId id="1278" r:id="rId45"/>
    <p:sldId id="1279" r:id="rId46"/>
    <p:sldId id="1668" r:id="rId47"/>
    <p:sldId id="1287" r:id="rId48"/>
    <p:sldId id="1477" r:id="rId49"/>
    <p:sldId id="1288" r:id="rId50"/>
    <p:sldId id="1282" r:id="rId51"/>
    <p:sldId id="1283" r:id="rId52"/>
    <p:sldId id="1577" r:id="rId53"/>
    <p:sldId id="1566" r:id="rId54"/>
    <p:sldId id="1775" r:id="rId55"/>
    <p:sldId id="1565" r:id="rId56"/>
    <p:sldId id="1600" r:id="rId57"/>
    <p:sldId id="1829" r:id="rId58"/>
    <p:sldId id="1601" r:id="rId59"/>
    <p:sldId id="1669" r:id="rId60"/>
    <p:sldId id="1670" r:id="rId61"/>
    <p:sldId id="1671" r:id="rId62"/>
    <p:sldId id="1673" r:id="rId63"/>
    <p:sldId id="1672" r:id="rId64"/>
    <p:sldId id="1830" r:id="rId65"/>
    <p:sldId id="1681" r:id="rId66"/>
    <p:sldId id="1682" r:id="rId67"/>
    <p:sldId id="1683" r:id="rId68"/>
    <p:sldId id="1685" r:id="rId69"/>
    <p:sldId id="1815" r:id="rId70"/>
    <p:sldId id="1765" r:id="rId71"/>
    <p:sldId id="1686" r:id="rId72"/>
    <p:sldId id="1687" r:id="rId73"/>
    <p:sldId id="1688" r:id="rId74"/>
    <p:sldId id="1689" r:id="rId75"/>
    <p:sldId id="1747" r:id="rId76"/>
    <p:sldId id="1690" r:id="rId77"/>
    <p:sldId id="1691" r:id="rId78"/>
    <p:sldId id="1714" r:id="rId79"/>
    <p:sldId id="1715" r:id="rId80"/>
    <p:sldId id="1692" r:id="rId81"/>
    <p:sldId id="1693" r:id="rId82"/>
    <p:sldId id="1694" r:id="rId83"/>
    <p:sldId id="1695" r:id="rId84"/>
    <p:sldId id="1810" r:id="rId85"/>
    <p:sldId id="1823" r:id="rId86"/>
    <p:sldId id="1697" r:id="rId87"/>
    <p:sldId id="1809" r:id="rId88"/>
    <p:sldId id="1814" r:id="rId89"/>
    <p:sldId id="1822" r:id="rId90"/>
    <p:sldId id="1748" r:id="rId91"/>
    <p:sldId id="1724" r:id="rId92"/>
    <p:sldId id="1831" r:id="rId93"/>
    <p:sldId id="1832" r:id="rId94"/>
    <p:sldId id="1836" r:id="rId95"/>
    <p:sldId id="1834" r:id="rId96"/>
    <p:sldId id="1835" r:id="rId97"/>
    <p:sldId id="1678" r:id="rId98"/>
    <p:sldId id="1679" r:id="rId99"/>
    <p:sldId id="1680" r:id="rId100"/>
    <p:sldId id="1782" r:id="rId101"/>
    <p:sldId id="1699" r:id="rId102"/>
    <p:sldId id="1752" r:id="rId103"/>
    <p:sldId id="1701" r:id="rId104"/>
    <p:sldId id="1777" r:id="rId105"/>
    <p:sldId id="1778" r:id="rId106"/>
    <p:sldId id="1702" r:id="rId107"/>
    <p:sldId id="1703" r:id="rId108"/>
    <p:sldId id="1704" r:id="rId109"/>
    <p:sldId id="1746" r:id="rId110"/>
    <p:sldId id="1453" r:id="rId111"/>
    <p:sldId id="1783" r:id="rId112"/>
    <p:sldId id="1745" r:id="rId113"/>
    <p:sldId id="1448" r:id="rId114"/>
    <p:sldId id="1828" r:id="rId115"/>
    <p:sldId id="1486" r:id="rId116"/>
    <p:sldId id="1450" r:id="rId117"/>
    <p:sldId id="1451" r:id="rId118"/>
    <p:sldId id="1452" r:id="rId119"/>
    <p:sldId id="1549" r:id="rId120"/>
    <p:sldId id="1744" r:id="rId121"/>
    <p:sldId id="1380" r:id="rId122"/>
    <p:sldId id="1381" r:id="rId123"/>
    <p:sldId id="1379" r:id="rId124"/>
    <p:sldId id="1378" r:id="rId125"/>
    <p:sldId id="1377" r:id="rId126"/>
    <p:sldId id="1454" r:id="rId127"/>
    <p:sldId id="1718" r:id="rId128"/>
    <p:sldId id="1716" r:id="rId129"/>
    <p:sldId id="1784" r:id="rId130"/>
    <p:sldId id="1785" r:id="rId131"/>
    <p:sldId id="1808" r:id="rId132"/>
    <p:sldId id="1816" r:id="rId133"/>
    <p:sldId id="1582" r:id="rId134"/>
    <p:sldId id="1779" r:id="rId135"/>
    <p:sldId id="1780" r:id="rId136"/>
    <p:sldId id="1589" r:id="rId137"/>
    <p:sldId id="1449" r:id="rId138"/>
    <p:sldId id="1599" r:id="rId139"/>
    <p:sldId id="1265" r:id="rId140"/>
    <p:sldId id="1264" r:id="rId141"/>
    <p:sldId id="1266" r:id="rId142"/>
    <p:sldId id="1615" r:id="rId143"/>
    <p:sldId id="1268" r:id="rId144"/>
    <p:sldId id="1734" r:id="rId145"/>
    <p:sldId id="1751" r:id="rId146"/>
    <p:sldId id="1267" r:id="rId147"/>
    <p:sldId id="1269" r:id="rId148"/>
    <p:sldId id="1733" r:id="rId149"/>
    <p:sldId id="1761" r:id="rId150"/>
    <p:sldId id="1821" r:id="rId151"/>
    <p:sldId id="1705" r:id="rId152"/>
    <p:sldId id="1811" r:id="rId153"/>
    <p:sldId id="1706" r:id="rId154"/>
    <p:sldId id="1707" r:id="rId155"/>
    <p:sldId id="1708" r:id="rId156"/>
    <p:sldId id="1763" r:id="rId157"/>
    <p:sldId id="1764" r:id="rId158"/>
    <p:sldId id="1709" r:id="rId159"/>
    <p:sldId id="1612" r:id="rId160"/>
    <p:sldId id="1527" r:id="rId161"/>
    <p:sldId id="1597" r:id="rId162"/>
    <p:sldId id="1598" r:id="rId163"/>
    <p:sldId id="1304" r:id="rId164"/>
    <p:sldId id="1711" r:id="rId165"/>
    <p:sldId id="1712" r:id="rId166"/>
    <p:sldId id="1713" r:id="rId167"/>
    <p:sldId id="1762" r:id="rId168"/>
    <p:sldId id="1732" r:id="rId169"/>
    <p:sldId id="1349" r:id="rId170"/>
    <p:sldId id="1618" r:id="rId171"/>
    <p:sldId id="1556" r:id="rId172"/>
    <p:sldId id="1805" r:id="rId173"/>
    <p:sldId id="1555" r:id="rId174"/>
    <p:sldId id="1584" r:id="rId175"/>
    <p:sldId id="1759" r:id="rId176"/>
    <p:sldId id="1561" r:id="rId177"/>
    <p:sldId id="1767" r:id="rId178"/>
    <p:sldId id="1760" r:id="rId179"/>
    <p:sldId id="1512" r:id="rId180"/>
    <p:sldId id="1515" r:id="rId181"/>
    <p:sldId id="1517" r:id="rId182"/>
    <p:sldId id="1519" r:id="rId183"/>
    <p:sldId id="1620" r:id="rId184"/>
    <p:sldId id="1521" r:id="rId185"/>
    <p:sldId id="1518" r:id="rId186"/>
    <p:sldId id="1520" r:id="rId187"/>
    <p:sldId id="1522" r:id="rId188"/>
    <p:sldId id="1529" r:id="rId189"/>
    <p:sldId id="1530" r:id="rId190"/>
    <p:sldId id="1619" r:id="rId191"/>
    <p:sldId id="1735" r:id="rId192"/>
    <p:sldId id="1736" r:id="rId193"/>
    <p:sldId id="1753" r:id="rId194"/>
    <p:sldId id="1817" r:id="rId195"/>
    <p:sldId id="1803" r:id="rId196"/>
    <p:sldId id="1626" r:id="rId197"/>
    <p:sldId id="1627" r:id="rId198"/>
    <p:sldId id="1628" r:id="rId199"/>
    <p:sldId id="1629" r:id="rId200"/>
    <p:sldId id="1507" r:id="rId201"/>
    <p:sldId id="1613" r:id="rId202"/>
    <p:sldId id="1614" r:id="rId203"/>
    <p:sldId id="1574" r:id="rId204"/>
    <p:sldId id="1804" r:id="rId205"/>
    <p:sldId id="1575" r:id="rId206"/>
    <p:sldId id="1754" r:id="rId207"/>
    <p:sldId id="1807" r:id="rId208"/>
    <p:sldId id="1818" r:id="rId209"/>
    <p:sldId id="1812" r:id="rId210"/>
    <p:sldId id="1819" r:id="rId211"/>
    <p:sldId id="1820" r:id="rId212"/>
    <p:sldId id="1616" r:id="rId213"/>
    <p:sldId id="1757" r:id="rId214"/>
    <p:sldId id="1758" r:id="rId215"/>
    <p:sldId id="1795" r:id="rId216"/>
    <p:sldId id="1573" r:id="rId217"/>
    <p:sldId id="1624" r:id="rId218"/>
    <p:sldId id="1633" r:id="rId219"/>
    <p:sldId id="1844" r:id="rId220"/>
    <p:sldId id="1841" r:id="rId221"/>
    <p:sldId id="1842" r:id="rId222"/>
    <p:sldId id="1843" r:id="rId223"/>
    <p:sldId id="1791" r:id="rId224"/>
    <p:sldId id="1793" r:id="rId225"/>
    <p:sldId id="1794" r:id="rId226"/>
    <p:sldId id="1840" r:id="rId227"/>
  </p:sldIdLst>
  <p:sldSz cx="9144000" cy="6858000" type="screen4x3"/>
  <p:notesSz cx="6858000" cy="907732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9900"/>
    <a:srgbClr val="A6A6A6"/>
    <a:srgbClr val="777777"/>
    <a:srgbClr val="0000FF"/>
    <a:srgbClr val="000000"/>
    <a:srgbClr val="974D15"/>
    <a:srgbClr val="663300"/>
    <a:srgbClr val="CC99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51" autoAdjust="0"/>
    <p:restoredTop sz="98404" autoAdjust="0"/>
  </p:normalViewPr>
  <p:slideViewPr>
    <p:cSldViewPr snapToGrid="0" showGuides="1">
      <p:cViewPr varScale="1">
        <p:scale>
          <a:sx n="105" d="100"/>
          <a:sy n="105" d="100"/>
        </p:scale>
        <p:origin x="-228" y="-96"/>
      </p:cViewPr>
      <p:guideLst>
        <p:guide orient="horz" pos="2153"/>
        <p:guide pos="2879"/>
      </p:guideLst>
    </p:cSldViewPr>
  </p:slideViewPr>
  <p:notesTextViewPr>
    <p:cViewPr>
      <p:scale>
        <a:sx n="100" d="100"/>
        <a:sy n="100" d="100"/>
      </p:scale>
      <p:origin x="0" y="0"/>
    </p:cViewPr>
  </p:notesTextViewPr>
  <p:sorterViewPr>
    <p:cViewPr>
      <p:scale>
        <a:sx n="101" d="100"/>
        <a:sy n="101" d="100"/>
      </p:scale>
      <p:origin x="0" y="700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image" Target="../media/image186.wmf"/><Relationship Id="rId7" Type="http://schemas.openxmlformats.org/officeDocument/2006/relationships/image" Target="../media/image190.wmf"/><Relationship Id="rId2" Type="http://schemas.openxmlformats.org/officeDocument/2006/relationships/image" Target="../media/image185.wmf"/><Relationship Id="rId1" Type="http://schemas.openxmlformats.org/officeDocument/2006/relationships/image" Target="../media/image184.wmf"/><Relationship Id="rId6" Type="http://schemas.openxmlformats.org/officeDocument/2006/relationships/image" Target="../media/image189.wmf"/><Relationship Id="rId5" Type="http://schemas.openxmlformats.org/officeDocument/2006/relationships/image" Target="../media/image188.wmf"/><Relationship Id="rId4" Type="http://schemas.openxmlformats.org/officeDocument/2006/relationships/image" Target="../media/image1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r>
              <a:rPr lang="en-US"/>
              <a:t>Evolution Lecture 18 (21 October 2004)</a:t>
            </a:r>
          </a:p>
        </p:txBody>
      </p:sp>
      <p:sp>
        <p:nvSpPr>
          <p:cNvPr id="61444" name="Rectangle 4"/>
          <p:cNvSpPr>
            <a:spLocks noGrp="1" noChangeArrowheads="1"/>
          </p:cNvSpPr>
          <p:nvPr>
            <p:ph type="ftr" sz="quarter" idx="2"/>
          </p:nvPr>
        </p:nvSpPr>
        <p:spPr bwMode="auto">
          <a:xfrm>
            <a:off x="0"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3884613"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F05EFF2-D640-4F76-947A-B496CF1D90CE}" type="slidenum">
              <a:rPr lang="en-US"/>
              <a:pPr>
                <a:defRPr/>
              </a:pPr>
              <a:t>‹#›</a:t>
            </a:fld>
            <a:endParaRPr lang="en-US"/>
          </a:p>
        </p:txBody>
      </p:sp>
    </p:spTree>
    <p:extLst>
      <p:ext uri="{BB962C8B-B14F-4D97-AF65-F5344CB8AC3E}">
        <p14:creationId xmlns:p14="http://schemas.microsoft.com/office/powerpoint/2010/main" val="1223190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r>
              <a:rPr lang="en-US"/>
              <a:t>Evolution Lecture 18 (21 October 2004)</a:t>
            </a:r>
          </a:p>
        </p:txBody>
      </p:sp>
      <p:sp>
        <p:nvSpPr>
          <p:cNvPr id="137220" name="Rectangle 4"/>
          <p:cNvSpPr>
            <a:spLocks noGrp="1" noRot="1" noChangeAspect="1" noChangeArrowheads="1" noTextEdit="1"/>
          </p:cNvSpPr>
          <p:nvPr>
            <p:ph type="sldImg" idx="2"/>
          </p:nvPr>
        </p:nvSpPr>
        <p:spPr bwMode="auto">
          <a:xfrm>
            <a:off x="1160463" y="681038"/>
            <a:ext cx="4538662" cy="340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p:cNvSpPr>
            <a:spLocks noGrp="1" noChangeArrowheads="1"/>
          </p:cNvSpPr>
          <p:nvPr>
            <p:ph type="body" sz="quarter" idx="3"/>
          </p:nvPr>
        </p:nvSpPr>
        <p:spPr bwMode="auto">
          <a:xfrm>
            <a:off x="685800" y="4311650"/>
            <a:ext cx="5486400" cy="408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AB043C6-BE64-409B-8501-282660EED3E6}" type="slidenum">
              <a:rPr lang="en-US"/>
              <a:pPr>
                <a:defRPr/>
              </a:pPr>
              <a:t>‹#›</a:t>
            </a:fld>
            <a:endParaRPr lang="en-US"/>
          </a:p>
        </p:txBody>
      </p:sp>
    </p:spTree>
    <p:extLst>
      <p:ext uri="{BB962C8B-B14F-4D97-AF65-F5344CB8AC3E}">
        <p14:creationId xmlns:p14="http://schemas.microsoft.com/office/powerpoint/2010/main" val="3434671275"/>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ED85D5D-455D-45DA-B4F7-301540100313}" type="slidenum">
              <a:rPr kumimoji="1" lang="en-US" altLang="en-US" smtClean="0">
                <a:latin typeface="Times New Roman" pitchFamily="18" charset="0"/>
              </a:rPr>
              <a:pPr eaLnBrk="1" hangingPunct="1">
                <a:spcBef>
                  <a:spcPct val="0"/>
                </a:spcBef>
              </a:pPr>
              <a:t>1</a:t>
            </a:fld>
            <a:endParaRPr kumimoji="1" lang="en-US" altLang="en-US" smtClean="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FD9CAB-BD0D-4260-9D88-5EFBDABD847A}" type="slidenum">
              <a:rPr kumimoji="1" lang="en-US" altLang="en-US" smtClean="0">
                <a:latin typeface="Times New Roman" pitchFamily="18" charset="0"/>
              </a:rPr>
              <a:pPr eaLnBrk="1" hangingPunct="1">
                <a:spcBef>
                  <a:spcPct val="0"/>
                </a:spcBef>
              </a:pPr>
              <a:t>10</a:t>
            </a:fld>
            <a:endParaRPr kumimoji="1" lang="en-US" altLang="en-US" smtClean="0">
              <a:latin typeface="Times New Roman"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39CD3D1-E292-4578-BA19-38D1E0179840}" type="slidenum">
              <a:rPr kumimoji="1" lang="en-US" altLang="en-US" smtClean="0">
                <a:latin typeface="Times New Roman" pitchFamily="18" charset="0"/>
              </a:rPr>
              <a:pPr eaLnBrk="1" hangingPunct="1">
                <a:spcBef>
                  <a:spcPct val="0"/>
                </a:spcBef>
              </a:pPr>
              <a:t>140</a:t>
            </a:fld>
            <a:endParaRPr kumimoji="1"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389271-773E-45F7-86C4-924C02CF8482}" type="slidenum">
              <a:rPr kumimoji="1" lang="en-US" altLang="en-US" smtClean="0">
                <a:latin typeface="Times New Roman" pitchFamily="18" charset="0"/>
              </a:rPr>
              <a:pPr eaLnBrk="1" hangingPunct="1">
                <a:spcBef>
                  <a:spcPct val="0"/>
                </a:spcBef>
              </a:pPr>
              <a:t>141</a:t>
            </a:fld>
            <a:endParaRPr kumimoji="1" lang="en-US" alt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3D26341-20C2-40AF-9341-C8EDF39B6BA7}" type="slidenum">
              <a:rPr kumimoji="1" lang="en-US" altLang="en-US" smtClean="0">
                <a:latin typeface="Times New Roman" pitchFamily="18" charset="0"/>
              </a:rPr>
              <a:pPr eaLnBrk="1" hangingPunct="1">
                <a:spcBef>
                  <a:spcPct val="0"/>
                </a:spcBef>
              </a:pPr>
              <a:t>226</a:t>
            </a:fld>
            <a:endParaRPr kumimoji="1" lang="en-US" altLang="en-US" smtClean="0">
              <a:latin typeface="Times New Roman"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1C058C-C449-4407-BD50-1B79370EA475}" type="slidenum">
              <a:rPr lang="en-US" smtClean="0"/>
              <a:pPr>
                <a:defRPr/>
              </a:pPr>
              <a:t>‹#›</a:t>
            </a:fld>
            <a:endParaRPr lang="en-US"/>
          </a:p>
        </p:txBody>
      </p:sp>
    </p:spTree>
    <p:extLst>
      <p:ext uri="{BB962C8B-B14F-4D97-AF65-F5344CB8AC3E}">
        <p14:creationId xmlns:p14="http://schemas.microsoft.com/office/powerpoint/2010/main" val="3127072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54FB6F-338B-4912-A141-2D67EF1B6E7B}" type="slidenum">
              <a:rPr lang="en-US" smtClean="0"/>
              <a:pPr>
                <a:defRPr/>
              </a:pPr>
              <a:t>‹#›</a:t>
            </a:fld>
            <a:endParaRPr lang="en-US"/>
          </a:p>
        </p:txBody>
      </p:sp>
    </p:spTree>
    <p:extLst>
      <p:ext uri="{BB962C8B-B14F-4D97-AF65-F5344CB8AC3E}">
        <p14:creationId xmlns:p14="http://schemas.microsoft.com/office/powerpoint/2010/main" val="262011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105A21-CDFE-4803-AEB5-9D99BF2081BD}" type="slidenum">
              <a:rPr lang="en-US" smtClean="0"/>
              <a:pPr>
                <a:defRPr/>
              </a:pPr>
              <a:t>‹#›</a:t>
            </a:fld>
            <a:endParaRPr lang="en-US"/>
          </a:p>
        </p:txBody>
      </p:sp>
    </p:spTree>
    <p:extLst>
      <p:ext uri="{BB962C8B-B14F-4D97-AF65-F5344CB8AC3E}">
        <p14:creationId xmlns:p14="http://schemas.microsoft.com/office/powerpoint/2010/main" val="38387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1"/>
          <p:cNvSpPr>
            <a:spLocks noGrp="1" noChangeArrowheads="1"/>
          </p:cNvSpPr>
          <p:nvPr>
            <p:ph type="dt" sz="half" idx="10"/>
          </p:nvPr>
        </p:nvSpPr>
        <p:spPr>
          <a:ln/>
        </p:spPr>
        <p:txBody>
          <a:bodyPr/>
          <a:lstStyle>
            <a:lvl1pPr>
              <a:defRPr/>
            </a:lvl1pPr>
          </a:lstStyle>
          <a:p>
            <a:pPr>
              <a:defRPr/>
            </a:pPr>
            <a:endParaRPr lang="en-US"/>
          </a:p>
        </p:txBody>
      </p:sp>
      <p:sp>
        <p:nvSpPr>
          <p:cNvPr id="7" name="Rectangle 32"/>
          <p:cNvSpPr>
            <a:spLocks noGrp="1" noChangeArrowheads="1"/>
          </p:cNvSpPr>
          <p:nvPr>
            <p:ph type="ftr" sz="quarter" idx="11"/>
          </p:nvPr>
        </p:nvSpPr>
        <p:spPr>
          <a:ln/>
        </p:spPr>
        <p:txBody>
          <a:bodyPr/>
          <a:lstStyle>
            <a:lvl1pPr>
              <a:defRPr/>
            </a:lvl1pPr>
          </a:lstStyle>
          <a:p>
            <a:pPr>
              <a:defRPr/>
            </a:pPr>
            <a:endParaRPr lang="en-US"/>
          </a:p>
        </p:txBody>
      </p:sp>
      <p:sp>
        <p:nvSpPr>
          <p:cNvPr id="8" name="Rectangle 33"/>
          <p:cNvSpPr>
            <a:spLocks noGrp="1" noChangeArrowheads="1"/>
          </p:cNvSpPr>
          <p:nvPr>
            <p:ph type="sldNum" sz="quarter" idx="12"/>
          </p:nvPr>
        </p:nvSpPr>
        <p:spPr>
          <a:ln/>
        </p:spPr>
        <p:txBody>
          <a:bodyPr/>
          <a:lstStyle>
            <a:lvl1pPr>
              <a:defRPr/>
            </a:lvl1pPr>
          </a:lstStyle>
          <a:p>
            <a:pPr>
              <a:defRPr/>
            </a:pPr>
            <a:fld id="{0EC4C769-3D40-45A2-9F55-E35BA6A1E223}" type="slidenum">
              <a:rPr lang="en-US"/>
              <a:pPr>
                <a:defRPr/>
              </a:pPr>
              <a:t>‹#›</a:t>
            </a:fld>
            <a:endParaRPr lang="en-US"/>
          </a:p>
        </p:txBody>
      </p:sp>
    </p:spTree>
    <p:extLst>
      <p:ext uri="{BB962C8B-B14F-4D97-AF65-F5344CB8AC3E}">
        <p14:creationId xmlns:p14="http://schemas.microsoft.com/office/powerpoint/2010/main" val="772083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dt" sz="half" idx="10"/>
          </p:nvPr>
        </p:nvSpPr>
        <p:spPr>
          <a:ln/>
        </p:spPr>
        <p:txBody>
          <a:bodyPr/>
          <a:lstStyle>
            <a:lvl1pPr>
              <a:defRPr/>
            </a:lvl1pPr>
          </a:lstStyle>
          <a:p>
            <a:pPr>
              <a:defRPr/>
            </a:pPr>
            <a:endParaRPr 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US"/>
          </a:p>
        </p:txBody>
      </p:sp>
      <p:sp>
        <p:nvSpPr>
          <p:cNvPr id="7" name="Rectangle 33"/>
          <p:cNvSpPr>
            <a:spLocks noGrp="1" noChangeArrowheads="1"/>
          </p:cNvSpPr>
          <p:nvPr>
            <p:ph type="sldNum" sz="quarter" idx="12"/>
          </p:nvPr>
        </p:nvSpPr>
        <p:spPr>
          <a:ln/>
        </p:spPr>
        <p:txBody>
          <a:bodyPr/>
          <a:lstStyle>
            <a:lvl1pPr>
              <a:defRPr/>
            </a:lvl1pPr>
          </a:lstStyle>
          <a:p>
            <a:pPr>
              <a:defRPr/>
            </a:pPr>
            <a:fld id="{38F3BD18-034A-43C7-9D60-411EAE3F0E0C}" type="slidenum">
              <a:rPr lang="en-US"/>
              <a:pPr>
                <a:defRPr/>
              </a:pPr>
              <a:t>‹#›</a:t>
            </a:fld>
            <a:endParaRPr lang="en-US"/>
          </a:p>
        </p:txBody>
      </p:sp>
    </p:spTree>
    <p:extLst>
      <p:ext uri="{BB962C8B-B14F-4D97-AF65-F5344CB8AC3E}">
        <p14:creationId xmlns:p14="http://schemas.microsoft.com/office/powerpoint/2010/main" val="877550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1"/>
          <p:cNvSpPr>
            <a:spLocks noGrp="1" noChangeArrowheads="1"/>
          </p:cNvSpPr>
          <p:nvPr>
            <p:ph type="dt" sz="half" idx="10"/>
          </p:nvPr>
        </p:nvSpPr>
        <p:spPr>
          <a:ln/>
        </p:spPr>
        <p:txBody>
          <a:bodyPr/>
          <a:lstStyle>
            <a:lvl1pPr>
              <a:defRPr/>
            </a:lvl1pPr>
          </a:lstStyle>
          <a:p>
            <a:pPr>
              <a:defRPr/>
            </a:pPr>
            <a:endParaRPr lang="en-US"/>
          </a:p>
        </p:txBody>
      </p:sp>
      <p:sp>
        <p:nvSpPr>
          <p:cNvPr id="7" name="Rectangle 32"/>
          <p:cNvSpPr>
            <a:spLocks noGrp="1" noChangeArrowheads="1"/>
          </p:cNvSpPr>
          <p:nvPr>
            <p:ph type="ftr" sz="quarter" idx="11"/>
          </p:nvPr>
        </p:nvSpPr>
        <p:spPr>
          <a:ln/>
        </p:spPr>
        <p:txBody>
          <a:bodyPr/>
          <a:lstStyle>
            <a:lvl1pPr>
              <a:defRPr/>
            </a:lvl1pPr>
          </a:lstStyle>
          <a:p>
            <a:pPr>
              <a:defRPr/>
            </a:pPr>
            <a:endParaRPr lang="en-US"/>
          </a:p>
        </p:txBody>
      </p:sp>
      <p:sp>
        <p:nvSpPr>
          <p:cNvPr id="8" name="Rectangle 33"/>
          <p:cNvSpPr>
            <a:spLocks noGrp="1" noChangeArrowheads="1"/>
          </p:cNvSpPr>
          <p:nvPr>
            <p:ph type="sldNum" sz="quarter" idx="12"/>
          </p:nvPr>
        </p:nvSpPr>
        <p:spPr>
          <a:ln/>
        </p:spPr>
        <p:txBody>
          <a:bodyPr/>
          <a:lstStyle>
            <a:lvl1pPr>
              <a:defRPr/>
            </a:lvl1pPr>
          </a:lstStyle>
          <a:p>
            <a:pPr>
              <a:defRPr/>
            </a:pPr>
            <a:fld id="{F6E378DC-D04A-4C92-8CB2-23E1BEBD7D74}" type="slidenum">
              <a:rPr lang="en-US"/>
              <a:pPr>
                <a:defRPr/>
              </a:pPr>
              <a:t>‹#›</a:t>
            </a:fld>
            <a:endParaRPr lang="en-US"/>
          </a:p>
        </p:txBody>
      </p:sp>
    </p:spTree>
    <p:extLst>
      <p:ext uri="{BB962C8B-B14F-4D97-AF65-F5344CB8AC3E}">
        <p14:creationId xmlns:p14="http://schemas.microsoft.com/office/powerpoint/2010/main" val="1331221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7A3B582-57D1-4813-9014-55AA5BA295F4}" type="slidenum">
              <a:rPr lang="en-US" smtClean="0"/>
              <a:pPr>
                <a:defRPr/>
              </a:pPr>
              <a:t>‹#›</a:t>
            </a:fld>
            <a:endParaRPr lang="en-US"/>
          </a:p>
        </p:txBody>
      </p:sp>
    </p:spTree>
    <p:extLst>
      <p:ext uri="{BB962C8B-B14F-4D97-AF65-F5344CB8AC3E}">
        <p14:creationId xmlns:p14="http://schemas.microsoft.com/office/powerpoint/2010/main" val="84792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E21658-715D-4AF6-A62A-E3475B563D33}" type="slidenum">
              <a:rPr lang="en-US" smtClean="0"/>
              <a:pPr>
                <a:defRPr/>
              </a:pPr>
              <a:t>‹#›</a:t>
            </a:fld>
            <a:endParaRPr lang="en-US"/>
          </a:p>
        </p:txBody>
      </p:sp>
    </p:spTree>
    <p:extLst>
      <p:ext uri="{BB962C8B-B14F-4D97-AF65-F5344CB8AC3E}">
        <p14:creationId xmlns:p14="http://schemas.microsoft.com/office/powerpoint/2010/main" val="211530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A3278E8-3FDF-452D-BE2A-3614DD196614}" type="slidenum">
              <a:rPr lang="en-US" smtClean="0"/>
              <a:pPr>
                <a:defRPr/>
              </a:pPr>
              <a:t>‹#›</a:t>
            </a:fld>
            <a:endParaRPr lang="en-US"/>
          </a:p>
        </p:txBody>
      </p:sp>
    </p:spTree>
    <p:extLst>
      <p:ext uri="{BB962C8B-B14F-4D97-AF65-F5344CB8AC3E}">
        <p14:creationId xmlns:p14="http://schemas.microsoft.com/office/powerpoint/2010/main" val="68042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3FA9251-7DC5-4824-A2BC-8694B9BF9E7C}" type="slidenum">
              <a:rPr lang="en-US" smtClean="0"/>
              <a:pPr>
                <a:defRPr/>
              </a:pPr>
              <a:t>‹#›</a:t>
            </a:fld>
            <a:endParaRPr lang="en-US"/>
          </a:p>
        </p:txBody>
      </p:sp>
    </p:spTree>
    <p:extLst>
      <p:ext uri="{BB962C8B-B14F-4D97-AF65-F5344CB8AC3E}">
        <p14:creationId xmlns:p14="http://schemas.microsoft.com/office/powerpoint/2010/main" val="248366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4FE4F4E-4651-4A6F-9D81-5F77A81342DE}" type="slidenum">
              <a:rPr lang="en-US" smtClean="0"/>
              <a:pPr>
                <a:defRPr/>
              </a:pPr>
              <a:t>‹#›</a:t>
            </a:fld>
            <a:endParaRPr lang="en-US"/>
          </a:p>
        </p:txBody>
      </p:sp>
    </p:spTree>
    <p:extLst>
      <p:ext uri="{BB962C8B-B14F-4D97-AF65-F5344CB8AC3E}">
        <p14:creationId xmlns:p14="http://schemas.microsoft.com/office/powerpoint/2010/main" val="2835541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5325DCD-EA61-4CB7-BF71-78F780067EFB}" type="slidenum">
              <a:rPr lang="en-US" smtClean="0"/>
              <a:pPr>
                <a:defRPr/>
              </a:pPr>
              <a:t>‹#›</a:t>
            </a:fld>
            <a:endParaRPr lang="en-US"/>
          </a:p>
        </p:txBody>
      </p:sp>
    </p:spTree>
    <p:extLst>
      <p:ext uri="{BB962C8B-B14F-4D97-AF65-F5344CB8AC3E}">
        <p14:creationId xmlns:p14="http://schemas.microsoft.com/office/powerpoint/2010/main" val="244233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814028F-D1D1-4455-BAFC-0778CA863E4A}" type="slidenum">
              <a:rPr lang="en-US" smtClean="0"/>
              <a:pPr>
                <a:defRPr/>
              </a:pPr>
              <a:t>‹#›</a:t>
            </a:fld>
            <a:endParaRPr lang="en-US"/>
          </a:p>
        </p:txBody>
      </p:sp>
    </p:spTree>
    <p:extLst>
      <p:ext uri="{BB962C8B-B14F-4D97-AF65-F5344CB8AC3E}">
        <p14:creationId xmlns:p14="http://schemas.microsoft.com/office/powerpoint/2010/main" val="5632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AB26A21-CA00-4567-8EE5-DC62186FEDE4}" type="slidenum">
              <a:rPr lang="en-US" smtClean="0"/>
              <a:pPr>
                <a:defRPr/>
              </a:pPr>
              <a:t>‹#›</a:t>
            </a:fld>
            <a:endParaRPr lang="en-US"/>
          </a:p>
        </p:txBody>
      </p:sp>
    </p:spTree>
    <p:extLst>
      <p:ext uri="{BB962C8B-B14F-4D97-AF65-F5344CB8AC3E}">
        <p14:creationId xmlns:p14="http://schemas.microsoft.com/office/powerpoint/2010/main" val="159618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032C956-0F23-4702-830D-5A6B633E4191}" type="slidenum">
              <a:rPr lang="en-US" smtClean="0"/>
              <a:pPr>
                <a:defRPr/>
              </a:pPr>
              <a:t>‹#›</a:t>
            </a:fld>
            <a:endParaRPr lang="en-US"/>
          </a:p>
        </p:txBody>
      </p:sp>
    </p:spTree>
    <p:extLst>
      <p:ext uri="{BB962C8B-B14F-4D97-AF65-F5344CB8AC3E}">
        <p14:creationId xmlns:p14="http://schemas.microsoft.com/office/powerpoint/2010/main" val="477994945"/>
      </p:ext>
    </p:extLst>
  </p:cSld>
  <p:clrMap bg1="lt1" tx1="dk1" bg2="lt2" tx2="dk2" accent1="accent1" accent2="accent2" accent3="accent3" accent4="accent4" accent5="accent5" accent6="accent6" hlink="hlink" folHlink="folHlink"/>
  <p:sldLayoutIdLst>
    <p:sldLayoutId id="2147485610" r:id="rId1"/>
    <p:sldLayoutId id="2147485611" r:id="rId2"/>
    <p:sldLayoutId id="2147485612" r:id="rId3"/>
    <p:sldLayoutId id="2147485613" r:id="rId4"/>
    <p:sldLayoutId id="2147485614" r:id="rId5"/>
    <p:sldLayoutId id="2147485615" r:id="rId6"/>
    <p:sldLayoutId id="2147485616" r:id="rId7"/>
    <p:sldLayoutId id="2147485617" r:id="rId8"/>
    <p:sldLayoutId id="2147485618" r:id="rId9"/>
    <p:sldLayoutId id="2147485619" r:id="rId10"/>
    <p:sldLayoutId id="2147485620" r:id="rId11"/>
    <p:sldLayoutId id="2147485621" r:id="rId12"/>
    <p:sldLayoutId id="2147485622" r:id="rId13"/>
    <p:sldLayoutId id="214748562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2.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image" Target="../media/image115.tif"/><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52.tif"/><Relationship Id="rId3" Type="http://schemas.openxmlformats.org/officeDocument/2006/relationships/image" Target="../media/image33.png"/><Relationship Id="rId7" Type="http://schemas.openxmlformats.org/officeDocument/2006/relationships/image" Target="../media/image5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7.xml.rels><?xml version="1.0" encoding="UTF-8" standalone="yes"?>
<Relationships xmlns="http://schemas.openxmlformats.org/package/2006/relationships"><Relationship Id="rId8" Type="http://schemas.openxmlformats.org/officeDocument/2006/relationships/image" Target="../media/image52.tif"/><Relationship Id="rId3" Type="http://schemas.openxmlformats.org/officeDocument/2006/relationships/image" Target="../media/image33.png"/><Relationship Id="rId7" Type="http://schemas.openxmlformats.org/officeDocument/2006/relationships/image" Target="../media/image5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8.xml.rels><?xml version="1.0" encoding="UTF-8" standalone="yes"?>
<Relationships xmlns="http://schemas.openxmlformats.org/package/2006/relationships"><Relationship Id="rId8" Type="http://schemas.openxmlformats.org/officeDocument/2006/relationships/image" Target="../media/image52.tif"/><Relationship Id="rId3" Type="http://schemas.openxmlformats.org/officeDocument/2006/relationships/image" Target="../media/image33.png"/><Relationship Id="rId7" Type="http://schemas.openxmlformats.org/officeDocument/2006/relationships/image" Target="../media/image5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1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17.tif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8.jpeg"/><Relationship Id="rId7"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33.png"/><Relationship Id="rId7" Type="http://schemas.openxmlformats.org/officeDocument/2006/relationships/image" Target="../media/image119.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21.jpeg"/></Relationships>
</file>

<file path=ppt/slides/_rels/slide1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2.jpeg"/><Relationship Id="rId7" Type="http://schemas.openxmlformats.org/officeDocument/2006/relationships/image" Target="../media/image125.jpeg"/><Relationship Id="rId12"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124.jpeg"/><Relationship Id="rId11" Type="http://schemas.openxmlformats.org/officeDocument/2006/relationships/image" Target="../media/image35.png"/><Relationship Id="rId5" Type="http://schemas.openxmlformats.org/officeDocument/2006/relationships/image" Target="../media/image123.jpeg"/><Relationship Id="rId10" Type="http://schemas.openxmlformats.org/officeDocument/2006/relationships/image" Target="../media/image34.png"/><Relationship Id="rId4" Type="http://schemas.openxmlformats.org/officeDocument/2006/relationships/image" Target="../media/image119.jpeg"/><Relationship Id="rId9" Type="http://schemas.openxmlformats.org/officeDocument/2006/relationships/image" Target="../media/image33.png"/></Relationships>
</file>

<file path=ppt/slides/_rels/slide1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3.jpeg"/><Relationship Id="rId7"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6.jpeg"/><Relationship Id="rId7"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23.jpeg"/><Relationship Id="rId9" Type="http://schemas.openxmlformats.org/officeDocument/2006/relationships/image" Target="../media/image36.png"/></Relationships>
</file>

<file path=ppt/slides/_rels/slide1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7.jpeg"/><Relationship Id="rId7"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26.jpeg"/><Relationship Id="rId9" Type="http://schemas.openxmlformats.org/officeDocument/2006/relationships/image" Target="../media/image36.png"/></Relationships>
</file>

<file path=ppt/slides/_rels/slide1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7.jpeg"/><Relationship Id="rId7"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26.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2.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12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7.jpeg"/><Relationship Id="rId7"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19.jpeg"/><Relationship Id="rId4" Type="http://schemas.openxmlformats.org/officeDocument/2006/relationships/image" Target="../media/image129.png"/><Relationship Id="rId9" Type="http://schemas.openxmlformats.org/officeDocument/2006/relationships/image" Target="../media/image36.png"/></Relationships>
</file>

<file path=ppt/slides/_rels/slide1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image" Target="../media/image51.tif"/><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19.jpeg"/><Relationship Id="rId4" Type="http://schemas.openxmlformats.org/officeDocument/2006/relationships/image" Target="../media/image32.png"/><Relationship Id="rId9" Type="http://schemas.openxmlformats.org/officeDocument/2006/relationships/image" Target="../media/image127.jpeg"/></Relationships>
</file>

<file path=ppt/slides/_rels/slide12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8.xml.rels><?xml version="1.0" encoding="UTF-8" standalone="yes"?>
<Relationships xmlns="http://schemas.openxmlformats.org/package/2006/relationships"><Relationship Id="rId8" Type="http://schemas.openxmlformats.org/officeDocument/2006/relationships/image" Target="../media/image51.t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5.ti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84.tif"/><Relationship Id="rId4" Type="http://schemas.openxmlformats.org/officeDocument/2006/relationships/image" Target="../media/image33.png"/><Relationship Id="rId9" Type="http://schemas.openxmlformats.org/officeDocument/2006/relationships/image" Target="../media/image52.tif"/></Relationships>
</file>

<file path=ppt/slides/_rels/slide1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32.jp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18" Type="http://schemas.openxmlformats.org/officeDocument/2006/relationships/image" Target="../media/image28.emf"/><Relationship Id="rId26" Type="http://schemas.openxmlformats.org/officeDocument/2006/relationships/image" Target="../media/image36.png"/><Relationship Id="rId3" Type="http://schemas.openxmlformats.org/officeDocument/2006/relationships/image" Target="../media/image13.emf"/><Relationship Id="rId21" Type="http://schemas.openxmlformats.org/officeDocument/2006/relationships/image" Target="../media/image31.emf"/><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5" Type="http://schemas.openxmlformats.org/officeDocument/2006/relationships/image" Target="../media/image35.png"/><Relationship Id="rId2" Type="http://schemas.openxmlformats.org/officeDocument/2006/relationships/image" Target="../media/image12.emf"/><Relationship Id="rId16" Type="http://schemas.openxmlformats.org/officeDocument/2006/relationships/image" Target="../media/image26.emf"/><Relationship Id="rId20"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24" Type="http://schemas.openxmlformats.org/officeDocument/2006/relationships/image" Target="../media/image34.png"/><Relationship Id="rId5" Type="http://schemas.openxmlformats.org/officeDocument/2006/relationships/image" Target="../media/image15.emf"/><Relationship Id="rId15" Type="http://schemas.openxmlformats.org/officeDocument/2006/relationships/image" Target="../media/image25.emf"/><Relationship Id="rId23" Type="http://schemas.openxmlformats.org/officeDocument/2006/relationships/image" Target="../media/image33.png"/><Relationship Id="rId10" Type="http://schemas.openxmlformats.org/officeDocument/2006/relationships/image" Target="../media/image20.emf"/><Relationship Id="rId19" Type="http://schemas.openxmlformats.org/officeDocument/2006/relationships/image" Target="../media/image29.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png"/></Relationships>
</file>

<file path=ppt/slides/_rels/slide1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35.jpe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7.jpeg"/><Relationship Id="rId7" Type="http://schemas.openxmlformats.org/officeDocument/2006/relationships/image" Target="../media/image35.png"/><Relationship Id="rId2" Type="http://schemas.openxmlformats.org/officeDocument/2006/relationships/image" Target="../media/image136.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18" Type="http://schemas.openxmlformats.org/officeDocument/2006/relationships/image" Target="../media/image28.emf"/><Relationship Id="rId26" Type="http://schemas.openxmlformats.org/officeDocument/2006/relationships/image" Target="../media/image36.png"/><Relationship Id="rId3" Type="http://schemas.openxmlformats.org/officeDocument/2006/relationships/image" Target="../media/image13.emf"/><Relationship Id="rId21" Type="http://schemas.openxmlformats.org/officeDocument/2006/relationships/image" Target="../media/image31.emf"/><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5" Type="http://schemas.openxmlformats.org/officeDocument/2006/relationships/image" Target="../media/image35.png"/><Relationship Id="rId2" Type="http://schemas.openxmlformats.org/officeDocument/2006/relationships/image" Target="../media/image12.emf"/><Relationship Id="rId16" Type="http://schemas.openxmlformats.org/officeDocument/2006/relationships/image" Target="../media/image26.emf"/><Relationship Id="rId20"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24" Type="http://schemas.openxmlformats.org/officeDocument/2006/relationships/image" Target="../media/image34.png"/><Relationship Id="rId5" Type="http://schemas.openxmlformats.org/officeDocument/2006/relationships/image" Target="../media/image15.emf"/><Relationship Id="rId15" Type="http://schemas.openxmlformats.org/officeDocument/2006/relationships/image" Target="../media/image25.emf"/><Relationship Id="rId23" Type="http://schemas.openxmlformats.org/officeDocument/2006/relationships/image" Target="../media/image33.png"/><Relationship Id="rId10" Type="http://schemas.openxmlformats.org/officeDocument/2006/relationships/image" Target="../media/image20.emf"/><Relationship Id="rId19" Type="http://schemas.openxmlformats.org/officeDocument/2006/relationships/image" Target="../media/image29.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png"/></Relationships>
</file>

<file path=ppt/slides/_rels/slide15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38.emf"/></Relationships>
</file>

<file path=ppt/slides/_rels/slide15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39.emf"/></Relationships>
</file>

<file path=ppt/slides/_rels/slide15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0.jpeg"/><Relationship Id="rId9" Type="http://schemas.openxmlformats.org/officeDocument/2006/relationships/image" Target="../media/image36.png"/></Relationships>
</file>

<file path=ppt/slides/_rels/slide1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69.tif"/><Relationship Id="rId5" Type="http://schemas.openxmlformats.org/officeDocument/2006/relationships/image" Target="../media/image141.jpeg"/><Relationship Id="rId4" Type="http://schemas.openxmlformats.org/officeDocument/2006/relationships/image" Target="../media/image140.jpeg"/></Relationships>
</file>

<file path=ppt/slides/_rels/slide15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69.tif"/><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36.png"/><Relationship Id="rId5" Type="http://schemas.openxmlformats.org/officeDocument/2006/relationships/image" Target="../media/image141.jpeg"/><Relationship Id="rId10" Type="http://schemas.openxmlformats.org/officeDocument/2006/relationships/image" Target="../media/image35.png"/><Relationship Id="rId4" Type="http://schemas.openxmlformats.org/officeDocument/2006/relationships/image" Target="../media/image140.jpeg"/><Relationship Id="rId9" Type="http://schemas.openxmlformats.org/officeDocument/2006/relationships/image" Target="../media/image34.png"/></Relationships>
</file>

<file path=ppt/slides/_rels/slide15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8.tif"/><Relationship Id="rId4" Type="http://schemas.openxmlformats.org/officeDocument/2006/relationships/image" Target="../media/image142.jpeg"/><Relationship Id="rId9" Type="http://schemas.openxmlformats.org/officeDocument/2006/relationships/image" Target="../media/image36.png"/></Relationships>
</file>

<file path=ppt/slides/_rels/slide15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69.tif"/><Relationship Id="rId11" Type="http://schemas.openxmlformats.org/officeDocument/2006/relationships/image" Target="../media/image36.png"/><Relationship Id="rId5" Type="http://schemas.openxmlformats.org/officeDocument/2006/relationships/image" Target="../media/image141.jpeg"/><Relationship Id="rId10" Type="http://schemas.openxmlformats.org/officeDocument/2006/relationships/image" Target="../media/image35.png"/><Relationship Id="rId4" Type="http://schemas.openxmlformats.org/officeDocument/2006/relationships/image" Target="../media/image140.jpeg"/><Relationship Id="rId9" Type="http://schemas.openxmlformats.org/officeDocument/2006/relationships/image" Target="../media/image34.png"/></Relationships>
</file>

<file path=ppt/slides/_rels/slide15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43.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02.ti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6.ti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0.jpeg"/><Relationship Id="rId9" Type="http://schemas.openxmlformats.org/officeDocument/2006/relationships/image" Target="../media/image36.png"/></Relationships>
</file>

<file path=ppt/slides/_rels/slide16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8.tif"/><Relationship Id="rId5" Type="http://schemas.openxmlformats.org/officeDocument/2006/relationships/image" Target="../media/image32.png"/><Relationship Id="rId10" Type="http://schemas.openxmlformats.org/officeDocument/2006/relationships/image" Target="../media/image142.jpeg"/><Relationship Id="rId4" Type="http://schemas.openxmlformats.org/officeDocument/2006/relationships/image" Target="../media/image45.jpeg"/><Relationship Id="rId9" Type="http://schemas.openxmlformats.org/officeDocument/2006/relationships/image" Target="../media/image36.png"/></Relationships>
</file>

<file path=ppt/slides/_rels/slide1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69.tif"/><Relationship Id="rId5" Type="http://schemas.openxmlformats.org/officeDocument/2006/relationships/image" Target="../media/image141.jpeg"/><Relationship Id="rId4" Type="http://schemas.openxmlformats.org/officeDocument/2006/relationships/image" Target="../media/image140.jpeg"/></Relationships>
</file>

<file path=ppt/slides/_rels/slide168.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5.jpeg"/><Relationship Id="rId7" Type="http://schemas.openxmlformats.org/officeDocument/2006/relationships/image" Target="../media/image34.pn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6.jpeg"/><Relationship Id="rId9" Type="http://schemas.openxmlformats.org/officeDocument/2006/relationships/image" Target="../media/image3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1.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2.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54.png"/></Relationships>
</file>

<file path=ppt/slides/_rels/slide184.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54.png"/><Relationship Id="rId4" Type="http://schemas.openxmlformats.org/officeDocument/2006/relationships/image" Target="../media/image34.png"/><Relationship Id="rId9" Type="http://schemas.openxmlformats.org/officeDocument/2006/relationships/image" Target="../media/image156.jpeg"/></Relationships>
</file>

<file path=ppt/slides/_rels/slide18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3.png"/><Relationship Id="rId7" Type="http://schemas.openxmlformats.org/officeDocument/2006/relationships/image" Target="../media/image157.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54.png"/></Relationships>
</file>

<file path=ppt/slides/_rels/slide186.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54.png"/></Relationships>
</file>

<file path=ppt/slides/_rels/slide187.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54.png"/></Relationships>
</file>

<file path=ppt/slides/_rels/slide188.xml.rels><?xml version="1.0" encoding="UTF-8" standalone="yes"?>
<Relationships xmlns="http://schemas.openxmlformats.org/package/2006/relationships"><Relationship Id="rId8" Type="http://schemas.openxmlformats.org/officeDocument/2006/relationships/hyperlink" Target="http://www.treatmentadvocacycenter.org/index.php?option=com_content&amp;task=view&amp;id=2085"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3.tiff"/><Relationship Id="rId7" Type="http://schemas.openxmlformats.org/officeDocument/2006/relationships/image" Target="../media/image167.tiff"/><Relationship Id="rId2" Type="http://schemas.openxmlformats.org/officeDocument/2006/relationships/image" Target="../media/image162.tiff"/><Relationship Id="rId1" Type="http://schemas.openxmlformats.org/officeDocument/2006/relationships/slideLayout" Target="../slideLayouts/slideLayout7.xml"/><Relationship Id="rId6" Type="http://schemas.openxmlformats.org/officeDocument/2006/relationships/image" Target="../media/image166.tiff"/><Relationship Id="rId5" Type="http://schemas.openxmlformats.org/officeDocument/2006/relationships/image" Target="../media/image165.tiff"/><Relationship Id="rId4" Type="http://schemas.openxmlformats.org/officeDocument/2006/relationships/image" Target="../media/image164.tif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1.jpg"/><Relationship Id="rId5" Type="http://schemas.openxmlformats.org/officeDocument/2006/relationships/image" Target="../media/image170.jpeg"/><Relationship Id="rId4" Type="http://schemas.openxmlformats.org/officeDocument/2006/relationships/image" Target="../media/image169.jpeg"/></Relationships>
</file>

<file path=ppt/slides/_rels/slide201.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35.pn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34.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33.png"/><Relationship Id="rId5" Type="http://schemas.openxmlformats.org/officeDocument/2006/relationships/image" Target="../media/image79.jpeg"/><Relationship Id="rId10" Type="http://schemas.openxmlformats.org/officeDocument/2006/relationships/image" Target="../media/image32.pn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36.png"/></Relationships>
</file>

<file path=ppt/slides/_rels/slide20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36.pn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35.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34.png"/><Relationship Id="rId5" Type="http://schemas.openxmlformats.org/officeDocument/2006/relationships/image" Target="../media/image80.jpeg"/><Relationship Id="rId10" Type="http://schemas.openxmlformats.org/officeDocument/2006/relationships/image" Target="../media/image33.png"/><Relationship Id="rId4" Type="http://schemas.openxmlformats.org/officeDocument/2006/relationships/image" Target="../media/image79.jpeg"/><Relationship Id="rId9" Type="http://schemas.openxmlformats.org/officeDocument/2006/relationships/image" Target="../media/image32.png"/><Relationship Id="rId14" Type="http://schemas.openxmlformats.org/officeDocument/2006/relationships/image" Target="../media/image172.jpeg"/></Relationships>
</file>

<file path=ppt/slides/_rels/slide2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5.tiff"/><Relationship Id="rId7" Type="http://schemas.openxmlformats.org/officeDocument/2006/relationships/image" Target="../media/image179.tiff"/><Relationship Id="rId2" Type="http://schemas.openxmlformats.org/officeDocument/2006/relationships/image" Target="../media/image174.tiff"/><Relationship Id="rId1" Type="http://schemas.openxmlformats.org/officeDocument/2006/relationships/slideLayout" Target="../slideLayouts/slideLayout7.xml"/><Relationship Id="rId6" Type="http://schemas.openxmlformats.org/officeDocument/2006/relationships/image" Target="../media/image178.tiff"/><Relationship Id="rId5" Type="http://schemas.openxmlformats.org/officeDocument/2006/relationships/image" Target="../media/image177.tiff"/><Relationship Id="rId4" Type="http://schemas.openxmlformats.org/officeDocument/2006/relationships/image" Target="../media/image176.tiff"/></Relationships>
</file>

<file path=ppt/slides/_rels/slide208.xml.rels><?xml version="1.0" encoding="UTF-8" standalone="yes"?>
<Relationships xmlns="http://schemas.openxmlformats.org/package/2006/relationships"><Relationship Id="rId3" Type="http://schemas.openxmlformats.org/officeDocument/2006/relationships/image" Target="../media/image175.tiff"/><Relationship Id="rId7" Type="http://schemas.openxmlformats.org/officeDocument/2006/relationships/image" Target="../media/image179.tiff"/><Relationship Id="rId2" Type="http://schemas.openxmlformats.org/officeDocument/2006/relationships/image" Target="../media/image174.tiff"/><Relationship Id="rId1" Type="http://schemas.openxmlformats.org/officeDocument/2006/relationships/slideLayout" Target="../slideLayouts/slideLayout7.xml"/><Relationship Id="rId6" Type="http://schemas.openxmlformats.org/officeDocument/2006/relationships/image" Target="../media/image178.tiff"/><Relationship Id="rId5" Type="http://schemas.openxmlformats.org/officeDocument/2006/relationships/image" Target="../media/image177.tiff"/><Relationship Id="rId4" Type="http://schemas.openxmlformats.org/officeDocument/2006/relationships/image" Target="../media/image176.tiff"/></Relationships>
</file>

<file path=ppt/slides/_rels/slide20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hyperlink" Target="http://www.youtube.com/watch?v=PKiVRwppgAc" TargetMode="Externa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42.jpeg"/><Relationship Id="rId4" Type="http://schemas.openxmlformats.org/officeDocument/2006/relationships/image" Target="../media/image45.jpeg"/><Relationship Id="rId9" Type="http://schemas.openxmlformats.org/officeDocument/2006/relationships/image" Target="../media/image36.png"/></Relationships>
</file>

<file path=ppt/slides/_rels/slide2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18" Type="http://schemas.openxmlformats.org/officeDocument/2006/relationships/oleObject" Target="../embeddings/oleObject7.bin"/><Relationship Id="rId3" Type="http://schemas.openxmlformats.org/officeDocument/2006/relationships/oleObject" Target="../embeddings/oleObject1.bin"/><Relationship Id="rId21" Type="http://schemas.openxmlformats.org/officeDocument/2006/relationships/image" Target="../media/image191.wmf"/><Relationship Id="rId7" Type="http://schemas.openxmlformats.org/officeDocument/2006/relationships/image" Target="../media/image192.emf"/><Relationship Id="rId12" Type="http://schemas.openxmlformats.org/officeDocument/2006/relationships/image" Target="../media/image187.wmf"/><Relationship Id="rId17" Type="http://schemas.openxmlformats.org/officeDocument/2006/relationships/image" Target="../media/image189.wmf"/><Relationship Id="rId2" Type="http://schemas.openxmlformats.org/officeDocument/2006/relationships/slideLayout" Target="../slideLayouts/slideLayout7.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7.vml"/><Relationship Id="rId6" Type="http://schemas.openxmlformats.org/officeDocument/2006/relationships/image" Target="../media/image185.wmf"/><Relationship Id="rId11" Type="http://schemas.openxmlformats.org/officeDocument/2006/relationships/oleObject" Target="../embeddings/oleObject4.bin"/><Relationship Id="rId5" Type="http://schemas.openxmlformats.org/officeDocument/2006/relationships/oleObject" Target="../embeddings/oleObject2.bin"/><Relationship Id="rId15" Type="http://schemas.openxmlformats.org/officeDocument/2006/relationships/image" Target="../media/image194.emf"/><Relationship Id="rId10" Type="http://schemas.openxmlformats.org/officeDocument/2006/relationships/image" Target="../media/image193.emf"/><Relationship Id="rId19" Type="http://schemas.openxmlformats.org/officeDocument/2006/relationships/image" Target="../media/image190.wmf"/><Relationship Id="rId4" Type="http://schemas.openxmlformats.org/officeDocument/2006/relationships/image" Target="../media/image184.wmf"/><Relationship Id="rId9" Type="http://schemas.openxmlformats.org/officeDocument/2006/relationships/image" Target="../media/image186.wmf"/><Relationship Id="rId14" Type="http://schemas.openxmlformats.org/officeDocument/2006/relationships/image" Target="../media/image188.wmf"/></Relationships>
</file>

<file path=ppt/slides/_rels/slide21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199.jpg"/><Relationship Id="rId5" Type="http://schemas.openxmlformats.org/officeDocument/2006/relationships/image" Target="../media/image198.jpg"/><Relationship Id="rId4" Type="http://schemas.openxmlformats.org/officeDocument/2006/relationships/image" Target="../media/image197.jp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0.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6.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6.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6.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8.tif"/><Relationship Id="rId7" Type="http://schemas.openxmlformats.org/officeDocument/2006/relationships/image" Target="../media/image33.png"/><Relationship Id="rId12" Type="http://schemas.openxmlformats.org/officeDocument/2006/relationships/image" Target="../media/image52.tif"/><Relationship Id="rId2" Type="http://schemas.openxmlformats.org/officeDocument/2006/relationships/image" Target="../media/image47.tif"/><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1.tif"/><Relationship Id="rId5" Type="http://schemas.openxmlformats.org/officeDocument/2006/relationships/image" Target="../media/image50.tif"/><Relationship Id="rId10" Type="http://schemas.openxmlformats.org/officeDocument/2006/relationships/image" Target="../media/image36.png"/><Relationship Id="rId4" Type="http://schemas.openxmlformats.org/officeDocument/2006/relationships/image" Target="../media/image49.tif"/><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image" Target="../media/image50.tif"/><Relationship Id="rId1" Type="http://schemas.openxmlformats.org/officeDocument/2006/relationships/slideLayout" Target="../slideLayouts/slideLayout1.xml"/><Relationship Id="rId4" Type="http://schemas.openxmlformats.org/officeDocument/2006/relationships/image" Target="../media/image55.tif"/></Relationships>
</file>

<file path=ppt/slides/_rels/slide3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image" Target="../media/image50.tif"/><Relationship Id="rId1" Type="http://schemas.openxmlformats.org/officeDocument/2006/relationships/slideLayout" Target="../slideLayouts/slideLayout7.xml"/><Relationship Id="rId6" Type="http://schemas.openxmlformats.org/officeDocument/2006/relationships/image" Target="../media/image51.tif"/><Relationship Id="rId5" Type="http://schemas.openxmlformats.org/officeDocument/2006/relationships/image" Target="../media/image57.tif"/><Relationship Id="rId4" Type="http://schemas.openxmlformats.org/officeDocument/2006/relationships/image" Target="../media/image49.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image" Target="../media/image59.tif"/><Relationship Id="rId1" Type="http://schemas.openxmlformats.org/officeDocument/2006/relationships/slideLayout" Target="../slideLayouts/slideLayout7.xml"/><Relationship Id="rId6" Type="http://schemas.openxmlformats.org/officeDocument/2006/relationships/image" Target="../media/image63.tif"/><Relationship Id="rId5" Type="http://schemas.openxmlformats.org/officeDocument/2006/relationships/image" Target="../media/image62.tif"/><Relationship Id="rId4" Type="http://schemas.openxmlformats.org/officeDocument/2006/relationships/image" Target="../media/image61.t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5.jpeg"/><Relationship Id="rId7" Type="http://schemas.openxmlformats.org/officeDocument/2006/relationships/image" Target="../media/image34.pn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6.jpeg"/><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5.jpeg"/><Relationship Id="rId7" Type="http://schemas.openxmlformats.org/officeDocument/2006/relationships/image" Target="../media/image34.pn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6.jpeg"/><Relationship Id="rId9"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8.jpeg"/><Relationship Id="rId7" Type="http://schemas.openxmlformats.org/officeDocument/2006/relationships/image" Target="../media/image35.pn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35.pn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34.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33.png"/><Relationship Id="rId5" Type="http://schemas.openxmlformats.org/officeDocument/2006/relationships/image" Target="../media/image79.jpeg"/><Relationship Id="rId10" Type="http://schemas.openxmlformats.org/officeDocument/2006/relationships/image" Target="../media/image32.pn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4.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4.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4.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8" Type="http://schemas.openxmlformats.org/officeDocument/2006/relationships/image" Target="../media/image84.tif"/><Relationship Id="rId3" Type="http://schemas.openxmlformats.org/officeDocument/2006/relationships/image" Target="../media/image33.png"/><Relationship Id="rId7" Type="http://schemas.openxmlformats.org/officeDocument/2006/relationships/image" Target="../media/image85.t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2" Type="http://schemas.openxmlformats.org/officeDocument/2006/relationships/image" Target="../media/image86.t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1.tif"/><Relationship Id="rId2" Type="http://schemas.openxmlformats.org/officeDocument/2006/relationships/image" Target="../media/image87.t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8" Type="http://schemas.openxmlformats.org/officeDocument/2006/relationships/image" Target="../media/image89.tif"/><Relationship Id="rId3" Type="http://schemas.openxmlformats.org/officeDocument/2006/relationships/image" Target="../media/image33.png"/><Relationship Id="rId7" Type="http://schemas.openxmlformats.org/officeDocument/2006/relationships/hyperlink" Target="http://www.proz.com/kudoz/510884" TargetMode="External"/><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54.tif"/></Relationships>
</file>

<file path=ppt/slides/_rels/slide6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1.jpeg"/><Relationship Id="rId7" Type="http://schemas.openxmlformats.org/officeDocument/2006/relationships/image" Target="../media/image35.pn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2.jp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72.xml.rels><?xml version="1.0" encoding="UTF-8" standalone="yes"?>
<Relationships xmlns="http://schemas.openxmlformats.org/package/2006/relationships"><Relationship Id="rId8" Type="http://schemas.openxmlformats.org/officeDocument/2006/relationships/image" Target="../media/image49.tif"/><Relationship Id="rId3" Type="http://schemas.openxmlformats.org/officeDocument/2006/relationships/image" Target="../media/image33.png"/><Relationship Id="rId7" Type="http://schemas.openxmlformats.org/officeDocument/2006/relationships/image" Target="../media/image7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02.tif"/><Relationship Id="rId3" Type="http://schemas.openxmlformats.org/officeDocument/2006/relationships/image" Target="../media/image33.png"/><Relationship Id="rId7" Type="http://schemas.openxmlformats.org/officeDocument/2006/relationships/image" Target="../media/image10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8.xml.rels><?xml version="1.0" encoding="UTF-8" standalone="yes"?>
<Relationships xmlns="http://schemas.openxmlformats.org/package/2006/relationships"><Relationship Id="rId8" Type="http://schemas.openxmlformats.org/officeDocument/2006/relationships/image" Target="../media/image102.tif"/><Relationship Id="rId3" Type="http://schemas.openxmlformats.org/officeDocument/2006/relationships/image" Target="../media/image33.png"/><Relationship Id="rId7" Type="http://schemas.openxmlformats.org/officeDocument/2006/relationships/image" Target="../media/image10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8" Type="http://schemas.openxmlformats.org/officeDocument/2006/relationships/image" Target="../media/image102.tif"/><Relationship Id="rId3" Type="http://schemas.openxmlformats.org/officeDocument/2006/relationships/image" Target="../media/image33.png"/><Relationship Id="rId7" Type="http://schemas.openxmlformats.org/officeDocument/2006/relationships/image" Target="../media/image101.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3.jpeg"/><Relationship Id="rId7" Type="http://schemas.openxmlformats.org/officeDocument/2006/relationships/image" Target="../media/image35.pn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76.jpeg"/></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tif"/><Relationship Id="rId2" Type="http://schemas.openxmlformats.org/officeDocument/2006/relationships/image" Target="../media/image48.tif"/><Relationship Id="rId1" Type="http://schemas.openxmlformats.org/officeDocument/2006/relationships/slideLayout" Target="../slideLayouts/slideLayout2.xml"/><Relationship Id="rId5" Type="http://schemas.openxmlformats.org/officeDocument/2006/relationships/image" Target="../media/image106.tif"/><Relationship Id="rId4" Type="http://schemas.openxmlformats.org/officeDocument/2006/relationships/image" Target="../media/image57.t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hyperlink" Target="https://www.youtube.com/watch?v=cxEooEWMIgQ"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11.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11.emf"/></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ti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t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t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t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6.xml.rels><?xml version="1.0" encoding="UTF-8" standalone="yes"?>
<Relationships xmlns="http://schemas.openxmlformats.org/package/2006/relationships"><Relationship Id="rId2" Type="http://schemas.openxmlformats.org/officeDocument/2006/relationships/image" Target="../media/image69.ti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3.png"/><Relationship Id="rId7" Type="http://schemas.openxmlformats.org/officeDocument/2006/relationships/image" Target="../media/image112.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565150"/>
            <a:ext cx="7772400" cy="2071688"/>
          </a:xfrm>
        </p:spPr>
        <p:txBody>
          <a:bodyPr>
            <a:normAutofit fontScale="90000"/>
          </a:bodyPr>
          <a:lstStyle/>
          <a:p>
            <a:r>
              <a:rPr lang="en-US" altLang="en-US" dirty="0">
                <a:solidFill>
                  <a:srgbClr val="000000"/>
                </a:solidFill>
              </a:rPr>
              <a:t>Mental Organs</a:t>
            </a:r>
            <a:br>
              <a:rPr lang="en-US" altLang="en-US" dirty="0">
                <a:solidFill>
                  <a:srgbClr val="000000"/>
                </a:solidFill>
              </a:rPr>
            </a:br>
            <a:r>
              <a:rPr lang="en-US" altLang="en-US" dirty="0">
                <a:solidFill>
                  <a:srgbClr val="000000"/>
                </a:solidFill>
              </a:rPr>
              <a:t>and the </a:t>
            </a:r>
            <a:br>
              <a:rPr lang="en-US" altLang="en-US" dirty="0">
                <a:solidFill>
                  <a:srgbClr val="000000"/>
                </a:solidFill>
              </a:rPr>
            </a:br>
            <a:r>
              <a:rPr lang="en-US" altLang="en-US" dirty="0">
                <a:solidFill>
                  <a:srgbClr val="000000"/>
                </a:solidFill>
              </a:rPr>
              <a:t>Breadth &amp; Depth of Consciousness</a:t>
            </a:r>
          </a:p>
        </p:txBody>
      </p:sp>
      <p:sp>
        <p:nvSpPr>
          <p:cNvPr id="3075" name="Rectangle 3"/>
          <p:cNvSpPr>
            <a:spLocks noGrp="1" noChangeArrowheads="1"/>
          </p:cNvSpPr>
          <p:nvPr>
            <p:ph type="subTitle" idx="1"/>
          </p:nvPr>
        </p:nvSpPr>
        <p:spPr>
          <a:xfrm>
            <a:off x="233363" y="3014055"/>
            <a:ext cx="8677275" cy="1371600"/>
          </a:xfrm>
        </p:spPr>
        <p:txBody>
          <a:bodyPr>
            <a:normAutofit/>
          </a:bodyPr>
          <a:lstStyle/>
          <a:p>
            <a:pPr eaLnBrk="1" hangingPunct="1"/>
            <a:r>
              <a:rPr lang="en-US" altLang="en-US" dirty="0" smtClean="0">
                <a:solidFill>
                  <a:srgbClr val="000000"/>
                </a:solidFill>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052" y="4552897"/>
            <a:ext cx="5263896" cy="1572768"/>
          </a:xfrm>
          <a:prstGeom prst="rect">
            <a:avLst/>
          </a:prstGeom>
        </p:spPr>
      </p:pic>
    </p:spTree>
    <p:extLst>
      <p:ext uri="{BB962C8B-B14F-4D97-AF65-F5344CB8AC3E}">
        <p14:creationId xmlns:p14="http://schemas.microsoft.com/office/powerpoint/2010/main" val="20430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742950"/>
          </a:xfrm>
        </p:spPr>
        <p:txBody>
          <a:bodyPr/>
          <a:lstStyle/>
          <a:p>
            <a:r>
              <a:rPr lang="en-US" altLang="en-US" sz="4000" smtClean="0"/>
              <a:t>Psychoactive Drug Screening Program</a:t>
            </a:r>
          </a:p>
        </p:txBody>
      </p:sp>
      <p:pic>
        <p:nvPicPr>
          <p:cNvPr id="13315" name="Picture 3" descr="PDSPWebPage"/>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06450" y="708025"/>
            <a:ext cx="7534275" cy="6048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rfumeExecution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2"/>
          </a:xfrm>
          <a:prstGeom prst="rect">
            <a:avLst/>
          </a:prstGeom>
        </p:spPr>
      </p:pic>
    </p:spTree>
    <p:extLst>
      <p:ext uri="{BB962C8B-B14F-4D97-AF65-F5344CB8AC3E}">
        <p14:creationId xmlns:p14="http://schemas.microsoft.com/office/powerpoint/2010/main" val="1406807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0"/>
            <a:ext cx="7772400" cy="800100"/>
          </a:xfrm>
        </p:spPr>
        <p:txBody>
          <a:bodyPr>
            <a:normAutofit/>
          </a:bodyPr>
          <a:lstStyle/>
          <a:p>
            <a:pPr eaLnBrk="1" hangingPunct="1"/>
            <a:r>
              <a:rPr lang="en-US" altLang="en-US" sz="4000" dirty="0" smtClean="0"/>
              <a:t>σ – And the Limbic System</a:t>
            </a:r>
          </a:p>
        </p:txBody>
      </p:sp>
      <p:sp>
        <p:nvSpPr>
          <p:cNvPr id="52227" name="Rectangle 3"/>
          <p:cNvSpPr>
            <a:spLocks noGrp="1" noChangeArrowheads="1"/>
          </p:cNvSpPr>
          <p:nvPr>
            <p:ph type="body" idx="1"/>
          </p:nvPr>
        </p:nvSpPr>
        <p:spPr>
          <a:xfrm>
            <a:off x="362139" y="869950"/>
            <a:ext cx="8365402" cy="1728395"/>
          </a:xfrm>
        </p:spPr>
        <p:txBody>
          <a:bodyPr>
            <a:noAutofit/>
          </a:bodyPr>
          <a:lstStyle/>
          <a:p>
            <a:pPr eaLnBrk="1" hangingPunct="1">
              <a:lnSpc>
                <a:spcPct val="90000"/>
              </a:lnSpc>
            </a:pPr>
            <a:r>
              <a:rPr lang="en-US" altLang="en-US" sz="2800" dirty="0" smtClean="0">
                <a:solidFill>
                  <a:srgbClr val="3333FF"/>
                </a:solidFill>
              </a:rPr>
              <a:t>The σ receptors effectively define and modulate the limbic system</a:t>
            </a:r>
            <a:r>
              <a:rPr lang="en-US" altLang="en-US" sz="2800" dirty="0" smtClean="0">
                <a:solidFill>
                  <a:srgbClr val="000000"/>
                </a:solidFill>
              </a:rPr>
              <a:t>.  </a:t>
            </a:r>
          </a:p>
          <a:p>
            <a:pPr eaLnBrk="1" hangingPunct="1">
              <a:lnSpc>
                <a:spcPct val="90000"/>
              </a:lnSpc>
            </a:pPr>
            <a:r>
              <a:rPr lang="en-US" altLang="en-US" sz="2800" dirty="0" smtClean="0">
                <a:solidFill>
                  <a:srgbClr val="000000"/>
                </a:solidFill>
              </a:rPr>
              <a:t>Marsh and </a:t>
            </a:r>
            <a:r>
              <a:rPr lang="en-US" altLang="en-US" sz="2800" dirty="0" err="1" smtClean="0">
                <a:solidFill>
                  <a:srgbClr val="000000"/>
                </a:solidFill>
              </a:rPr>
              <a:t>Zabetian</a:t>
            </a:r>
            <a:r>
              <a:rPr lang="en-US" altLang="en-US" sz="2800" dirty="0" smtClean="0">
                <a:solidFill>
                  <a:srgbClr val="000000"/>
                </a:solidFill>
              </a:rPr>
              <a:t> (1992) examined the </a:t>
            </a:r>
            <a:r>
              <a:rPr lang="en-US" altLang="en-US" sz="2800" dirty="0" smtClean="0">
                <a:solidFill>
                  <a:srgbClr val="3333FF"/>
                </a:solidFill>
              </a:rPr>
              <a:t>distribution of σ receptors in the primate brain</a:t>
            </a:r>
            <a:r>
              <a:rPr lang="en-US" altLang="en-US" sz="2800" dirty="0" smtClean="0">
                <a:solidFill>
                  <a:srgbClr val="000000"/>
                </a:solidFill>
              </a:rPr>
              <a:t> (rhesus macaque): </a:t>
            </a:r>
          </a:p>
        </p:txBody>
      </p:sp>
      <p:sp>
        <p:nvSpPr>
          <p:cNvPr id="52228" name="Text Box 4"/>
          <p:cNvSpPr txBox="1">
            <a:spLocks noChangeArrowheads="1"/>
          </p:cNvSpPr>
          <p:nvPr/>
        </p:nvSpPr>
        <p:spPr bwMode="auto">
          <a:xfrm>
            <a:off x="915988" y="2776538"/>
            <a:ext cx="7315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400" dirty="0">
                <a:solidFill>
                  <a:srgbClr val="000000"/>
                </a:solidFill>
                <a:cs typeface="Tahoma" pitchFamily="34" charset="0"/>
              </a:rPr>
              <a:t>“The distribution of </a:t>
            </a:r>
            <a:r>
              <a:rPr lang="en-US" altLang="en-US" sz="2400" dirty="0">
                <a:solidFill>
                  <a:srgbClr val="3333FF"/>
                </a:solidFill>
                <a:cs typeface="Tahoma" pitchFamily="34" charset="0"/>
              </a:rPr>
              <a:t>sigma receptors </a:t>
            </a:r>
            <a:r>
              <a:rPr lang="en-US" altLang="en-US" sz="2400" dirty="0">
                <a:solidFill>
                  <a:srgbClr val="000000"/>
                </a:solidFill>
                <a:cs typeface="Tahoma" pitchFamily="34" charset="0"/>
              </a:rPr>
              <a:t>in the primate brain suggests that the </a:t>
            </a:r>
            <a:r>
              <a:rPr lang="en-US" altLang="en-US" sz="2400" dirty="0" err="1">
                <a:solidFill>
                  <a:srgbClr val="000000"/>
                </a:solidFill>
                <a:cs typeface="Tahoma" pitchFamily="34" charset="0"/>
              </a:rPr>
              <a:t>paralimbic</a:t>
            </a:r>
            <a:r>
              <a:rPr lang="en-US" altLang="en-US" sz="2400" dirty="0">
                <a:solidFill>
                  <a:srgbClr val="000000"/>
                </a:solidFill>
                <a:cs typeface="Tahoma" pitchFamily="34" charset="0"/>
              </a:rPr>
              <a:t> belt cortices, amygdala, hippocampus, hypothalamus, and autonomic relay nuclei of the brainstem may be interrelated by </a:t>
            </a:r>
            <a:r>
              <a:rPr lang="en-US" altLang="en-US" sz="2400" dirty="0">
                <a:solidFill>
                  <a:srgbClr val="3333FF"/>
                </a:solidFill>
                <a:cs typeface="Tahoma" pitchFamily="34" charset="0"/>
              </a:rPr>
              <a:t>a topographic chemical linkage</a:t>
            </a:r>
            <a:r>
              <a:rPr lang="en-US" altLang="en-US" sz="2400" dirty="0">
                <a:solidFill>
                  <a:srgbClr val="000000"/>
                </a:solidFill>
                <a:cs typeface="Tahoma" pitchFamily="34" charset="0"/>
              </a:rPr>
              <a:t>.  The </a:t>
            </a:r>
            <a:r>
              <a:rPr lang="en-US" altLang="en-US" sz="2400" dirty="0" err="1">
                <a:solidFill>
                  <a:srgbClr val="000000"/>
                </a:solidFill>
                <a:cs typeface="Tahoma" pitchFamily="34" charset="0"/>
              </a:rPr>
              <a:t>autoradiographic</a:t>
            </a:r>
            <a:r>
              <a:rPr lang="en-US" altLang="en-US" sz="2400" dirty="0">
                <a:solidFill>
                  <a:srgbClr val="000000"/>
                </a:solidFill>
                <a:cs typeface="Tahoma" pitchFamily="34" charset="0"/>
              </a:rPr>
              <a:t> visualization of sigma receptor distributions in the primate brain provides further support for a role of sigma receptor mechanisms in the functions of the </a:t>
            </a:r>
            <a:r>
              <a:rPr lang="en-US" altLang="en-US" sz="2400" dirty="0">
                <a:solidFill>
                  <a:srgbClr val="3333FF"/>
                </a:solidFill>
                <a:cs typeface="Tahoma" pitchFamily="34" charset="0"/>
              </a:rPr>
              <a:t>limbic system</a:t>
            </a:r>
            <a:r>
              <a:rPr lang="en-US" altLang="en-US" sz="2400" dirty="0">
                <a:solidFill>
                  <a:srgbClr val="000000"/>
                </a:solidFill>
                <a:cs typeface="Tahoma" pitchFamily="34" charset="0"/>
              </a:rPr>
              <a:t>”</a:t>
            </a:r>
            <a:r>
              <a:rPr lang="en-US" altLang="en-US" sz="2400" dirty="0">
                <a:cs typeface="Tahoma" pitchFamily="34" charset="0"/>
              </a:rPr>
              <a:t> </a:t>
            </a:r>
          </a:p>
        </p:txBody>
      </p:sp>
    </p:spTree>
    <p:extLst>
      <p:ext uri="{BB962C8B-B14F-4D97-AF65-F5344CB8AC3E}">
        <p14:creationId xmlns:p14="http://schemas.microsoft.com/office/powerpoint/2010/main" val="37472424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4213" y="0"/>
            <a:ext cx="7772400" cy="795338"/>
          </a:xfrm>
        </p:spPr>
        <p:txBody>
          <a:bodyPr/>
          <a:lstStyle/>
          <a:p>
            <a:pPr eaLnBrk="1" hangingPunct="1"/>
            <a:r>
              <a:rPr lang="en-US" altLang="en-US" sz="4000" smtClean="0"/>
              <a:t>Sigma – the Core</a:t>
            </a:r>
          </a:p>
        </p:txBody>
      </p:sp>
      <p:sp>
        <p:nvSpPr>
          <p:cNvPr id="53251" name="Rectangle 4"/>
          <p:cNvSpPr>
            <a:spLocks noGrp="1" noChangeArrowheads="1"/>
          </p:cNvSpPr>
          <p:nvPr>
            <p:ph type="body" sz="half" idx="2"/>
          </p:nvPr>
        </p:nvSpPr>
        <p:spPr>
          <a:xfrm>
            <a:off x="1189762" y="3111456"/>
            <a:ext cx="7204430" cy="3746544"/>
          </a:xfrm>
        </p:spPr>
        <p:txBody>
          <a:bodyPr>
            <a:normAutofit fontScale="92500"/>
          </a:bodyPr>
          <a:lstStyle/>
          <a:p>
            <a:pPr eaLnBrk="1" hangingPunct="1">
              <a:lnSpc>
                <a:spcPct val="80000"/>
              </a:lnSpc>
            </a:pPr>
            <a:r>
              <a:rPr lang="el-GR" altLang="en-US" sz="2000" dirty="0" smtClean="0">
                <a:solidFill>
                  <a:srgbClr val="000000"/>
                </a:solidFill>
              </a:rPr>
              <a:t>σ</a:t>
            </a:r>
            <a:r>
              <a:rPr lang="en-US" altLang="en-US" sz="2000" dirty="0" smtClean="0">
                <a:solidFill>
                  <a:srgbClr val="000000"/>
                </a:solidFill>
              </a:rPr>
              <a:t> – The core of our being – the “plant teacher”, “plant intelligence”</a:t>
            </a:r>
          </a:p>
          <a:p>
            <a:pPr eaLnBrk="1" hangingPunct="1">
              <a:lnSpc>
                <a:spcPct val="80000"/>
              </a:lnSpc>
            </a:pPr>
            <a:r>
              <a:rPr lang="en-US" altLang="en-US" sz="1600" dirty="0" smtClean="0">
                <a:solidFill>
                  <a:srgbClr val="000000"/>
                </a:solidFill>
              </a:rPr>
              <a:t>The core mental organ around which all others constellate</a:t>
            </a:r>
          </a:p>
          <a:p>
            <a:pPr eaLnBrk="1" hangingPunct="1">
              <a:lnSpc>
                <a:spcPct val="80000"/>
              </a:lnSpc>
            </a:pPr>
            <a:r>
              <a:rPr lang="en-US" altLang="en-US" sz="1600" dirty="0" smtClean="0">
                <a:solidFill>
                  <a:srgbClr val="000000"/>
                </a:solidFill>
              </a:rPr>
              <a:t>The primordial mental organ from which all others differentiated &amp; evolved</a:t>
            </a:r>
          </a:p>
          <a:p>
            <a:pPr eaLnBrk="1" hangingPunct="1">
              <a:lnSpc>
                <a:spcPct val="80000"/>
              </a:lnSpc>
            </a:pPr>
            <a:r>
              <a:rPr lang="en-US" altLang="en-US" sz="1600" dirty="0" smtClean="0">
                <a:solidFill>
                  <a:srgbClr val="000000"/>
                </a:solidFill>
              </a:rPr>
              <a:t>Biographical memory</a:t>
            </a:r>
          </a:p>
          <a:p>
            <a:pPr eaLnBrk="1" hangingPunct="1">
              <a:lnSpc>
                <a:spcPct val="80000"/>
              </a:lnSpc>
            </a:pPr>
            <a:r>
              <a:rPr lang="en-US" altLang="en-US" sz="1600" dirty="0" smtClean="0">
                <a:solidFill>
                  <a:srgbClr val="000000"/>
                </a:solidFill>
              </a:rPr>
              <a:t>Judgment</a:t>
            </a:r>
          </a:p>
          <a:p>
            <a:pPr lvl="1" eaLnBrk="1" hangingPunct="1">
              <a:lnSpc>
                <a:spcPct val="80000"/>
              </a:lnSpc>
            </a:pPr>
            <a:r>
              <a:rPr lang="en-US" altLang="en-US" sz="1400" dirty="0" smtClean="0">
                <a:solidFill>
                  <a:srgbClr val="000000"/>
                </a:solidFill>
              </a:rPr>
              <a:t>genuine or non-genuine</a:t>
            </a:r>
          </a:p>
          <a:p>
            <a:pPr lvl="1" eaLnBrk="1" hangingPunct="1">
              <a:lnSpc>
                <a:spcPct val="80000"/>
              </a:lnSpc>
            </a:pPr>
            <a:r>
              <a:rPr lang="en-US" altLang="en-US" sz="1400" dirty="0" smtClean="0">
                <a:solidFill>
                  <a:srgbClr val="000000"/>
                </a:solidFill>
              </a:rPr>
              <a:t>masks or façades </a:t>
            </a:r>
          </a:p>
          <a:p>
            <a:pPr eaLnBrk="1" hangingPunct="1">
              <a:lnSpc>
                <a:spcPct val="80000"/>
              </a:lnSpc>
            </a:pPr>
            <a:r>
              <a:rPr lang="en-US" altLang="en-US" sz="1600" dirty="0" smtClean="0">
                <a:solidFill>
                  <a:srgbClr val="000000"/>
                </a:solidFill>
              </a:rPr>
              <a:t>Primary emotions</a:t>
            </a:r>
          </a:p>
          <a:p>
            <a:pPr lvl="1" eaLnBrk="1" hangingPunct="1">
              <a:lnSpc>
                <a:spcPct val="80000"/>
              </a:lnSpc>
            </a:pPr>
            <a:r>
              <a:rPr lang="en-US" altLang="en-US" sz="1400" dirty="0" smtClean="0">
                <a:solidFill>
                  <a:srgbClr val="000000"/>
                </a:solidFill>
              </a:rPr>
              <a:t>anger/rage, fear, happiness, sadness, surprise, and disgust</a:t>
            </a:r>
          </a:p>
          <a:p>
            <a:pPr eaLnBrk="1" hangingPunct="1">
              <a:lnSpc>
                <a:spcPct val="80000"/>
              </a:lnSpc>
            </a:pPr>
            <a:r>
              <a:rPr lang="en-US" altLang="en-US" sz="1600" dirty="0" smtClean="0">
                <a:solidFill>
                  <a:srgbClr val="000000"/>
                </a:solidFill>
              </a:rPr>
              <a:t>Manifests</a:t>
            </a:r>
          </a:p>
          <a:p>
            <a:pPr lvl="1">
              <a:lnSpc>
                <a:spcPct val="80000"/>
              </a:lnSpc>
            </a:pPr>
            <a:r>
              <a:rPr lang="en-US" altLang="en-US" sz="1400" dirty="0">
                <a:solidFill>
                  <a:srgbClr val="000000"/>
                </a:solidFill>
              </a:rPr>
              <a:t>integrity, purity</a:t>
            </a:r>
            <a:r>
              <a:rPr lang="en-US" altLang="en-US" sz="1400" dirty="0" smtClean="0">
                <a:solidFill>
                  <a:srgbClr val="000000"/>
                </a:solidFill>
              </a:rPr>
              <a:t>, innocence, honesty, uncorrupted</a:t>
            </a:r>
          </a:p>
          <a:p>
            <a:pPr lvl="1" eaLnBrk="1" hangingPunct="1">
              <a:lnSpc>
                <a:spcPct val="80000"/>
              </a:lnSpc>
            </a:pPr>
            <a:r>
              <a:rPr lang="en-US" altLang="en-US" sz="1400" dirty="0" smtClean="0">
                <a:solidFill>
                  <a:srgbClr val="000000"/>
                </a:solidFill>
              </a:rPr>
              <a:t>uncivilized, selfish, hedonistic, emotional (anger/rage…)</a:t>
            </a:r>
          </a:p>
          <a:p>
            <a:pPr eaLnBrk="1" hangingPunct="1">
              <a:lnSpc>
                <a:spcPct val="80000"/>
              </a:lnSpc>
            </a:pPr>
            <a:r>
              <a:rPr lang="en-US" altLang="en-US" sz="1600" dirty="0" smtClean="0">
                <a:solidFill>
                  <a:srgbClr val="000000"/>
                </a:solidFill>
              </a:rPr>
              <a:t>Sensitive to pleasure &amp; pain</a:t>
            </a:r>
          </a:p>
          <a:p>
            <a:pPr lvl="1" eaLnBrk="1" hangingPunct="1">
              <a:lnSpc>
                <a:spcPct val="80000"/>
              </a:lnSpc>
            </a:pPr>
            <a:r>
              <a:rPr lang="en-US" altLang="en-US" sz="1400" dirty="0" smtClean="0">
                <a:solidFill>
                  <a:srgbClr val="000000"/>
                </a:solidFill>
              </a:rPr>
              <a:t>needs the protection of the ego</a:t>
            </a:r>
          </a:p>
          <a:p>
            <a:pPr eaLnBrk="1" hangingPunct="1">
              <a:lnSpc>
                <a:spcPct val="80000"/>
              </a:lnSpc>
            </a:pPr>
            <a:r>
              <a:rPr lang="en-US" altLang="en-US" sz="1600" dirty="0" smtClean="0">
                <a:solidFill>
                  <a:srgbClr val="000000"/>
                </a:solidFill>
              </a:rPr>
              <a:t>Embedded in the body</a:t>
            </a:r>
          </a:p>
          <a:p>
            <a:pPr lvl="1" eaLnBrk="1" hangingPunct="1">
              <a:lnSpc>
                <a:spcPct val="80000"/>
              </a:lnSpc>
            </a:pPr>
            <a:r>
              <a:rPr lang="en-US" altLang="en-US" sz="1400" dirty="0" smtClean="0">
                <a:solidFill>
                  <a:srgbClr val="000000"/>
                </a:solidFill>
              </a:rPr>
              <a:t>dance, sex</a:t>
            </a:r>
          </a:p>
          <a:p>
            <a:pPr lvl="1" eaLnBrk="1" hangingPunct="1">
              <a:lnSpc>
                <a:spcPct val="80000"/>
              </a:lnSpc>
            </a:pPr>
            <a:r>
              <a:rPr lang="en-US" altLang="en-US" sz="1400" dirty="0" smtClean="0">
                <a:solidFill>
                  <a:srgbClr val="000000"/>
                </a:solidFill>
              </a:rPr>
              <a:t>psychosomatic</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83" y="678188"/>
            <a:ext cx="8683283" cy="114779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182" y="1846045"/>
            <a:ext cx="8683283" cy="1156770"/>
          </a:xfrm>
          <a:prstGeom prst="rect">
            <a:avLst/>
          </a:prstGeom>
        </p:spPr>
      </p:pic>
    </p:spTree>
    <p:extLst>
      <p:ext uri="{BB962C8B-B14F-4D97-AF65-F5344CB8AC3E}">
        <p14:creationId xmlns:p14="http://schemas.microsoft.com/office/powerpoint/2010/main" val="37285762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85800" y="0"/>
            <a:ext cx="7772400" cy="828675"/>
          </a:xfrm>
        </p:spPr>
        <p:txBody>
          <a:bodyPr/>
          <a:lstStyle/>
          <a:p>
            <a:r>
              <a:rPr lang="en-US" altLang="en-US" smtClean="0"/>
              <a:t>Yoga: Mind-Body </a:t>
            </a:r>
          </a:p>
        </p:txBody>
      </p:sp>
      <p:pic>
        <p:nvPicPr>
          <p:cNvPr id="54275" name="Picture 3" descr="PatanjaliA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911225"/>
            <a:ext cx="49911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14"/>
          <p:cNvSpPr txBox="1">
            <a:spLocks noChangeArrowheads="1"/>
          </p:cNvSpPr>
          <p:nvPr/>
        </p:nvSpPr>
        <p:spPr bwMode="auto">
          <a:xfrm>
            <a:off x="4097338" y="5940425"/>
            <a:ext cx="949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Patanjali</a:t>
            </a:r>
          </a:p>
          <a:p>
            <a:pPr algn="ctr" eaLnBrk="1" hangingPunct="1">
              <a:spcBef>
                <a:spcPct val="0"/>
              </a:spcBef>
              <a:buSzTx/>
              <a:buFontTx/>
              <a:buNone/>
            </a:pPr>
            <a:r>
              <a:rPr lang="en-US" altLang="en-US" sz="1600">
                <a:solidFill>
                  <a:srgbClr val="000000"/>
                </a:solidFill>
              </a:rPr>
              <a:t>150 BCE</a:t>
            </a:r>
            <a:endParaRPr lang="en-US" altLang="en-US" sz="1600">
              <a:solidFill>
                <a:srgbClr val="000000"/>
              </a:solidFill>
              <a:cs typeface="Tahoma" pitchFamily="34" charset="0"/>
            </a:endParaRPr>
          </a:p>
        </p:txBody>
      </p:sp>
      <p:sp>
        <p:nvSpPr>
          <p:cNvPr id="6" name="TextBox 14"/>
          <p:cNvSpPr txBox="1">
            <a:spLocks noChangeArrowheads="1"/>
          </p:cNvSpPr>
          <p:nvPr/>
        </p:nvSpPr>
        <p:spPr bwMode="auto">
          <a:xfrm>
            <a:off x="349296" y="1019175"/>
            <a:ext cx="1435008" cy="707886"/>
          </a:xfrm>
          <a:prstGeom prst="rect">
            <a:avLst/>
          </a:prstGeom>
          <a:noFill/>
          <a:ln w="9525">
            <a:noFill/>
            <a:miter lim="800000"/>
            <a:headEnd/>
            <a:tailEnd/>
          </a:ln>
        </p:spPr>
        <p:txBody>
          <a:bodyPr wrap="none">
            <a:spAutoFit/>
          </a:bodyPr>
          <a:lstStyle/>
          <a:p>
            <a:pPr algn="ctr">
              <a:defRPr/>
            </a:pPr>
            <a:r>
              <a:rPr lang="en-US" sz="4000" dirty="0" smtClean="0">
                <a:solidFill>
                  <a:srgbClr val="000000"/>
                </a:solidFill>
                <a:latin typeface="+mn-lt"/>
                <a:cs typeface="Tahoma" pitchFamily="34" charset="0"/>
              </a:rPr>
              <a:t>Sigma</a:t>
            </a:r>
            <a:endParaRPr lang="en-US" sz="4000" dirty="0">
              <a:solidFill>
                <a:srgbClr val="000000"/>
              </a:solidFill>
              <a:latin typeface="+mn-lt"/>
              <a:cs typeface="Tahoma" pitchFamily="34" charset="0"/>
            </a:endParaRPr>
          </a:p>
        </p:txBody>
      </p:sp>
      <p:sp>
        <p:nvSpPr>
          <p:cNvPr id="7" name="TextBox 14"/>
          <p:cNvSpPr txBox="1">
            <a:spLocks noChangeArrowheads="1"/>
          </p:cNvSpPr>
          <p:nvPr/>
        </p:nvSpPr>
        <p:spPr bwMode="auto">
          <a:xfrm>
            <a:off x="7067550" y="2430463"/>
            <a:ext cx="2004732" cy="1938992"/>
          </a:xfrm>
          <a:prstGeom prst="rect">
            <a:avLst/>
          </a:prstGeom>
          <a:noFill/>
          <a:ln w="9525">
            <a:noFill/>
            <a:miter lim="800000"/>
            <a:headEnd/>
            <a:tailEnd/>
          </a:ln>
        </p:spPr>
        <p:txBody>
          <a:bodyPr wrap="square">
            <a:spAutoFit/>
          </a:bodyPr>
          <a:lstStyle/>
          <a:p>
            <a:pPr>
              <a:defRPr/>
            </a:pPr>
            <a:r>
              <a:rPr lang="en-US" sz="2000" dirty="0">
                <a:solidFill>
                  <a:srgbClr val="000000"/>
                </a:solidFill>
                <a:latin typeface="+mn-lt"/>
                <a:cs typeface="Tahoma" pitchFamily="34" charset="0"/>
              </a:rPr>
              <a:t>work through body to free the </a:t>
            </a:r>
            <a:r>
              <a:rPr lang="el-GR" sz="2000" dirty="0" smtClean="0">
                <a:solidFill>
                  <a:srgbClr val="000000"/>
                </a:solidFill>
                <a:latin typeface="+mn-lt"/>
                <a:cs typeface="Tahoma" pitchFamily="34" charset="0"/>
              </a:rPr>
              <a:t>σ</a:t>
            </a:r>
            <a:r>
              <a:rPr lang="en-US" sz="2000" dirty="0" smtClean="0">
                <a:solidFill>
                  <a:srgbClr val="000000"/>
                </a:solidFill>
                <a:latin typeface="+mn-lt"/>
                <a:cs typeface="Tahoma" pitchFamily="34" charset="0"/>
              </a:rPr>
              <a:t> core </a:t>
            </a:r>
            <a:r>
              <a:rPr lang="en-US" sz="2000" dirty="0">
                <a:solidFill>
                  <a:srgbClr val="000000"/>
                </a:solidFill>
                <a:latin typeface="+mn-lt"/>
                <a:cs typeface="Tahoma" pitchFamily="34" charset="0"/>
              </a:rPr>
              <a:t>from the repression of </a:t>
            </a:r>
            <a:r>
              <a:rPr lang="en-US" sz="2000" dirty="0" smtClean="0">
                <a:solidFill>
                  <a:srgbClr val="000000"/>
                </a:solidFill>
                <a:latin typeface="+mn-lt"/>
                <a:cs typeface="Tahoma" pitchFamily="34" charset="0"/>
              </a:rPr>
              <a:t>serotonin-2 &amp; cannabinoid</a:t>
            </a:r>
            <a:endParaRPr lang="en-US" sz="2000" dirty="0">
              <a:solidFill>
                <a:srgbClr val="000000"/>
              </a:solidFill>
              <a:latin typeface="+mn-lt"/>
              <a:cs typeface="Tahoma" pitchFamily="34" charset="0"/>
            </a:endParaRPr>
          </a:p>
        </p:txBody>
      </p:sp>
      <p:pic>
        <p:nvPicPr>
          <p:cNvPr id="54279" name="Picture 3" descr="Bloom_Lotus_Flowe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44951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5411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878" y="2297618"/>
            <a:ext cx="7043894" cy="2262763"/>
          </a:xfrm>
        </p:spPr>
        <p:txBody>
          <a:bodyPr>
            <a:normAutofit/>
          </a:bodyPr>
          <a:lstStyle/>
          <a:p>
            <a:r>
              <a:rPr lang="en-US" dirty="0" smtClean="0">
                <a:solidFill>
                  <a:srgbClr val="3333FF"/>
                </a:solidFill>
              </a:rPr>
              <a:t>Many content mental organs – breadth </a:t>
            </a:r>
          </a:p>
          <a:p>
            <a:r>
              <a:rPr lang="en-US" dirty="0" smtClean="0"/>
              <a:t>Mechanisms of consciousness</a:t>
            </a:r>
          </a:p>
          <a:p>
            <a:pPr lvl="1"/>
            <a:r>
              <a:rPr lang="en-US" dirty="0" smtClean="0"/>
              <a:t>Hands of the mind – shape breadth </a:t>
            </a:r>
          </a:p>
          <a:p>
            <a:pPr lvl="1"/>
            <a:r>
              <a:rPr lang="en-US" dirty="0" smtClean="0"/>
              <a:t>Mental space – depth </a:t>
            </a:r>
          </a:p>
          <a:p>
            <a:pPr lvl="1"/>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Categories of Mental Organs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057" y="2418910"/>
            <a:ext cx="360127" cy="343246"/>
          </a:xfrm>
          <a:prstGeom prst="rect">
            <a:avLst/>
          </a:prstGeom>
        </p:spPr>
      </p:pic>
    </p:spTree>
    <p:extLst>
      <p:ext uri="{BB962C8B-B14F-4D97-AF65-F5344CB8AC3E}">
        <p14:creationId xmlns:p14="http://schemas.microsoft.com/office/powerpoint/2010/main" val="29358142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878" y="2297618"/>
            <a:ext cx="7043894" cy="2262763"/>
          </a:xfrm>
        </p:spPr>
        <p:txBody>
          <a:bodyPr>
            <a:normAutofit/>
          </a:bodyPr>
          <a:lstStyle/>
          <a:p>
            <a:r>
              <a:rPr lang="en-US" dirty="0" smtClean="0"/>
              <a:t>Many content mental organs – breadth </a:t>
            </a:r>
          </a:p>
          <a:p>
            <a:r>
              <a:rPr lang="en-US" dirty="0" smtClean="0">
                <a:solidFill>
                  <a:srgbClr val="3333FF"/>
                </a:solidFill>
              </a:rPr>
              <a:t>Mechanisms of consciousness</a:t>
            </a:r>
          </a:p>
          <a:p>
            <a:pPr lvl="1"/>
            <a:r>
              <a:rPr lang="en-US" dirty="0" smtClean="0">
                <a:solidFill>
                  <a:srgbClr val="3333FF"/>
                </a:solidFill>
              </a:rPr>
              <a:t>Hands of the mind – shape breadth </a:t>
            </a:r>
          </a:p>
          <a:p>
            <a:pPr lvl="1"/>
            <a:r>
              <a:rPr lang="en-US" dirty="0" smtClean="0"/>
              <a:t>Mental space – depth </a:t>
            </a:r>
          </a:p>
          <a:p>
            <a:pPr lvl="1"/>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Categories of Mental Organs</a:t>
            </a:r>
            <a:endParaRPr lang="en-US" dirty="0"/>
          </a:p>
        </p:txBody>
      </p:sp>
    </p:spTree>
    <p:extLst>
      <p:ext uri="{BB962C8B-B14F-4D97-AF65-F5344CB8AC3E}">
        <p14:creationId xmlns:p14="http://schemas.microsoft.com/office/powerpoint/2010/main" val="25904414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Box 1"/>
          <p:cNvSpPr txBox="1">
            <a:spLocks noChangeArrowheads="1"/>
          </p:cNvSpPr>
          <p:nvPr/>
        </p:nvSpPr>
        <p:spPr bwMode="auto">
          <a:xfrm>
            <a:off x="293474" y="3312899"/>
            <a:ext cx="8537682" cy="31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400" b="1" dirty="0">
                <a:latin typeface="+mn-lt"/>
              </a:rPr>
              <a:t>R-DOB 0.8 </a:t>
            </a:r>
            <a:r>
              <a:rPr lang="en-US" sz="2400" b="1" dirty="0" smtClean="0">
                <a:latin typeface="+mn-lt"/>
              </a:rPr>
              <a:t>mg</a:t>
            </a:r>
            <a:r>
              <a:rPr lang="en-US" sz="2400" dirty="0" smtClean="0">
                <a:latin typeface="+mn-lt"/>
              </a:rPr>
              <a:t>: I </a:t>
            </a:r>
            <a:r>
              <a:rPr lang="en-US" sz="2400" dirty="0">
                <a:latin typeface="+mn-lt"/>
              </a:rPr>
              <a:t>felt it’s like I was in my parents’ hands, in their loving presence.  I was </a:t>
            </a:r>
            <a:r>
              <a:rPr lang="en-US" sz="2400" dirty="0">
                <a:solidFill>
                  <a:srgbClr val="3333FF"/>
                </a:solidFill>
                <a:latin typeface="+mn-lt"/>
              </a:rPr>
              <a:t>relaxed, no worries</a:t>
            </a:r>
            <a:r>
              <a:rPr lang="en-US" sz="2400" dirty="0">
                <a:latin typeface="+mn-lt"/>
              </a:rPr>
              <a:t>.  It felt </a:t>
            </a:r>
            <a:r>
              <a:rPr lang="en-US" sz="2400" dirty="0">
                <a:solidFill>
                  <a:srgbClr val="3333FF"/>
                </a:solidFill>
                <a:latin typeface="+mn-lt"/>
              </a:rPr>
              <a:t>warm, stable</a:t>
            </a:r>
            <a:r>
              <a:rPr lang="en-US" sz="2400" dirty="0">
                <a:latin typeface="+mn-lt"/>
              </a:rPr>
              <a:t>.  I </a:t>
            </a:r>
            <a:r>
              <a:rPr lang="en-US" sz="2400" dirty="0">
                <a:solidFill>
                  <a:srgbClr val="3333FF"/>
                </a:solidFill>
                <a:latin typeface="+mn-lt"/>
              </a:rPr>
              <a:t>felt good </a:t>
            </a:r>
            <a:r>
              <a:rPr lang="en-US" sz="2400" dirty="0">
                <a:latin typeface="+mn-lt"/>
              </a:rPr>
              <a:t>all the rest of the experience.  </a:t>
            </a:r>
            <a:r>
              <a:rPr lang="en-US" sz="2400" dirty="0">
                <a:solidFill>
                  <a:srgbClr val="3333FF"/>
                </a:solidFill>
                <a:latin typeface="+mn-lt"/>
              </a:rPr>
              <a:t>But</a:t>
            </a:r>
            <a:r>
              <a:rPr lang="en-US" sz="2400" dirty="0">
                <a:latin typeface="+mn-lt"/>
              </a:rPr>
              <a:t> it also seemed that </a:t>
            </a:r>
            <a:r>
              <a:rPr lang="en-US" sz="2400" dirty="0">
                <a:solidFill>
                  <a:srgbClr val="3333FF"/>
                </a:solidFill>
                <a:latin typeface="+mn-lt"/>
              </a:rPr>
              <a:t>that’s the most I </a:t>
            </a:r>
            <a:r>
              <a:rPr lang="en-US" sz="2400" dirty="0" smtClean="0">
                <a:solidFill>
                  <a:srgbClr val="3333FF"/>
                </a:solidFill>
                <a:latin typeface="+mn-lt"/>
              </a:rPr>
              <a:t>felt</a:t>
            </a:r>
            <a:r>
              <a:rPr lang="en-US" sz="2400" dirty="0" smtClean="0">
                <a:latin typeface="+mn-lt"/>
              </a:rPr>
              <a:t>... </a:t>
            </a:r>
            <a:endParaRPr lang="en-US" sz="2400" dirty="0">
              <a:latin typeface="+mn-lt"/>
            </a:endParaRPr>
          </a:p>
          <a:p>
            <a:pPr>
              <a:buNone/>
            </a:pPr>
            <a:r>
              <a:rPr lang="en-US" sz="2400" dirty="0" smtClean="0">
                <a:solidFill>
                  <a:srgbClr val="3333FF"/>
                </a:solidFill>
                <a:latin typeface="+mn-lt"/>
              </a:rPr>
              <a:t>It’s </a:t>
            </a:r>
            <a:r>
              <a:rPr lang="en-US" sz="2400" dirty="0">
                <a:solidFill>
                  <a:srgbClr val="3333FF"/>
                </a:solidFill>
                <a:latin typeface="+mn-lt"/>
              </a:rPr>
              <a:t>not rich at all, kind of </a:t>
            </a:r>
            <a:r>
              <a:rPr lang="en-US" sz="2400" dirty="0" smtClean="0">
                <a:solidFill>
                  <a:srgbClr val="3333FF"/>
                </a:solidFill>
                <a:latin typeface="+mn-lt"/>
              </a:rPr>
              <a:t>boring…  After… </a:t>
            </a:r>
            <a:r>
              <a:rPr lang="en-US" sz="2400" dirty="0">
                <a:solidFill>
                  <a:srgbClr val="3333FF"/>
                </a:solidFill>
                <a:latin typeface="+mn-lt"/>
              </a:rPr>
              <a:t>I was down to the </a:t>
            </a:r>
            <a:r>
              <a:rPr lang="en-US" sz="2400" dirty="0" smtClean="0">
                <a:solidFill>
                  <a:srgbClr val="3333FF"/>
                </a:solidFill>
                <a:latin typeface="+mn-lt"/>
              </a:rPr>
              <a:t>baseline… </a:t>
            </a:r>
            <a:r>
              <a:rPr lang="en-US" sz="2400" dirty="0">
                <a:solidFill>
                  <a:srgbClr val="3333FF"/>
                </a:solidFill>
                <a:latin typeface="+mn-lt"/>
              </a:rPr>
              <a:t>I noticed the world was more expansive and more connected and richer than what I felt when I was high on the drug</a:t>
            </a:r>
            <a:r>
              <a:rPr lang="en-US" sz="2400" dirty="0">
                <a:latin typeface="+mn-lt"/>
              </a:rPr>
              <a:t>.  </a:t>
            </a:r>
            <a:r>
              <a:rPr lang="en-US" sz="2000" dirty="0">
                <a:latin typeface="+mn-lt"/>
              </a:rPr>
              <a:t>(Shulgin 2016) Pharm 1, p. </a:t>
            </a:r>
            <a:r>
              <a:rPr lang="en-US" sz="2000" dirty="0" smtClean="0">
                <a:latin typeface="+mn-lt"/>
              </a:rPr>
              <a:t>146</a:t>
            </a:r>
            <a:endParaRPr lang="en-US" sz="2000" dirty="0">
              <a:latin typeface="+mn-lt"/>
            </a:endParaRPr>
          </a:p>
        </p:txBody>
      </p:sp>
      <p:sp>
        <p:nvSpPr>
          <p:cNvPr id="6" name="TextBox 6"/>
          <p:cNvSpPr txBox="1">
            <a:spLocks noChangeArrowheads="1"/>
          </p:cNvSpPr>
          <p:nvPr/>
        </p:nvSpPr>
        <p:spPr bwMode="auto">
          <a:xfrm>
            <a:off x="1973077" y="41275"/>
            <a:ext cx="51976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Serotonin-2 – moderate</a:t>
            </a:r>
            <a:endParaRPr lang="en-US" altLang="en-US" sz="3600" dirty="0">
              <a:solidFill>
                <a:srgbClr val="000000"/>
              </a:solidFill>
              <a:cs typeface="Tahoma"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474" y="611188"/>
            <a:ext cx="8537682" cy="113934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863" y="1812924"/>
            <a:ext cx="8532278" cy="1139281"/>
          </a:xfrm>
          <a:prstGeom prst="rect">
            <a:avLst/>
          </a:prstGeom>
        </p:spPr>
      </p:pic>
    </p:spTree>
    <p:extLst>
      <p:ext uri="{BB962C8B-B14F-4D97-AF65-F5344CB8AC3E}">
        <p14:creationId xmlns:p14="http://schemas.microsoft.com/office/powerpoint/2010/main" val="15100448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Box 1"/>
          <p:cNvSpPr txBox="1">
            <a:spLocks noChangeArrowheads="1"/>
          </p:cNvSpPr>
          <p:nvPr/>
        </p:nvSpPr>
        <p:spPr bwMode="auto">
          <a:xfrm>
            <a:off x="293474" y="3055912"/>
            <a:ext cx="8537682"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000" b="1" dirty="0" smtClean="0">
                <a:latin typeface="+mn-lt"/>
              </a:rPr>
              <a:t>MEM </a:t>
            </a:r>
            <a:r>
              <a:rPr lang="en-US" sz="2000" b="1" dirty="0">
                <a:latin typeface="+mn-lt"/>
              </a:rPr>
              <a:t>26.7 </a:t>
            </a:r>
            <a:r>
              <a:rPr lang="en-US" sz="2000" b="1" dirty="0" smtClean="0">
                <a:latin typeface="+mn-lt"/>
              </a:rPr>
              <a:t>mg</a:t>
            </a:r>
            <a:r>
              <a:rPr lang="en-US" sz="2000" dirty="0" smtClean="0">
                <a:latin typeface="+mn-lt"/>
              </a:rPr>
              <a:t>: I </a:t>
            </a:r>
            <a:r>
              <a:rPr lang="en-US" sz="2000" dirty="0">
                <a:latin typeface="+mn-lt"/>
              </a:rPr>
              <a:t>felt quite normal.  It seemed that the thoughts that normally would trouble me didn’t matter to me or trouble me or distract me.  I also didn’t actually have a lot of thoughts.  But the thoughts I had were quite nice and straightforward.  It’s simple and comfortable.  I felt quite like the normal state without drug, only more comfortable.  There was no dark feeling…</a:t>
            </a:r>
          </a:p>
          <a:p>
            <a:pPr>
              <a:buNone/>
            </a:pPr>
            <a:r>
              <a:rPr lang="en-US" sz="2000" dirty="0">
                <a:latin typeface="+mn-lt"/>
              </a:rPr>
              <a:t>My thought about this drug is that it seems to make me more with the essence of myself.  </a:t>
            </a:r>
            <a:r>
              <a:rPr lang="en-US" sz="2000" dirty="0">
                <a:solidFill>
                  <a:srgbClr val="3333FF"/>
                </a:solidFill>
                <a:latin typeface="+mn-lt"/>
              </a:rPr>
              <a:t>The things I really care about were closer to me, and the things that don’t agree with me were more distant</a:t>
            </a:r>
            <a:r>
              <a:rPr lang="en-US" sz="2000" dirty="0">
                <a:latin typeface="+mn-lt"/>
              </a:rPr>
              <a:t>, and they didn’t bother me (even the things that bother me often in the normal state).  I was with the matter of myself, more together. </a:t>
            </a:r>
            <a:endParaRPr lang="en-US" sz="2000" dirty="0" smtClean="0">
              <a:latin typeface="+mn-lt"/>
            </a:endParaRPr>
          </a:p>
          <a:p>
            <a:pPr>
              <a:buNone/>
            </a:pPr>
            <a:r>
              <a:rPr lang="en-US" sz="2000" dirty="0" smtClean="0">
                <a:latin typeface="+mn-lt"/>
              </a:rPr>
              <a:t>(Shulgin </a:t>
            </a:r>
            <a:r>
              <a:rPr lang="en-US" sz="2000" dirty="0">
                <a:latin typeface="+mn-lt"/>
              </a:rPr>
              <a:t>2016) Pharm 1, p. 176</a:t>
            </a:r>
          </a:p>
        </p:txBody>
      </p:sp>
      <p:sp>
        <p:nvSpPr>
          <p:cNvPr id="7" name="TextBox 6"/>
          <p:cNvSpPr txBox="1">
            <a:spLocks noChangeArrowheads="1"/>
          </p:cNvSpPr>
          <p:nvPr/>
        </p:nvSpPr>
        <p:spPr bwMode="auto">
          <a:xfrm>
            <a:off x="1973077" y="41275"/>
            <a:ext cx="51976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Serotonin-2 – moderate</a:t>
            </a:r>
            <a:endParaRPr lang="en-US" altLang="en-US" sz="3600" dirty="0">
              <a:solidFill>
                <a:srgbClr val="000000"/>
              </a:solidFill>
              <a:cs typeface="Tahoma"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474" y="611188"/>
            <a:ext cx="8537682" cy="113934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863" y="1812924"/>
            <a:ext cx="8532278" cy="1139281"/>
          </a:xfrm>
          <a:prstGeom prst="rect">
            <a:avLst/>
          </a:prstGeom>
        </p:spPr>
      </p:pic>
    </p:spTree>
    <p:extLst>
      <p:ext uri="{BB962C8B-B14F-4D97-AF65-F5344CB8AC3E}">
        <p14:creationId xmlns:p14="http://schemas.microsoft.com/office/powerpoint/2010/main" val="11922308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Box 1"/>
          <p:cNvSpPr txBox="1">
            <a:spLocks noChangeArrowheads="1"/>
          </p:cNvSpPr>
          <p:nvPr/>
        </p:nvSpPr>
        <p:spPr bwMode="auto">
          <a:xfrm>
            <a:off x="293474" y="3149945"/>
            <a:ext cx="8537682" cy="340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000" b="1" dirty="0">
                <a:latin typeface="+mn-lt"/>
              </a:rPr>
              <a:t>DOB 3.0 mg</a:t>
            </a:r>
            <a:r>
              <a:rPr lang="en-US" sz="2000" dirty="0">
                <a:latin typeface="+mn-lt"/>
              </a:rPr>
              <a:t>: </a:t>
            </a:r>
            <a:r>
              <a:rPr lang="en-US" sz="2000" dirty="0">
                <a:solidFill>
                  <a:srgbClr val="3333FF"/>
                </a:solidFill>
                <a:latin typeface="+mn-lt"/>
              </a:rPr>
              <a:t>There was a grey, iron weight on my soul.</a:t>
            </a:r>
          </a:p>
          <a:p>
            <a:pPr>
              <a:buNone/>
            </a:pPr>
            <a:r>
              <a:rPr lang="en-US" sz="2000" i="1" dirty="0">
                <a:latin typeface="+mn-lt"/>
              </a:rPr>
              <a:t>I’m stoned out of my gourd.  No fun, no fun.  Wonder if there’s going to be a glimmer of hope anywhere in this</a:t>
            </a:r>
            <a:r>
              <a:rPr lang="en-US" sz="2000" dirty="0">
                <a:latin typeface="+mn-lt"/>
              </a:rPr>
              <a:t>.</a:t>
            </a:r>
          </a:p>
          <a:p>
            <a:pPr>
              <a:buNone/>
            </a:pPr>
            <a:r>
              <a:rPr lang="en-US" sz="2000" i="1" dirty="0" smtClean="0">
                <a:solidFill>
                  <a:srgbClr val="3333FF"/>
                </a:solidFill>
                <a:latin typeface="+mn-lt"/>
              </a:rPr>
              <a:t>The </a:t>
            </a:r>
            <a:r>
              <a:rPr lang="en-US" sz="2000" i="1" dirty="0">
                <a:solidFill>
                  <a:srgbClr val="3333FF"/>
                </a:solidFill>
                <a:latin typeface="+mn-lt"/>
              </a:rPr>
              <a:t>image I’m getting is of an awful cosmic indifference</a:t>
            </a:r>
            <a:r>
              <a:rPr lang="en-US" sz="2000" dirty="0">
                <a:latin typeface="+mn-lt"/>
              </a:rPr>
              <a:t>… </a:t>
            </a:r>
            <a:endParaRPr lang="en-US" sz="2000" dirty="0" smtClean="0">
              <a:latin typeface="+mn-lt"/>
            </a:endParaRPr>
          </a:p>
          <a:p>
            <a:pPr>
              <a:buNone/>
            </a:pPr>
            <a:r>
              <a:rPr lang="en-US" sz="1800" dirty="0" smtClean="0">
                <a:latin typeface="+mn-lt"/>
              </a:rPr>
              <a:t>- Ann </a:t>
            </a:r>
            <a:r>
              <a:rPr lang="en-US" sz="1800" dirty="0">
                <a:latin typeface="+mn-lt"/>
              </a:rPr>
              <a:t>(Shulgin &amp; Shulgin 1991) p. </a:t>
            </a:r>
            <a:r>
              <a:rPr lang="en-US" sz="1800" dirty="0" smtClean="0">
                <a:latin typeface="+mn-lt"/>
              </a:rPr>
              <a:t>291</a:t>
            </a:r>
          </a:p>
          <a:p>
            <a:pPr>
              <a:buNone/>
            </a:pPr>
            <a:r>
              <a:rPr lang="en-US" sz="2000" b="1" dirty="0" smtClean="0">
                <a:latin typeface="+mn-lt"/>
              </a:rPr>
              <a:t>MEM </a:t>
            </a:r>
            <a:r>
              <a:rPr lang="en-US" sz="2000" b="1" dirty="0">
                <a:latin typeface="+mn-lt"/>
              </a:rPr>
              <a:t>40 </a:t>
            </a:r>
            <a:r>
              <a:rPr lang="en-US" sz="2000" b="1" dirty="0" smtClean="0">
                <a:latin typeface="+mn-lt"/>
              </a:rPr>
              <a:t>mg</a:t>
            </a:r>
            <a:r>
              <a:rPr lang="en-US" sz="2000" dirty="0" smtClean="0">
                <a:latin typeface="+mn-lt"/>
              </a:rPr>
              <a:t>: the </a:t>
            </a:r>
            <a:r>
              <a:rPr lang="en-US" sz="2000" dirty="0">
                <a:latin typeface="+mn-lt"/>
              </a:rPr>
              <a:t>more pronounced change was that </a:t>
            </a:r>
            <a:r>
              <a:rPr lang="en-US" sz="2000" dirty="0">
                <a:solidFill>
                  <a:srgbClr val="3333FF"/>
                </a:solidFill>
                <a:latin typeface="+mn-lt"/>
              </a:rPr>
              <a:t>I could not muster one single thought in my brain or feel anything</a:t>
            </a:r>
            <a:r>
              <a:rPr lang="en-US" sz="2000" dirty="0">
                <a:latin typeface="+mn-lt"/>
              </a:rPr>
              <a:t>.  The music I usually like could not touch me at all.  I always enjoy thinking, and </a:t>
            </a:r>
            <a:r>
              <a:rPr lang="en-US" sz="2000" dirty="0">
                <a:solidFill>
                  <a:srgbClr val="3333FF"/>
                </a:solidFill>
                <a:latin typeface="+mn-lt"/>
              </a:rPr>
              <a:t>being unable to think was so obvious that it upset me.  I felt my brain was empty, blank</a:t>
            </a:r>
            <a:r>
              <a:rPr lang="en-US" sz="2000" dirty="0">
                <a:latin typeface="+mn-lt"/>
              </a:rPr>
              <a:t>. </a:t>
            </a:r>
            <a:endParaRPr lang="en-US" sz="2000" dirty="0" smtClean="0">
              <a:latin typeface="+mn-lt"/>
            </a:endParaRPr>
          </a:p>
          <a:p>
            <a:pPr>
              <a:buNone/>
            </a:pPr>
            <a:r>
              <a:rPr lang="en-US" sz="1800" dirty="0" smtClean="0">
                <a:latin typeface="+mn-lt"/>
              </a:rPr>
              <a:t>(</a:t>
            </a:r>
            <a:r>
              <a:rPr lang="en-US" sz="1800" dirty="0">
                <a:latin typeface="+mn-lt"/>
              </a:rPr>
              <a:t>Shulgin 2016) Pharm 1, p. 176</a:t>
            </a:r>
            <a:endParaRPr lang="en-US" altLang="en-US" sz="1800" dirty="0">
              <a:solidFill>
                <a:srgbClr val="000000"/>
              </a:solidFill>
              <a:latin typeface="+mn-lt"/>
              <a:cs typeface="Tahoma" pitchFamily="34" charset="0"/>
            </a:endParaRPr>
          </a:p>
        </p:txBody>
      </p:sp>
      <p:sp>
        <p:nvSpPr>
          <p:cNvPr id="7" name="TextBox 6"/>
          <p:cNvSpPr txBox="1">
            <a:spLocks noChangeArrowheads="1"/>
          </p:cNvSpPr>
          <p:nvPr/>
        </p:nvSpPr>
        <p:spPr bwMode="auto">
          <a:xfrm>
            <a:off x="2061240" y="41275"/>
            <a:ext cx="43745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Serotonin-2 – strong</a:t>
            </a:r>
            <a:endParaRPr lang="en-US" altLang="en-US" sz="3600" dirty="0">
              <a:solidFill>
                <a:srgbClr val="000000"/>
              </a:solidFill>
              <a:cs typeface="Tahoma"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474" y="611188"/>
            <a:ext cx="8537682" cy="113934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863" y="1812924"/>
            <a:ext cx="8532278" cy="1139281"/>
          </a:xfrm>
          <a:prstGeom prst="rect">
            <a:avLst/>
          </a:prstGeom>
        </p:spPr>
      </p:pic>
    </p:spTree>
    <p:extLst>
      <p:ext uri="{BB962C8B-B14F-4D97-AF65-F5344CB8AC3E}">
        <p14:creationId xmlns:p14="http://schemas.microsoft.com/office/powerpoint/2010/main" val="15934964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6"/>
          <p:cNvSpPr>
            <a:spLocks noChangeArrowheads="1"/>
          </p:cNvSpPr>
          <p:nvPr/>
        </p:nvSpPr>
        <p:spPr bwMode="auto">
          <a:xfrm>
            <a:off x="682625" y="0"/>
            <a:ext cx="7772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4000" dirty="0"/>
              <a:t>Gatekeeper to Consciousness</a:t>
            </a:r>
          </a:p>
        </p:txBody>
      </p:sp>
      <p:grpSp>
        <p:nvGrpSpPr>
          <p:cNvPr id="25603" name="Group 1"/>
          <p:cNvGrpSpPr>
            <a:grpSpLocks/>
          </p:cNvGrpSpPr>
          <p:nvPr/>
        </p:nvGrpSpPr>
        <p:grpSpPr bwMode="auto">
          <a:xfrm>
            <a:off x="5026025" y="715963"/>
            <a:ext cx="3182938" cy="5929312"/>
            <a:chOff x="5026025" y="715963"/>
            <a:chExt cx="3182938" cy="5929312"/>
          </a:xfrm>
        </p:grpSpPr>
        <p:sp>
          <p:nvSpPr>
            <p:cNvPr id="25617" name="WordArt 17"/>
            <p:cNvSpPr>
              <a:spLocks noChangeArrowheads="1" noChangeShapeType="1" noTextEdit="1"/>
            </p:cNvSpPr>
            <p:nvPr/>
          </p:nvSpPr>
          <p:spPr bwMode="auto">
            <a:xfrm>
              <a:off x="5364163" y="6275388"/>
              <a:ext cx="2487612" cy="369887"/>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Consciousness</a:t>
              </a:r>
            </a:p>
          </p:txBody>
        </p:sp>
        <p:sp>
          <p:nvSpPr>
            <p:cNvPr id="25618" name="WordArt 18"/>
            <p:cNvSpPr>
              <a:spLocks noChangeArrowheads="1" noChangeShapeType="1" noTextEdit="1"/>
            </p:cNvSpPr>
            <p:nvPr/>
          </p:nvSpPr>
          <p:spPr bwMode="auto">
            <a:xfrm>
              <a:off x="5610225" y="715963"/>
              <a:ext cx="1995488" cy="296862"/>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Sensation</a:t>
              </a:r>
            </a:p>
          </p:txBody>
        </p:sp>
        <p:sp>
          <p:nvSpPr>
            <p:cNvPr id="25619" name="Line 19"/>
            <p:cNvSpPr>
              <a:spLocks noChangeShapeType="1"/>
            </p:cNvSpPr>
            <p:nvPr/>
          </p:nvSpPr>
          <p:spPr bwMode="auto">
            <a:xfrm flipH="1">
              <a:off x="5822950" y="1522413"/>
              <a:ext cx="798513"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20" name="Line 20"/>
            <p:cNvSpPr>
              <a:spLocks noChangeShapeType="1"/>
            </p:cNvSpPr>
            <p:nvPr/>
          </p:nvSpPr>
          <p:spPr bwMode="auto">
            <a:xfrm flipH="1">
              <a:off x="6621463" y="1522413"/>
              <a:ext cx="796925"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21" name="Line 21"/>
            <p:cNvSpPr>
              <a:spLocks noChangeShapeType="1"/>
            </p:cNvSpPr>
            <p:nvPr/>
          </p:nvSpPr>
          <p:spPr bwMode="auto">
            <a:xfrm flipH="1">
              <a:off x="5424488" y="1522413"/>
              <a:ext cx="398462"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22" name="Line 22"/>
            <p:cNvSpPr>
              <a:spLocks noChangeShapeType="1"/>
            </p:cNvSpPr>
            <p:nvPr/>
          </p:nvSpPr>
          <p:spPr bwMode="auto">
            <a:xfrm flipH="1">
              <a:off x="7418388" y="1522413"/>
              <a:ext cx="398462"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25623" name="Group 23"/>
            <p:cNvGrpSpPr>
              <a:grpSpLocks/>
            </p:cNvGrpSpPr>
            <p:nvPr/>
          </p:nvGrpSpPr>
          <p:grpSpPr bwMode="auto">
            <a:xfrm>
              <a:off x="6986588" y="1100138"/>
              <a:ext cx="830262" cy="796925"/>
              <a:chOff x="575" y="449"/>
              <a:chExt cx="600" cy="576"/>
            </a:xfrm>
          </p:grpSpPr>
          <p:sp>
            <p:nvSpPr>
              <p:cNvPr id="25722" name="AutoShape 24"/>
              <p:cNvSpPr>
                <a:spLocks noChangeArrowheads="1"/>
              </p:cNvSpPr>
              <p:nvPr/>
            </p:nvSpPr>
            <p:spPr bwMode="auto">
              <a:xfrm>
                <a:off x="605" y="44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00 h 21600"/>
                </a:gdLst>
                <a:ahLst/>
                <a:cxnLst>
                  <a:cxn ang="T8">
                    <a:pos x="T0" y="T1"/>
                  </a:cxn>
                  <a:cxn ang="T9">
                    <a:pos x="T2" y="T3"/>
                  </a:cxn>
                  <a:cxn ang="T10">
                    <a:pos x="T4" y="T5"/>
                  </a:cxn>
                  <a:cxn ang="T11">
                    <a:pos x="T6" y="T7"/>
                  </a:cxn>
                </a:cxnLst>
                <a:rect l="T12" t="T13" r="T14" b="T15"/>
                <a:pathLst>
                  <a:path w="21600" h="21600">
                    <a:moveTo>
                      <a:pt x="1781" y="10874"/>
                    </a:moveTo>
                    <a:cubicBezTo>
                      <a:pt x="1781" y="10849"/>
                      <a:pt x="1781" y="10824"/>
                      <a:pt x="1781" y="10800"/>
                    </a:cubicBezTo>
                    <a:cubicBezTo>
                      <a:pt x="1781" y="5818"/>
                      <a:pt x="5818" y="1781"/>
                      <a:pt x="10800" y="1781"/>
                    </a:cubicBezTo>
                    <a:cubicBezTo>
                      <a:pt x="15781" y="1781"/>
                      <a:pt x="19819" y="5818"/>
                      <a:pt x="19819" y="10800"/>
                    </a:cubicBezTo>
                    <a:cubicBezTo>
                      <a:pt x="19819" y="10824"/>
                      <a:pt x="19818" y="10849"/>
                      <a:pt x="19818" y="10874"/>
                    </a:cubicBezTo>
                    <a:lnTo>
                      <a:pt x="21599" y="10889"/>
                    </a:lnTo>
                    <a:cubicBezTo>
                      <a:pt x="21599" y="10859"/>
                      <a:pt x="21600" y="10829"/>
                      <a:pt x="21600" y="10800"/>
                    </a:cubicBezTo>
                    <a:cubicBezTo>
                      <a:pt x="21600" y="4835"/>
                      <a:pt x="16764" y="0"/>
                      <a:pt x="10800" y="0"/>
                    </a:cubicBezTo>
                    <a:cubicBezTo>
                      <a:pt x="4835" y="0"/>
                      <a:pt x="0" y="4835"/>
                      <a:pt x="0" y="10800"/>
                    </a:cubicBezTo>
                    <a:cubicBezTo>
                      <a:pt x="-1" y="10829"/>
                      <a:pt x="0" y="10859"/>
                      <a:pt x="0" y="10889"/>
                    </a:cubicBezTo>
                    <a:lnTo>
                      <a:pt x="1781" y="10874"/>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723" name="Group 25"/>
              <p:cNvGrpSpPr>
                <a:grpSpLocks/>
              </p:cNvGrpSpPr>
              <p:nvPr/>
            </p:nvGrpSpPr>
            <p:grpSpPr bwMode="auto">
              <a:xfrm rot="2641320">
                <a:off x="575" y="610"/>
                <a:ext cx="112" cy="112"/>
                <a:chOff x="559" y="2141"/>
                <a:chExt cx="112" cy="112"/>
              </a:xfrm>
            </p:grpSpPr>
            <p:sp>
              <p:nvSpPr>
                <p:cNvPr id="25724" name="Line 26"/>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25" name="Line 27"/>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624" name="Group 28"/>
            <p:cNvGrpSpPr>
              <a:grpSpLocks/>
            </p:cNvGrpSpPr>
            <p:nvPr/>
          </p:nvGrpSpPr>
          <p:grpSpPr bwMode="auto">
            <a:xfrm flipH="1">
              <a:off x="5422900" y="1098550"/>
              <a:ext cx="830263" cy="796925"/>
              <a:chOff x="575" y="449"/>
              <a:chExt cx="600" cy="576"/>
            </a:xfrm>
          </p:grpSpPr>
          <p:sp>
            <p:nvSpPr>
              <p:cNvPr id="25718" name="AutoShape 29"/>
              <p:cNvSpPr>
                <a:spLocks noChangeArrowheads="1"/>
              </p:cNvSpPr>
              <p:nvPr/>
            </p:nvSpPr>
            <p:spPr bwMode="auto">
              <a:xfrm>
                <a:off x="605" y="44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00 h 21600"/>
                </a:gdLst>
                <a:ahLst/>
                <a:cxnLst>
                  <a:cxn ang="T8">
                    <a:pos x="T0" y="T1"/>
                  </a:cxn>
                  <a:cxn ang="T9">
                    <a:pos x="T2" y="T3"/>
                  </a:cxn>
                  <a:cxn ang="T10">
                    <a:pos x="T4" y="T5"/>
                  </a:cxn>
                  <a:cxn ang="T11">
                    <a:pos x="T6" y="T7"/>
                  </a:cxn>
                </a:cxnLst>
                <a:rect l="T12" t="T13" r="T14" b="T15"/>
                <a:pathLst>
                  <a:path w="21600" h="21600">
                    <a:moveTo>
                      <a:pt x="1781" y="10874"/>
                    </a:moveTo>
                    <a:cubicBezTo>
                      <a:pt x="1781" y="10849"/>
                      <a:pt x="1781" y="10824"/>
                      <a:pt x="1781" y="10800"/>
                    </a:cubicBezTo>
                    <a:cubicBezTo>
                      <a:pt x="1781" y="5818"/>
                      <a:pt x="5818" y="1781"/>
                      <a:pt x="10800" y="1781"/>
                    </a:cubicBezTo>
                    <a:cubicBezTo>
                      <a:pt x="15781" y="1781"/>
                      <a:pt x="19819" y="5818"/>
                      <a:pt x="19819" y="10800"/>
                    </a:cubicBezTo>
                    <a:cubicBezTo>
                      <a:pt x="19819" y="10824"/>
                      <a:pt x="19818" y="10849"/>
                      <a:pt x="19818" y="10874"/>
                    </a:cubicBezTo>
                    <a:lnTo>
                      <a:pt x="21599" y="10889"/>
                    </a:lnTo>
                    <a:cubicBezTo>
                      <a:pt x="21599" y="10859"/>
                      <a:pt x="21600" y="10829"/>
                      <a:pt x="21600" y="10800"/>
                    </a:cubicBezTo>
                    <a:cubicBezTo>
                      <a:pt x="21600" y="4835"/>
                      <a:pt x="16764" y="0"/>
                      <a:pt x="10800" y="0"/>
                    </a:cubicBezTo>
                    <a:cubicBezTo>
                      <a:pt x="4835" y="0"/>
                      <a:pt x="0" y="4835"/>
                      <a:pt x="0" y="10800"/>
                    </a:cubicBezTo>
                    <a:cubicBezTo>
                      <a:pt x="-1" y="10829"/>
                      <a:pt x="0" y="10859"/>
                      <a:pt x="0" y="10889"/>
                    </a:cubicBezTo>
                    <a:lnTo>
                      <a:pt x="1781" y="10874"/>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719" name="Group 30"/>
              <p:cNvGrpSpPr>
                <a:grpSpLocks/>
              </p:cNvGrpSpPr>
              <p:nvPr/>
            </p:nvGrpSpPr>
            <p:grpSpPr bwMode="auto">
              <a:xfrm rot="2641320">
                <a:off x="575" y="610"/>
                <a:ext cx="112" cy="112"/>
                <a:chOff x="559" y="2141"/>
                <a:chExt cx="112" cy="112"/>
              </a:xfrm>
            </p:grpSpPr>
            <p:sp>
              <p:nvSpPr>
                <p:cNvPr id="25720" name="Line 31"/>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21" name="Line 32"/>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625" name="Group 33"/>
            <p:cNvGrpSpPr>
              <a:grpSpLocks/>
            </p:cNvGrpSpPr>
            <p:nvPr/>
          </p:nvGrpSpPr>
          <p:grpSpPr bwMode="auto">
            <a:xfrm>
              <a:off x="5422900" y="1841500"/>
              <a:ext cx="2393950" cy="798513"/>
              <a:chOff x="2017" y="634"/>
              <a:chExt cx="1728" cy="577"/>
            </a:xfrm>
          </p:grpSpPr>
          <p:grpSp>
            <p:nvGrpSpPr>
              <p:cNvPr id="25703" name="Group 34"/>
              <p:cNvGrpSpPr>
                <a:grpSpLocks/>
              </p:cNvGrpSpPr>
              <p:nvPr/>
            </p:nvGrpSpPr>
            <p:grpSpPr bwMode="auto">
              <a:xfrm>
                <a:off x="2017" y="809"/>
                <a:ext cx="1728" cy="132"/>
                <a:chOff x="2017" y="2023"/>
                <a:chExt cx="1728" cy="132"/>
              </a:xfrm>
            </p:grpSpPr>
            <p:sp>
              <p:nvSpPr>
                <p:cNvPr id="25714" name="Line 35"/>
                <p:cNvSpPr>
                  <a:spLocks noChangeShapeType="1"/>
                </p:cNvSpPr>
                <p:nvPr/>
              </p:nvSpPr>
              <p:spPr bwMode="auto">
                <a:xfrm rot="19975331" flipH="1">
                  <a:off x="2269" y="2023"/>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15" name="Line 36"/>
                <p:cNvSpPr>
                  <a:spLocks noChangeShapeType="1"/>
                </p:cNvSpPr>
                <p:nvPr/>
              </p:nvSpPr>
              <p:spPr bwMode="auto">
                <a:xfrm flipH="1">
                  <a:off x="201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16" name="Line 37"/>
                <p:cNvSpPr>
                  <a:spLocks noChangeShapeType="1"/>
                </p:cNvSpPr>
                <p:nvPr/>
              </p:nvSpPr>
              <p:spPr bwMode="auto">
                <a:xfrm flipH="1">
                  <a:off x="345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17" name="Line 38"/>
                <p:cNvSpPr>
                  <a:spLocks noChangeShapeType="1"/>
                </p:cNvSpPr>
                <p:nvPr/>
              </p:nvSpPr>
              <p:spPr bwMode="auto">
                <a:xfrm rot="1624669">
                  <a:off x="2917" y="2023"/>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5704" name="Group 39"/>
              <p:cNvGrpSpPr>
                <a:grpSpLocks/>
              </p:cNvGrpSpPr>
              <p:nvPr/>
            </p:nvGrpSpPr>
            <p:grpSpPr bwMode="auto">
              <a:xfrm>
                <a:off x="3175" y="635"/>
                <a:ext cx="570" cy="576"/>
                <a:chOff x="3175" y="635"/>
                <a:chExt cx="570" cy="576"/>
              </a:xfrm>
            </p:grpSpPr>
            <p:sp>
              <p:nvSpPr>
                <p:cNvPr id="25710" name="AutoShape 40"/>
                <p:cNvSpPr>
                  <a:spLocks noChangeArrowheads="1"/>
                </p:cNvSpPr>
                <p:nvPr/>
              </p:nvSpPr>
              <p:spPr bwMode="auto">
                <a:xfrm rot="811928">
                  <a:off x="3175" y="635"/>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88 h 21600"/>
                  </a:gdLst>
                  <a:ahLst/>
                  <a:cxnLst>
                    <a:cxn ang="T8">
                      <a:pos x="T0" y="T1"/>
                    </a:cxn>
                    <a:cxn ang="T9">
                      <a:pos x="T2" y="T3"/>
                    </a:cxn>
                    <a:cxn ang="T10">
                      <a:pos x="T4" y="T5"/>
                    </a:cxn>
                    <a:cxn ang="T11">
                      <a:pos x="T6" y="T7"/>
                    </a:cxn>
                  </a:cxnLst>
                  <a:rect l="T12" t="T13" r="T14" b="T15"/>
                  <a:pathLst>
                    <a:path w="21600" h="21600">
                      <a:moveTo>
                        <a:pt x="1866" y="8823"/>
                      </a:moveTo>
                      <a:cubicBezTo>
                        <a:pt x="2793" y="4632"/>
                        <a:pt x="6508" y="1649"/>
                        <a:pt x="10800" y="1650"/>
                      </a:cubicBezTo>
                      <a:cubicBezTo>
                        <a:pt x="15091" y="1650"/>
                        <a:pt x="18806" y="4632"/>
                        <a:pt x="19733" y="8823"/>
                      </a:cubicBezTo>
                      <a:lnTo>
                        <a:pt x="21344" y="8466"/>
                      </a:lnTo>
                      <a:cubicBezTo>
                        <a:pt x="20250" y="3520"/>
                        <a:pt x="15865" y="-1"/>
                        <a:pt x="10799" y="0"/>
                      </a:cubicBezTo>
                      <a:cubicBezTo>
                        <a:pt x="5734" y="0"/>
                        <a:pt x="1349" y="3520"/>
                        <a:pt x="255" y="8466"/>
                      </a:cubicBezTo>
                      <a:lnTo>
                        <a:pt x="1866" y="8823"/>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711" name="Group 41"/>
                <p:cNvGrpSpPr>
                  <a:grpSpLocks/>
                </p:cNvGrpSpPr>
                <p:nvPr/>
              </p:nvGrpSpPr>
              <p:grpSpPr bwMode="auto">
                <a:xfrm rot="5080725">
                  <a:off x="3212" y="688"/>
                  <a:ext cx="112" cy="112"/>
                  <a:chOff x="559" y="2141"/>
                  <a:chExt cx="112" cy="112"/>
                </a:xfrm>
              </p:grpSpPr>
              <p:sp>
                <p:nvSpPr>
                  <p:cNvPr id="25712" name="Line 42"/>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13" name="Line 43"/>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705" name="Group 44"/>
              <p:cNvGrpSpPr>
                <a:grpSpLocks/>
              </p:cNvGrpSpPr>
              <p:nvPr/>
            </p:nvGrpSpPr>
            <p:grpSpPr bwMode="auto">
              <a:xfrm flipH="1">
                <a:off x="2018" y="634"/>
                <a:ext cx="570" cy="576"/>
                <a:chOff x="3175" y="635"/>
                <a:chExt cx="570" cy="576"/>
              </a:xfrm>
            </p:grpSpPr>
            <p:sp>
              <p:nvSpPr>
                <p:cNvPr id="25706" name="AutoShape 45"/>
                <p:cNvSpPr>
                  <a:spLocks noChangeArrowheads="1"/>
                </p:cNvSpPr>
                <p:nvPr/>
              </p:nvSpPr>
              <p:spPr bwMode="auto">
                <a:xfrm rot="811928">
                  <a:off x="3175" y="635"/>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88 h 21600"/>
                  </a:gdLst>
                  <a:ahLst/>
                  <a:cxnLst>
                    <a:cxn ang="T8">
                      <a:pos x="T0" y="T1"/>
                    </a:cxn>
                    <a:cxn ang="T9">
                      <a:pos x="T2" y="T3"/>
                    </a:cxn>
                    <a:cxn ang="T10">
                      <a:pos x="T4" y="T5"/>
                    </a:cxn>
                    <a:cxn ang="T11">
                      <a:pos x="T6" y="T7"/>
                    </a:cxn>
                  </a:cxnLst>
                  <a:rect l="T12" t="T13" r="T14" b="T15"/>
                  <a:pathLst>
                    <a:path w="21600" h="21600">
                      <a:moveTo>
                        <a:pt x="1866" y="8823"/>
                      </a:moveTo>
                      <a:cubicBezTo>
                        <a:pt x="2793" y="4632"/>
                        <a:pt x="6508" y="1649"/>
                        <a:pt x="10800" y="1650"/>
                      </a:cubicBezTo>
                      <a:cubicBezTo>
                        <a:pt x="15091" y="1650"/>
                        <a:pt x="18806" y="4632"/>
                        <a:pt x="19733" y="8823"/>
                      </a:cubicBezTo>
                      <a:lnTo>
                        <a:pt x="21344" y="8466"/>
                      </a:lnTo>
                      <a:cubicBezTo>
                        <a:pt x="20250" y="3520"/>
                        <a:pt x="15865" y="-1"/>
                        <a:pt x="10799" y="0"/>
                      </a:cubicBezTo>
                      <a:cubicBezTo>
                        <a:pt x="5734" y="0"/>
                        <a:pt x="1349" y="3520"/>
                        <a:pt x="255" y="8466"/>
                      </a:cubicBezTo>
                      <a:lnTo>
                        <a:pt x="1866" y="8823"/>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707" name="Group 46"/>
                <p:cNvGrpSpPr>
                  <a:grpSpLocks/>
                </p:cNvGrpSpPr>
                <p:nvPr/>
              </p:nvGrpSpPr>
              <p:grpSpPr bwMode="auto">
                <a:xfrm rot="5080725">
                  <a:off x="3212" y="688"/>
                  <a:ext cx="112" cy="112"/>
                  <a:chOff x="559" y="2141"/>
                  <a:chExt cx="112" cy="112"/>
                </a:xfrm>
              </p:grpSpPr>
              <p:sp>
                <p:nvSpPr>
                  <p:cNvPr id="25708" name="Line 47"/>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09" name="Line 48"/>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25626" name="Group 49"/>
            <p:cNvGrpSpPr>
              <a:grpSpLocks/>
            </p:cNvGrpSpPr>
            <p:nvPr/>
          </p:nvGrpSpPr>
          <p:grpSpPr bwMode="auto">
            <a:xfrm>
              <a:off x="5422900" y="2570163"/>
              <a:ext cx="2393950" cy="1119187"/>
              <a:chOff x="2017" y="1137"/>
              <a:chExt cx="1728" cy="808"/>
            </a:xfrm>
          </p:grpSpPr>
          <p:grpSp>
            <p:nvGrpSpPr>
              <p:cNvPr id="25688" name="Group 50"/>
              <p:cNvGrpSpPr>
                <a:grpSpLocks/>
              </p:cNvGrpSpPr>
              <p:nvPr/>
            </p:nvGrpSpPr>
            <p:grpSpPr bwMode="auto">
              <a:xfrm>
                <a:off x="2017" y="1137"/>
                <a:ext cx="1728" cy="579"/>
                <a:chOff x="2017" y="1137"/>
                <a:chExt cx="1728" cy="579"/>
              </a:xfrm>
            </p:grpSpPr>
            <p:sp>
              <p:nvSpPr>
                <p:cNvPr id="25699" name="Line 51"/>
                <p:cNvSpPr>
                  <a:spLocks noChangeShapeType="1"/>
                </p:cNvSpPr>
                <p:nvPr/>
              </p:nvSpPr>
              <p:spPr bwMode="auto">
                <a:xfrm rot="17939019" flipH="1">
                  <a:off x="2158" y="1424"/>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00" name="Line 52"/>
                <p:cNvSpPr>
                  <a:spLocks noChangeShapeType="1"/>
                </p:cNvSpPr>
                <p:nvPr/>
              </p:nvSpPr>
              <p:spPr bwMode="auto">
                <a:xfrm flipH="1">
                  <a:off x="2017" y="1676"/>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01" name="Line 53"/>
                <p:cNvSpPr>
                  <a:spLocks noChangeShapeType="1"/>
                </p:cNvSpPr>
                <p:nvPr/>
              </p:nvSpPr>
              <p:spPr bwMode="auto">
                <a:xfrm flipH="1">
                  <a:off x="3457" y="1676"/>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702" name="Line 54"/>
                <p:cNvSpPr>
                  <a:spLocks noChangeShapeType="1"/>
                </p:cNvSpPr>
                <p:nvPr/>
              </p:nvSpPr>
              <p:spPr bwMode="auto">
                <a:xfrm rot="3660981">
                  <a:off x="3031" y="142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5689" name="Group 55"/>
              <p:cNvGrpSpPr>
                <a:grpSpLocks/>
              </p:cNvGrpSpPr>
              <p:nvPr/>
            </p:nvGrpSpPr>
            <p:grpSpPr bwMode="auto">
              <a:xfrm>
                <a:off x="3175" y="1338"/>
                <a:ext cx="570" cy="607"/>
                <a:chOff x="3175" y="1338"/>
                <a:chExt cx="570" cy="607"/>
              </a:xfrm>
            </p:grpSpPr>
            <p:sp>
              <p:nvSpPr>
                <p:cNvPr id="25695" name="AutoShape 56"/>
                <p:cNvSpPr>
                  <a:spLocks noChangeArrowheads="1"/>
                </p:cNvSpPr>
                <p:nvPr/>
              </p:nvSpPr>
              <p:spPr bwMode="auto">
                <a:xfrm rot="1911974">
                  <a:off x="3175" y="136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7 w 21600"/>
                    <a:gd name="T13" fmla="*/ 0 h 21600"/>
                    <a:gd name="T14" fmla="*/ 21183 w 21600"/>
                    <a:gd name="T15" fmla="*/ 8213 h 21600"/>
                  </a:gdLst>
                  <a:ahLst/>
                  <a:cxnLst>
                    <a:cxn ang="T8">
                      <a:pos x="T0" y="T1"/>
                    </a:cxn>
                    <a:cxn ang="T9">
                      <a:pos x="T2" y="T3"/>
                    </a:cxn>
                    <a:cxn ang="T10">
                      <a:pos x="T4" y="T5"/>
                    </a:cxn>
                    <a:cxn ang="T11">
                      <a:pos x="T6" y="T7"/>
                    </a:cxn>
                  </a:cxnLst>
                  <a:rect l="T12" t="T13" r="T14" b="T15"/>
                  <a:pathLst>
                    <a:path w="21600" h="21600">
                      <a:moveTo>
                        <a:pt x="2815" y="6176"/>
                      </a:moveTo>
                      <a:cubicBezTo>
                        <a:pt x="4464" y="3327"/>
                        <a:pt x="7507" y="1572"/>
                        <a:pt x="10800" y="1573"/>
                      </a:cubicBezTo>
                      <a:cubicBezTo>
                        <a:pt x="14092" y="1573"/>
                        <a:pt x="17135" y="3327"/>
                        <a:pt x="18784" y="6176"/>
                      </a:cubicBezTo>
                      <a:lnTo>
                        <a:pt x="20146" y="5387"/>
                      </a:lnTo>
                      <a:cubicBezTo>
                        <a:pt x="18214" y="2053"/>
                        <a:pt x="14653" y="-1"/>
                        <a:pt x="10799" y="0"/>
                      </a:cubicBezTo>
                      <a:cubicBezTo>
                        <a:pt x="6946" y="0"/>
                        <a:pt x="3385" y="2053"/>
                        <a:pt x="1453" y="5387"/>
                      </a:cubicBezTo>
                      <a:lnTo>
                        <a:pt x="2815" y="6176"/>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96" name="Group 57"/>
                <p:cNvGrpSpPr>
                  <a:grpSpLocks/>
                </p:cNvGrpSpPr>
                <p:nvPr/>
              </p:nvGrpSpPr>
              <p:grpSpPr bwMode="auto">
                <a:xfrm rot="6404357">
                  <a:off x="3343" y="1338"/>
                  <a:ext cx="112" cy="112"/>
                  <a:chOff x="559" y="2141"/>
                  <a:chExt cx="112" cy="112"/>
                </a:xfrm>
              </p:grpSpPr>
              <p:sp>
                <p:nvSpPr>
                  <p:cNvPr id="25697" name="Line 58"/>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98" name="Line 59"/>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690" name="Group 60"/>
              <p:cNvGrpSpPr>
                <a:grpSpLocks/>
              </p:cNvGrpSpPr>
              <p:nvPr/>
            </p:nvGrpSpPr>
            <p:grpSpPr bwMode="auto">
              <a:xfrm flipH="1">
                <a:off x="2018" y="1338"/>
                <a:ext cx="570" cy="607"/>
                <a:chOff x="3175" y="1338"/>
                <a:chExt cx="570" cy="607"/>
              </a:xfrm>
            </p:grpSpPr>
            <p:sp>
              <p:nvSpPr>
                <p:cNvPr id="25691" name="AutoShape 61"/>
                <p:cNvSpPr>
                  <a:spLocks noChangeArrowheads="1"/>
                </p:cNvSpPr>
                <p:nvPr/>
              </p:nvSpPr>
              <p:spPr bwMode="auto">
                <a:xfrm rot="1911974">
                  <a:off x="3175" y="136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7 w 21600"/>
                    <a:gd name="T13" fmla="*/ 0 h 21600"/>
                    <a:gd name="T14" fmla="*/ 21183 w 21600"/>
                    <a:gd name="T15" fmla="*/ 8213 h 21600"/>
                  </a:gdLst>
                  <a:ahLst/>
                  <a:cxnLst>
                    <a:cxn ang="T8">
                      <a:pos x="T0" y="T1"/>
                    </a:cxn>
                    <a:cxn ang="T9">
                      <a:pos x="T2" y="T3"/>
                    </a:cxn>
                    <a:cxn ang="T10">
                      <a:pos x="T4" y="T5"/>
                    </a:cxn>
                    <a:cxn ang="T11">
                      <a:pos x="T6" y="T7"/>
                    </a:cxn>
                  </a:cxnLst>
                  <a:rect l="T12" t="T13" r="T14" b="T15"/>
                  <a:pathLst>
                    <a:path w="21600" h="21600">
                      <a:moveTo>
                        <a:pt x="2815" y="6176"/>
                      </a:moveTo>
                      <a:cubicBezTo>
                        <a:pt x="4464" y="3327"/>
                        <a:pt x="7507" y="1572"/>
                        <a:pt x="10800" y="1573"/>
                      </a:cubicBezTo>
                      <a:cubicBezTo>
                        <a:pt x="14092" y="1573"/>
                        <a:pt x="17135" y="3327"/>
                        <a:pt x="18784" y="6176"/>
                      </a:cubicBezTo>
                      <a:lnTo>
                        <a:pt x="20146" y="5387"/>
                      </a:lnTo>
                      <a:cubicBezTo>
                        <a:pt x="18214" y="2053"/>
                        <a:pt x="14653" y="-1"/>
                        <a:pt x="10799" y="0"/>
                      </a:cubicBezTo>
                      <a:cubicBezTo>
                        <a:pt x="6946" y="0"/>
                        <a:pt x="3385" y="2053"/>
                        <a:pt x="1453" y="5387"/>
                      </a:cubicBezTo>
                      <a:lnTo>
                        <a:pt x="2815" y="6176"/>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92" name="Group 62"/>
                <p:cNvGrpSpPr>
                  <a:grpSpLocks/>
                </p:cNvGrpSpPr>
                <p:nvPr/>
              </p:nvGrpSpPr>
              <p:grpSpPr bwMode="auto">
                <a:xfrm rot="6404357">
                  <a:off x="3343" y="1338"/>
                  <a:ext cx="112" cy="112"/>
                  <a:chOff x="559" y="2141"/>
                  <a:chExt cx="112" cy="112"/>
                </a:xfrm>
              </p:grpSpPr>
              <p:sp>
                <p:nvSpPr>
                  <p:cNvPr id="25693" name="Line 63"/>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94" name="Line 64"/>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25627" name="Group 65"/>
            <p:cNvGrpSpPr>
              <a:grpSpLocks/>
            </p:cNvGrpSpPr>
            <p:nvPr/>
          </p:nvGrpSpPr>
          <p:grpSpPr bwMode="auto">
            <a:xfrm>
              <a:off x="5414963" y="3659188"/>
              <a:ext cx="2408237" cy="1146175"/>
              <a:chOff x="2009" y="1867"/>
              <a:chExt cx="1739" cy="828"/>
            </a:xfrm>
          </p:grpSpPr>
          <p:grpSp>
            <p:nvGrpSpPr>
              <p:cNvPr id="25673" name="Group 66"/>
              <p:cNvGrpSpPr>
                <a:grpSpLocks/>
              </p:cNvGrpSpPr>
              <p:nvPr/>
            </p:nvGrpSpPr>
            <p:grpSpPr bwMode="auto">
              <a:xfrm>
                <a:off x="2017" y="1867"/>
                <a:ext cx="1728" cy="576"/>
                <a:chOff x="2017" y="1588"/>
                <a:chExt cx="1728" cy="576"/>
              </a:xfrm>
            </p:grpSpPr>
            <p:sp>
              <p:nvSpPr>
                <p:cNvPr id="25684" name="Line 67"/>
                <p:cNvSpPr>
                  <a:spLocks noChangeShapeType="1"/>
                </p:cNvSpPr>
                <p:nvPr/>
              </p:nvSpPr>
              <p:spPr bwMode="auto">
                <a:xfrm rot="16200000" flipH="1">
                  <a:off x="2017" y="1875"/>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85" name="Line 68"/>
                <p:cNvSpPr>
                  <a:spLocks noChangeShapeType="1"/>
                </p:cNvSpPr>
                <p:nvPr/>
              </p:nvSpPr>
              <p:spPr bwMode="auto">
                <a:xfrm flipH="1">
                  <a:off x="201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86" name="Line 69"/>
                <p:cNvSpPr>
                  <a:spLocks noChangeShapeType="1"/>
                </p:cNvSpPr>
                <p:nvPr/>
              </p:nvSpPr>
              <p:spPr bwMode="auto">
                <a:xfrm flipH="1">
                  <a:off x="345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87" name="Line 70"/>
                <p:cNvSpPr>
                  <a:spLocks noChangeShapeType="1"/>
                </p:cNvSpPr>
                <p:nvPr/>
              </p:nvSpPr>
              <p:spPr bwMode="auto">
                <a:xfrm rot="16200000" flipH="1">
                  <a:off x="3169" y="1875"/>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5674" name="Group 71"/>
              <p:cNvGrpSpPr>
                <a:grpSpLocks/>
              </p:cNvGrpSpPr>
              <p:nvPr/>
            </p:nvGrpSpPr>
            <p:grpSpPr bwMode="auto">
              <a:xfrm>
                <a:off x="3172" y="2092"/>
                <a:ext cx="576" cy="603"/>
                <a:chOff x="3172" y="2092"/>
                <a:chExt cx="576" cy="603"/>
              </a:xfrm>
            </p:grpSpPr>
            <p:sp>
              <p:nvSpPr>
                <p:cNvPr id="25680" name="AutoShape 72"/>
                <p:cNvSpPr>
                  <a:spLocks noChangeArrowheads="1"/>
                </p:cNvSpPr>
                <p:nvPr/>
              </p:nvSpPr>
              <p:spPr bwMode="auto">
                <a:xfrm rot="2822936">
                  <a:off x="3175" y="2122"/>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29 w 21600"/>
                    <a:gd name="T13" fmla="*/ 0 h 21600"/>
                    <a:gd name="T14" fmla="*/ 19971 w 21600"/>
                    <a:gd name="T15" fmla="*/ 5888 h 21600"/>
                  </a:gdLst>
                  <a:ahLst/>
                  <a:cxnLst>
                    <a:cxn ang="T8">
                      <a:pos x="T0" y="T1"/>
                    </a:cxn>
                    <a:cxn ang="T9">
                      <a:pos x="T2" y="T3"/>
                    </a:cxn>
                    <a:cxn ang="T10">
                      <a:pos x="T4" y="T5"/>
                    </a:cxn>
                    <a:cxn ang="T11">
                      <a:pos x="T6" y="T7"/>
                    </a:cxn>
                  </a:cxnLst>
                  <a:rect l="T12" t="T13" r="T14" b="T15"/>
                  <a:pathLst>
                    <a:path w="21600" h="21600">
                      <a:moveTo>
                        <a:pt x="4199" y="4299"/>
                      </a:moveTo>
                      <a:cubicBezTo>
                        <a:pt x="5940" y="2531"/>
                        <a:pt x="8318" y="1535"/>
                        <a:pt x="10800" y="1536"/>
                      </a:cubicBezTo>
                      <a:cubicBezTo>
                        <a:pt x="13281" y="1536"/>
                        <a:pt x="15659" y="2531"/>
                        <a:pt x="17400" y="4299"/>
                      </a:cubicBezTo>
                      <a:lnTo>
                        <a:pt x="18494" y="3221"/>
                      </a:lnTo>
                      <a:cubicBezTo>
                        <a:pt x="16464" y="1160"/>
                        <a:pt x="13692" y="-1"/>
                        <a:pt x="10799" y="0"/>
                      </a:cubicBezTo>
                      <a:cubicBezTo>
                        <a:pt x="7907" y="0"/>
                        <a:pt x="5135" y="1160"/>
                        <a:pt x="3105" y="3221"/>
                      </a:cubicBezTo>
                      <a:lnTo>
                        <a:pt x="4199" y="4299"/>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81" name="Group 73"/>
                <p:cNvGrpSpPr>
                  <a:grpSpLocks/>
                </p:cNvGrpSpPr>
                <p:nvPr/>
              </p:nvGrpSpPr>
              <p:grpSpPr bwMode="auto">
                <a:xfrm rot="8135697">
                  <a:off x="3496" y="2092"/>
                  <a:ext cx="112" cy="112"/>
                  <a:chOff x="559" y="2141"/>
                  <a:chExt cx="112" cy="112"/>
                </a:xfrm>
              </p:grpSpPr>
              <p:sp>
                <p:nvSpPr>
                  <p:cNvPr id="25682" name="Line 74"/>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83" name="Line 75"/>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675" name="Group 76"/>
              <p:cNvGrpSpPr>
                <a:grpSpLocks/>
              </p:cNvGrpSpPr>
              <p:nvPr/>
            </p:nvGrpSpPr>
            <p:grpSpPr bwMode="auto">
              <a:xfrm flipH="1">
                <a:off x="2009" y="2088"/>
                <a:ext cx="576" cy="603"/>
                <a:chOff x="3172" y="2092"/>
                <a:chExt cx="576" cy="603"/>
              </a:xfrm>
            </p:grpSpPr>
            <p:sp>
              <p:nvSpPr>
                <p:cNvPr id="25676" name="AutoShape 77"/>
                <p:cNvSpPr>
                  <a:spLocks noChangeArrowheads="1"/>
                </p:cNvSpPr>
                <p:nvPr/>
              </p:nvSpPr>
              <p:spPr bwMode="auto">
                <a:xfrm rot="2822936">
                  <a:off x="3175" y="2122"/>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29 w 21600"/>
                    <a:gd name="T13" fmla="*/ 0 h 21600"/>
                    <a:gd name="T14" fmla="*/ 19971 w 21600"/>
                    <a:gd name="T15" fmla="*/ 5888 h 21600"/>
                  </a:gdLst>
                  <a:ahLst/>
                  <a:cxnLst>
                    <a:cxn ang="T8">
                      <a:pos x="T0" y="T1"/>
                    </a:cxn>
                    <a:cxn ang="T9">
                      <a:pos x="T2" y="T3"/>
                    </a:cxn>
                    <a:cxn ang="T10">
                      <a:pos x="T4" y="T5"/>
                    </a:cxn>
                    <a:cxn ang="T11">
                      <a:pos x="T6" y="T7"/>
                    </a:cxn>
                  </a:cxnLst>
                  <a:rect l="T12" t="T13" r="T14" b="T15"/>
                  <a:pathLst>
                    <a:path w="21600" h="21600">
                      <a:moveTo>
                        <a:pt x="4199" y="4299"/>
                      </a:moveTo>
                      <a:cubicBezTo>
                        <a:pt x="5940" y="2531"/>
                        <a:pt x="8318" y="1535"/>
                        <a:pt x="10800" y="1536"/>
                      </a:cubicBezTo>
                      <a:cubicBezTo>
                        <a:pt x="13281" y="1536"/>
                        <a:pt x="15659" y="2531"/>
                        <a:pt x="17400" y="4299"/>
                      </a:cubicBezTo>
                      <a:lnTo>
                        <a:pt x="18494" y="3221"/>
                      </a:lnTo>
                      <a:cubicBezTo>
                        <a:pt x="16464" y="1160"/>
                        <a:pt x="13692" y="-1"/>
                        <a:pt x="10799" y="0"/>
                      </a:cubicBezTo>
                      <a:cubicBezTo>
                        <a:pt x="7907" y="0"/>
                        <a:pt x="5135" y="1160"/>
                        <a:pt x="3105" y="3221"/>
                      </a:cubicBezTo>
                      <a:lnTo>
                        <a:pt x="4199" y="4299"/>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77" name="Group 78"/>
                <p:cNvGrpSpPr>
                  <a:grpSpLocks/>
                </p:cNvGrpSpPr>
                <p:nvPr/>
              </p:nvGrpSpPr>
              <p:grpSpPr bwMode="auto">
                <a:xfrm rot="8135697">
                  <a:off x="3496" y="2092"/>
                  <a:ext cx="112" cy="112"/>
                  <a:chOff x="559" y="2141"/>
                  <a:chExt cx="112" cy="112"/>
                </a:xfrm>
              </p:grpSpPr>
              <p:sp>
                <p:nvSpPr>
                  <p:cNvPr id="25678" name="Line 79"/>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79" name="Line 80"/>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25628" name="Group 81"/>
            <p:cNvGrpSpPr>
              <a:grpSpLocks/>
            </p:cNvGrpSpPr>
            <p:nvPr/>
          </p:nvGrpSpPr>
          <p:grpSpPr bwMode="auto">
            <a:xfrm>
              <a:off x="5422900" y="4713288"/>
              <a:ext cx="2393950" cy="1084262"/>
              <a:chOff x="2016" y="2680"/>
              <a:chExt cx="1729" cy="783"/>
            </a:xfrm>
          </p:grpSpPr>
          <p:grpSp>
            <p:nvGrpSpPr>
              <p:cNvPr id="25658" name="Group 82"/>
              <p:cNvGrpSpPr>
                <a:grpSpLocks/>
              </p:cNvGrpSpPr>
              <p:nvPr/>
            </p:nvGrpSpPr>
            <p:grpSpPr bwMode="auto">
              <a:xfrm>
                <a:off x="2017" y="2680"/>
                <a:ext cx="1728" cy="576"/>
                <a:chOff x="2017" y="2680"/>
                <a:chExt cx="1728" cy="576"/>
              </a:xfrm>
            </p:grpSpPr>
            <p:sp>
              <p:nvSpPr>
                <p:cNvPr id="25669" name="Line 83"/>
                <p:cNvSpPr>
                  <a:spLocks noChangeShapeType="1"/>
                </p:cNvSpPr>
                <p:nvPr/>
              </p:nvSpPr>
              <p:spPr bwMode="auto">
                <a:xfrm rot="14207044" flipH="1">
                  <a:off x="1864" y="296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70" name="Line 84"/>
                <p:cNvSpPr>
                  <a:spLocks noChangeShapeType="1"/>
                </p:cNvSpPr>
                <p:nvPr/>
              </p:nvSpPr>
              <p:spPr bwMode="auto">
                <a:xfrm flipH="1">
                  <a:off x="2017" y="3204"/>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71" name="Line 85"/>
                <p:cNvSpPr>
                  <a:spLocks noChangeShapeType="1"/>
                </p:cNvSpPr>
                <p:nvPr/>
              </p:nvSpPr>
              <p:spPr bwMode="auto">
                <a:xfrm flipH="1">
                  <a:off x="3457" y="3204"/>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72" name="Line 86"/>
                <p:cNvSpPr>
                  <a:spLocks noChangeShapeType="1"/>
                </p:cNvSpPr>
                <p:nvPr/>
              </p:nvSpPr>
              <p:spPr bwMode="auto">
                <a:xfrm rot="7392956">
                  <a:off x="3325" y="296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5659" name="Group 87"/>
              <p:cNvGrpSpPr>
                <a:grpSpLocks/>
              </p:cNvGrpSpPr>
              <p:nvPr/>
            </p:nvGrpSpPr>
            <p:grpSpPr bwMode="auto">
              <a:xfrm>
                <a:off x="3169" y="2893"/>
                <a:ext cx="576" cy="570"/>
                <a:chOff x="3169" y="2893"/>
                <a:chExt cx="576" cy="570"/>
              </a:xfrm>
            </p:grpSpPr>
            <p:sp>
              <p:nvSpPr>
                <p:cNvPr id="25665" name="AutoShape 88"/>
                <p:cNvSpPr>
                  <a:spLocks noChangeArrowheads="1"/>
                </p:cNvSpPr>
                <p:nvPr/>
              </p:nvSpPr>
              <p:spPr bwMode="auto">
                <a:xfrm rot="3928445">
                  <a:off x="3172" y="2890"/>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0 h 21600"/>
                    <a:gd name="T14" fmla="*/ 17280 w 21600"/>
                    <a:gd name="T15" fmla="*/ 3413 h 21600"/>
                  </a:gdLst>
                  <a:ahLst/>
                  <a:cxnLst>
                    <a:cxn ang="T8">
                      <a:pos x="T0" y="T1"/>
                    </a:cxn>
                    <a:cxn ang="T9">
                      <a:pos x="T2" y="T3"/>
                    </a:cxn>
                    <a:cxn ang="T10">
                      <a:pos x="T4" y="T5"/>
                    </a:cxn>
                    <a:cxn ang="T11">
                      <a:pos x="T6" y="T7"/>
                    </a:cxn>
                  </a:cxnLst>
                  <a:rect l="T12" t="T13" r="T14" b="T15"/>
                  <a:pathLst>
                    <a:path w="21600" h="21600">
                      <a:moveTo>
                        <a:pt x="6725" y="2510"/>
                      </a:moveTo>
                      <a:cubicBezTo>
                        <a:pt x="7993" y="1887"/>
                        <a:pt x="9387" y="1562"/>
                        <a:pt x="10800" y="1563"/>
                      </a:cubicBezTo>
                      <a:cubicBezTo>
                        <a:pt x="12212" y="1563"/>
                        <a:pt x="13606" y="1887"/>
                        <a:pt x="14874" y="2510"/>
                      </a:cubicBezTo>
                      <a:lnTo>
                        <a:pt x="15564" y="1107"/>
                      </a:lnTo>
                      <a:cubicBezTo>
                        <a:pt x="14081" y="378"/>
                        <a:pt x="12451" y="-1"/>
                        <a:pt x="10799" y="0"/>
                      </a:cubicBezTo>
                      <a:cubicBezTo>
                        <a:pt x="9148" y="0"/>
                        <a:pt x="7518" y="378"/>
                        <a:pt x="6035" y="1107"/>
                      </a:cubicBezTo>
                      <a:lnTo>
                        <a:pt x="6725" y="2510"/>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66" name="Group 89"/>
                <p:cNvGrpSpPr>
                  <a:grpSpLocks/>
                </p:cNvGrpSpPr>
                <p:nvPr/>
              </p:nvGrpSpPr>
              <p:grpSpPr bwMode="auto">
                <a:xfrm rot="-10035947">
                  <a:off x="3621" y="2979"/>
                  <a:ext cx="112" cy="112"/>
                  <a:chOff x="559" y="2141"/>
                  <a:chExt cx="112" cy="112"/>
                </a:xfrm>
              </p:grpSpPr>
              <p:sp>
                <p:nvSpPr>
                  <p:cNvPr id="25667" name="Line 90"/>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68" name="Line 91"/>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660" name="Group 92"/>
              <p:cNvGrpSpPr>
                <a:grpSpLocks/>
              </p:cNvGrpSpPr>
              <p:nvPr/>
            </p:nvGrpSpPr>
            <p:grpSpPr bwMode="auto">
              <a:xfrm flipH="1">
                <a:off x="2016" y="2893"/>
                <a:ext cx="576" cy="570"/>
                <a:chOff x="3169" y="2893"/>
                <a:chExt cx="576" cy="570"/>
              </a:xfrm>
            </p:grpSpPr>
            <p:sp>
              <p:nvSpPr>
                <p:cNvPr id="25661" name="AutoShape 93"/>
                <p:cNvSpPr>
                  <a:spLocks noChangeArrowheads="1"/>
                </p:cNvSpPr>
                <p:nvPr/>
              </p:nvSpPr>
              <p:spPr bwMode="auto">
                <a:xfrm rot="3928445">
                  <a:off x="3172" y="2890"/>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0 h 21600"/>
                    <a:gd name="T14" fmla="*/ 17280 w 21600"/>
                    <a:gd name="T15" fmla="*/ 3413 h 21600"/>
                  </a:gdLst>
                  <a:ahLst/>
                  <a:cxnLst>
                    <a:cxn ang="T8">
                      <a:pos x="T0" y="T1"/>
                    </a:cxn>
                    <a:cxn ang="T9">
                      <a:pos x="T2" y="T3"/>
                    </a:cxn>
                    <a:cxn ang="T10">
                      <a:pos x="T4" y="T5"/>
                    </a:cxn>
                    <a:cxn ang="T11">
                      <a:pos x="T6" y="T7"/>
                    </a:cxn>
                  </a:cxnLst>
                  <a:rect l="T12" t="T13" r="T14" b="T15"/>
                  <a:pathLst>
                    <a:path w="21600" h="21600">
                      <a:moveTo>
                        <a:pt x="6725" y="2510"/>
                      </a:moveTo>
                      <a:cubicBezTo>
                        <a:pt x="7993" y="1887"/>
                        <a:pt x="9387" y="1562"/>
                        <a:pt x="10800" y="1563"/>
                      </a:cubicBezTo>
                      <a:cubicBezTo>
                        <a:pt x="12212" y="1563"/>
                        <a:pt x="13606" y="1887"/>
                        <a:pt x="14874" y="2510"/>
                      </a:cubicBezTo>
                      <a:lnTo>
                        <a:pt x="15564" y="1107"/>
                      </a:lnTo>
                      <a:cubicBezTo>
                        <a:pt x="14081" y="378"/>
                        <a:pt x="12451" y="-1"/>
                        <a:pt x="10799" y="0"/>
                      </a:cubicBezTo>
                      <a:cubicBezTo>
                        <a:pt x="9148" y="0"/>
                        <a:pt x="7518" y="378"/>
                        <a:pt x="6035" y="1107"/>
                      </a:cubicBezTo>
                      <a:lnTo>
                        <a:pt x="6725" y="2510"/>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62" name="Group 94"/>
                <p:cNvGrpSpPr>
                  <a:grpSpLocks/>
                </p:cNvGrpSpPr>
                <p:nvPr/>
              </p:nvGrpSpPr>
              <p:grpSpPr bwMode="auto">
                <a:xfrm rot="-10035947">
                  <a:off x="3621" y="2979"/>
                  <a:ext cx="112" cy="112"/>
                  <a:chOff x="559" y="2141"/>
                  <a:chExt cx="112" cy="112"/>
                </a:xfrm>
              </p:grpSpPr>
              <p:sp>
                <p:nvSpPr>
                  <p:cNvPr id="25663" name="Line 95"/>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64" name="Line 96"/>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25629" name="Group 97"/>
            <p:cNvGrpSpPr>
              <a:grpSpLocks/>
            </p:cNvGrpSpPr>
            <p:nvPr/>
          </p:nvGrpSpPr>
          <p:grpSpPr bwMode="auto">
            <a:xfrm>
              <a:off x="5026025" y="5532438"/>
              <a:ext cx="3182938" cy="792162"/>
              <a:chOff x="1730" y="3582"/>
              <a:chExt cx="2298" cy="572"/>
            </a:xfrm>
          </p:grpSpPr>
          <p:grpSp>
            <p:nvGrpSpPr>
              <p:cNvPr id="25643" name="Group 98"/>
              <p:cNvGrpSpPr>
                <a:grpSpLocks/>
              </p:cNvGrpSpPr>
              <p:nvPr/>
            </p:nvGrpSpPr>
            <p:grpSpPr bwMode="auto">
              <a:xfrm>
                <a:off x="1730" y="3846"/>
                <a:ext cx="2298" cy="39"/>
                <a:chOff x="1730" y="3846"/>
                <a:chExt cx="2298" cy="39"/>
              </a:xfrm>
            </p:grpSpPr>
            <p:sp>
              <p:nvSpPr>
                <p:cNvPr id="25654" name="Line 99"/>
                <p:cNvSpPr>
                  <a:spLocks noChangeShapeType="1"/>
                </p:cNvSpPr>
                <p:nvPr/>
              </p:nvSpPr>
              <p:spPr bwMode="auto">
                <a:xfrm rot="11176654" flipH="1">
                  <a:off x="1730" y="3846"/>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55" name="Line 100"/>
                <p:cNvSpPr>
                  <a:spLocks noChangeShapeType="1"/>
                </p:cNvSpPr>
                <p:nvPr/>
              </p:nvSpPr>
              <p:spPr bwMode="auto">
                <a:xfrm flipH="1">
                  <a:off x="2015" y="388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56" name="Line 101"/>
                <p:cNvSpPr>
                  <a:spLocks noChangeShapeType="1"/>
                </p:cNvSpPr>
                <p:nvPr/>
              </p:nvSpPr>
              <p:spPr bwMode="auto">
                <a:xfrm flipH="1">
                  <a:off x="3455" y="388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57" name="Line 102"/>
                <p:cNvSpPr>
                  <a:spLocks noChangeShapeType="1"/>
                </p:cNvSpPr>
                <p:nvPr/>
              </p:nvSpPr>
              <p:spPr bwMode="auto">
                <a:xfrm rot="10423346">
                  <a:off x="3452" y="3846"/>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5644" name="Group 103"/>
              <p:cNvGrpSpPr>
                <a:grpSpLocks/>
              </p:cNvGrpSpPr>
              <p:nvPr/>
            </p:nvGrpSpPr>
            <p:grpSpPr bwMode="auto">
              <a:xfrm>
                <a:off x="3169" y="3582"/>
                <a:ext cx="608" cy="570"/>
                <a:chOff x="3169" y="3582"/>
                <a:chExt cx="608" cy="570"/>
              </a:xfrm>
            </p:grpSpPr>
            <p:sp>
              <p:nvSpPr>
                <p:cNvPr id="25650" name="AutoShape 104"/>
                <p:cNvSpPr>
                  <a:spLocks noChangeArrowheads="1"/>
                </p:cNvSpPr>
                <p:nvPr/>
              </p:nvSpPr>
              <p:spPr bwMode="auto">
                <a:xfrm rot="5400000">
                  <a:off x="3172" y="357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8564 w 21600"/>
                    <a:gd name="T13" fmla="*/ 0 h 21600"/>
                    <a:gd name="T14" fmla="*/ 13036 w 21600"/>
                    <a:gd name="T15" fmla="*/ 1950 h 21600"/>
                  </a:gdLst>
                  <a:ahLst/>
                  <a:cxnLst>
                    <a:cxn ang="T8">
                      <a:pos x="T0" y="T1"/>
                    </a:cxn>
                    <a:cxn ang="T9">
                      <a:pos x="T2" y="T3"/>
                    </a:cxn>
                    <a:cxn ang="T10">
                      <a:pos x="T4" y="T5"/>
                    </a:cxn>
                    <a:cxn ang="T11">
                      <a:pos x="T6" y="T7"/>
                    </a:cxn>
                  </a:cxnLst>
                  <a:rect l="T12" t="T13" r="T14" b="T15"/>
                  <a:pathLst>
                    <a:path w="21600" h="21600">
                      <a:moveTo>
                        <a:pt x="10288" y="1787"/>
                      </a:moveTo>
                      <a:cubicBezTo>
                        <a:pt x="10458" y="1777"/>
                        <a:pt x="10629" y="1772"/>
                        <a:pt x="10800" y="1773"/>
                      </a:cubicBezTo>
                      <a:cubicBezTo>
                        <a:pt x="10970" y="1773"/>
                        <a:pt x="11141" y="1777"/>
                        <a:pt x="11311" y="1787"/>
                      </a:cubicBezTo>
                      <a:lnTo>
                        <a:pt x="11412" y="17"/>
                      </a:lnTo>
                      <a:cubicBezTo>
                        <a:pt x="11208" y="5"/>
                        <a:pt x="11004" y="-1"/>
                        <a:pt x="10799" y="0"/>
                      </a:cubicBezTo>
                      <a:cubicBezTo>
                        <a:pt x="10595" y="0"/>
                        <a:pt x="10391" y="5"/>
                        <a:pt x="10187" y="17"/>
                      </a:cubicBezTo>
                      <a:lnTo>
                        <a:pt x="10288" y="1787"/>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51" name="Group 105"/>
                <p:cNvGrpSpPr>
                  <a:grpSpLocks/>
                </p:cNvGrpSpPr>
                <p:nvPr/>
              </p:nvGrpSpPr>
              <p:grpSpPr bwMode="auto">
                <a:xfrm rot="-8262726">
                  <a:off x="3665" y="3871"/>
                  <a:ext cx="112" cy="112"/>
                  <a:chOff x="559" y="2141"/>
                  <a:chExt cx="112" cy="112"/>
                </a:xfrm>
              </p:grpSpPr>
              <p:sp>
                <p:nvSpPr>
                  <p:cNvPr id="25652" name="Line 106"/>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53" name="Line 107"/>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5645" name="Group 108"/>
              <p:cNvGrpSpPr>
                <a:grpSpLocks/>
              </p:cNvGrpSpPr>
              <p:nvPr/>
            </p:nvGrpSpPr>
            <p:grpSpPr bwMode="auto">
              <a:xfrm flipH="1">
                <a:off x="1982" y="3584"/>
                <a:ext cx="608" cy="570"/>
                <a:chOff x="3169" y="3582"/>
                <a:chExt cx="608" cy="570"/>
              </a:xfrm>
            </p:grpSpPr>
            <p:sp>
              <p:nvSpPr>
                <p:cNvPr id="25646" name="AutoShape 109"/>
                <p:cNvSpPr>
                  <a:spLocks noChangeArrowheads="1"/>
                </p:cNvSpPr>
                <p:nvPr/>
              </p:nvSpPr>
              <p:spPr bwMode="auto">
                <a:xfrm rot="5400000">
                  <a:off x="3172" y="357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8564 w 21600"/>
                    <a:gd name="T13" fmla="*/ 0 h 21600"/>
                    <a:gd name="T14" fmla="*/ 13036 w 21600"/>
                    <a:gd name="T15" fmla="*/ 1950 h 21600"/>
                  </a:gdLst>
                  <a:ahLst/>
                  <a:cxnLst>
                    <a:cxn ang="T8">
                      <a:pos x="T0" y="T1"/>
                    </a:cxn>
                    <a:cxn ang="T9">
                      <a:pos x="T2" y="T3"/>
                    </a:cxn>
                    <a:cxn ang="T10">
                      <a:pos x="T4" y="T5"/>
                    </a:cxn>
                    <a:cxn ang="T11">
                      <a:pos x="T6" y="T7"/>
                    </a:cxn>
                  </a:cxnLst>
                  <a:rect l="T12" t="T13" r="T14" b="T15"/>
                  <a:pathLst>
                    <a:path w="21600" h="21600">
                      <a:moveTo>
                        <a:pt x="10288" y="1787"/>
                      </a:moveTo>
                      <a:cubicBezTo>
                        <a:pt x="10458" y="1777"/>
                        <a:pt x="10629" y="1772"/>
                        <a:pt x="10800" y="1773"/>
                      </a:cubicBezTo>
                      <a:cubicBezTo>
                        <a:pt x="10970" y="1773"/>
                        <a:pt x="11141" y="1777"/>
                        <a:pt x="11311" y="1787"/>
                      </a:cubicBezTo>
                      <a:lnTo>
                        <a:pt x="11412" y="17"/>
                      </a:lnTo>
                      <a:cubicBezTo>
                        <a:pt x="11208" y="5"/>
                        <a:pt x="11004" y="-1"/>
                        <a:pt x="10799" y="0"/>
                      </a:cubicBezTo>
                      <a:cubicBezTo>
                        <a:pt x="10595" y="0"/>
                        <a:pt x="10391" y="5"/>
                        <a:pt x="10187" y="17"/>
                      </a:cubicBezTo>
                      <a:lnTo>
                        <a:pt x="10288" y="1787"/>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25647" name="Group 110"/>
                <p:cNvGrpSpPr>
                  <a:grpSpLocks/>
                </p:cNvGrpSpPr>
                <p:nvPr/>
              </p:nvGrpSpPr>
              <p:grpSpPr bwMode="auto">
                <a:xfrm rot="-8262726">
                  <a:off x="3665" y="3871"/>
                  <a:ext cx="112" cy="112"/>
                  <a:chOff x="559" y="2141"/>
                  <a:chExt cx="112" cy="112"/>
                </a:xfrm>
              </p:grpSpPr>
              <p:sp>
                <p:nvSpPr>
                  <p:cNvPr id="25648" name="Line 111"/>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649" name="Line 112"/>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sp>
          <p:nvSpPr>
            <p:cNvPr id="25630" name="Line 113"/>
            <p:cNvSpPr>
              <a:spLocks noChangeShapeType="1"/>
            </p:cNvSpPr>
            <p:nvPr/>
          </p:nvSpPr>
          <p:spPr bwMode="auto">
            <a:xfrm>
              <a:off x="6638925" y="2628900"/>
              <a:ext cx="0" cy="73025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31" name="Oval 114"/>
            <p:cNvSpPr>
              <a:spLocks noChangeArrowheads="1"/>
            </p:cNvSpPr>
            <p:nvPr/>
          </p:nvSpPr>
          <p:spPr bwMode="auto">
            <a:xfrm>
              <a:off x="7385050" y="14874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2" name="Oval 115"/>
            <p:cNvSpPr>
              <a:spLocks noChangeArrowheads="1"/>
            </p:cNvSpPr>
            <p:nvPr/>
          </p:nvSpPr>
          <p:spPr bwMode="auto">
            <a:xfrm>
              <a:off x="7385050" y="22256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3" name="Oval 116"/>
            <p:cNvSpPr>
              <a:spLocks noChangeArrowheads="1"/>
            </p:cNvSpPr>
            <p:nvPr/>
          </p:nvSpPr>
          <p:spPr bwMode="auto">
            <a:xfrm>
              <a:off x="7385050" y="32734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4" name="Oval 117"/>
            <p:cNvSpPr>
              <a:spLocks noChangeArrowheads="1"/>
            </p:cNvSpPr>
            <p:nvPr/>
          </p:nvSpPr>
          <p:spPr bwMode="auto">
            <a:xfrm>
              <a:off x="7385050" y="43973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5" name="Oval 118"/>
            <p:cNvSpPr>
              <a:spLocks noChangeArrowheads="1"/>
            </p:cNvSpPr>
            <p:nvPr/>
          </p:nvSpPr>
          <p:spPr bwMode="auto">
            <a:xfrm>
              <a:off x="7385050" y="5397500"/>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6" name="Oval 119"/>
            <p:cNvSpPr>
              <a:spLocks noChangeArrowheads="1"/>
            </p:cNvSpPr>
            <p:nvPr/>
          </p:nvSpPr>
          <p:spPr bwMode="auto">
            <a:xfrm>
              <a:off x="7385050" y="59070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7" name="Oval 120"/>
            <p:cNvSpPr>
              <a:spLocks noChangeArrowheads="1"/>
            </p:cNvSpPr>
            <p:nvPr/>
          </p:nvSpPr>
          <p:spPr bwMode="auto">
            <a:xfrm>
              <a:off x="5784850" y="14827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8" name="Oval 121"/>
            <p:cNvSpPr>
              <a:spLocks noChangeArrowheads="1"/>
            </p:cNvSpPr>
            <p:nvPr/>
          </p:nvSpPr>
          <p:spPr bwMode="auto">
            <a:xfrm>
              <a:off x="5784850" y="22256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39" name="Oval 122"/>
            <p:cNvSpPr>
              <a:spLocks noChangeArrowheads="1"/>
            </p:cNvSpPr>
            <p:nvPr/>
          </p:nvSpPr>
          <p:spPr bwMode="auto">
            <a:xfrm>
              <a:off x="5784850" y="32781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40" name="Oval 123"/>
            <p:cNvSpPr>
              <a:spLocks noChangeArrowheads="1"/>
            </p:cNvSpPr>
            <p:nvPr/>
          </p:nvSpPr>
          <p:spPr bwMode="auto">
            <a:xfrm>
              <a:off x="5784850" y="440213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41" name="Oval 124"/>
            <p:cNvSpPr>
              <a:spLocks noChangeArrowheads="1"/>
            </p:cNvSpPr>
            <p:nvPr/>
          </p:nvSpPr>
          <p:spPr bwMode="auto">
            <a:xfrm>
              <a:off x="5784850" y="5397500"/>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42" name="Oval 125"/>
            <p:cNvSpPr>
              <a:spLocks noChangeArrowheads="1"/>
            </p:cNvSpPr>
            <p:nvPr/>
          </p:nvSpPr>
          <p:spPr bwMode="auto">
            <a:xfrm>
              <a:off x="5784850" y="59023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grpSp>
      <p:grpSp>
        <p:nvGrpSpPr>
          <p:cNvPr id="25604" name="Group 141"/>
          <p:cNvGrpSpPr>
            <a:grpSpLocks/>
          </p:cNvGrpSpPr>
          <p:nvPr/>
        </p:nvGrpSpPr>
        <p:grpSpPr bwMode="auto">
          <a:xfrm>
            <a:off x="563563" y="900113"/>
            <a:ext cx="4010025" cy="5280025"/>
            <a:chOff x="355" y="567"/>
            <a:chExt cx="2526" cy="3326"/>
          </a:xfrm>
        </p:grpSpPr>
        <p:sp>
          <p:nvSpPr>
            <p:cNvPr id="25605" name="AutoShape 128"/>
            <p:cNvSpPr>
              <a:spLocks noChangeArrowheads="1"/>
            </p:cNvSpPr>
            <p:nvPr/>
          </p:nvSpPr>
          <p:spPr bwMode="auto">
            <a:xfrm>
              <a:off x="2401" y="590"/>
              <a:ext cx="480" cy="3303"/>
            </a:xfrm>
            <a:prstGeom prst="upDownArrow">
              <a:avLst>
                <a:gd name="adj1" fmla="val 50000"/>
                <a:gd name="adj2" fmla="val 137625"/>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06" name="Text Box 130"/>
            <p:cNvSpPr txBox="1">
              <a:spLocks noChangeArrowheads="1"/>
            </p:cNvSpPr>
            <p:nvPr/>
          </p:nvSpPr>
          <p:spPr bwMode="auto">
            <a:xfrm rot="-5400000">
              <a:off x="2440" y="936"/>
              <a:ext cx="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High</a:t>
              </a:r>
            </a:p>
          </p:txBody>
        </p:sp>
        <p:sp>
          <p:nvSpPr>
            <p:cNvPr id="25607" name="Text Box 131"/>
            <p:cNvSpPr txBox="1">
              <a:spLocks noChangeArrowheads="1"/>
            </p:cNvSpPr>
            <p:nvPr/>
          </p:nvSpPr>
          <p:spPr bwMode="auto">
            <a:xfrm rot="-5400000">
              <a:off x="2456" y="3266"/>
              <a:ext cx="3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Low</a:t>
              </a:r>
            </a:p>
          </p:txBody>
        </p:sp>
        <p:sp>
          <p:nvSpPr>
            <p:cNvPr id="25608" name="Text Box 132"/>
            <p:cNvSpPr txBox="1">
              <a:spLocks noChangeArrowheads="1"/>
            </p:cNvSpPr>
            <p:nvPr/>
          </p:nvSpPr>
          <p:spPr bwMode="auto">
            <a:xfrm>
              <a:off x="1648" y="567"/>
              <a:ext cx="5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dirty="0" smtClean="0">
                  <a:solidFill>
                    <a:srgbClr val="000000"/>
                  </a:solidFill>
                </a:rPr>
                <a:t>Closed</a:t>
              </a:r>
              <a:endParaRPr lang="en-US" altLang="en-US" sz="1800" dirty="0">
                <a:solidFill>
                  <a:srgbClr val="000000"/>
                </a:solidFill>
              </a:endParaRPr>
            </a:p>
          </p:txBody>
        </p:sp>
        <p:sp>
          <p:nvSpPr>
            <p:cNvPr id="25609" name="Text Box 133"/>
            <p:cNvSpPr txBox="1">
              <a:spLocks noChangeArrowheads="1"/>
            </p:cNvSpPr>
            <p:nvPr/>
          </p:nvSpPr>
          <p:spPr bwMode="auto">
            <a:xfrm>
              <a:off x="697" y="1349"/>
              <a:ext cx="1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dirty="0">
                  <a:solidFill>
                    <a:srgbClr val="000000"/>
                  </a:solidFill>
                </a:rPr>
                <a:t>Tranquil/Serene/Solid</a:t>
              </a:r>
            </a:p>
          </p:txBody>
        </p:sp>
        <p:sp>
          <p:nvSpPr>
            <p:cNvPr id="25610" name="Text Box 134"/>
            <p:cNvSpPr txBox="1">
              <a:spLocks noChangeArrowheads="1"/>
            </p:cNvSpPr>
            <p:nvPr/>
          </p:nvSpPr>
          <p:spPr bwMode="auto">
            <a:xfrm>
              <a:off x="1497" y="2011"/>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“Normal”</a:t>
              </a:r>
            </a:p>
          </p:txBody>
        </p:sp>
        <p:sp>
          <p:nvSpPr>
            <p:cNvPr id="25611" name="Text Box 135"/>
            <p:cNvSpPr txBox="1">
              <a:spLocks noChangeArrowheads="1"/>
            </p:cNvSpPr>
            <p:nvPr/>
          </p:nvSpPr>
          <p:spPr bwMode="auto">
            <a:xfrm>
              <a:off x="632" y="2344"/>
              <a:ext cx="155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dirty="0">
                  <a:solidFill>
                    <a:srgbClr val="000000"/>
                  </a:solidFill>
                </a:rPr>
                <a:t>Caught-up in </a:t>
              </a:r>
            </a:p>
            <a:p>
              <a:pPr algn="r" eaLnBrk="1" hangingPunct="1">
                <a:spcBef>
                  <a:spcPct val="0"/>
                </a:spcBef>
                <a:buSzTx/>
                <a:buFontTx/>
                <a:buNone/>
              </a:pPr>
              <a:r>
                <a:rPr lang="en-US" altLang="en-US" sz="1800" dirty="0">
                  <a:solidFill>
                    <a:srgbClr val="000000"/>
                  </a:solidFill>
                </a:rPr>
                <a:t>Thoughts and Feelings</a:t>
              </a:r>
            </a:p>
          </p:txBody>
        </p:sp>
        <p:sp>
          <p:nvSpPr>
            <p:cNvPr id="25612" name="Text Box 136"/>
            <p:cNvSpPr txBox="1">
              <a:spLocks noChangeArrowheads="1"/>
            </p:cNvSpPr>
            <p:nvPr/>
          </p:nvSpPr>
          <p:spPr bwMode="auto">
            <a:xfrm>
              <a:off x="358" y="2903"/>
              <a:ext cx="182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Overwhelmed by Thoughts</a:t>
              </a:r>
            </a:p>
            <a:p>
              <a:pPr algn="r" eaLnBrk="1" hangingPunct="1">
                <a:spcBef>
                  <a:spcPct val="0"/>
                </a:spcBef>
                <a:buSzTx/>
                <a:buFontTx/>
                <a:buNone/>
              </a:pPr>
              <a:r>
                <a:rPr lang="en-US" altLang="en-US" sz="1800">
                  <a:solidFill>
                    <a:srgbClr val="000000"/>
                  </a:solidFill>
                </a:rPr>
                <a:t>Feelings, Perceptions</a:t>
              </a:r>
            </a:p>
          </p:txBody>
        </p:sp>
        <p:sp>
          <p:nvSpPr>
            <p:cNvPr id="25613" name="Text Box 137"/>
            <p:cNvSpPr txBox="1">
              <a:spLocks noChangeArrowheads="1"/>
            </p:cNvSpPr>
            <p:nvPr/>
          </p:nvSpPr>
          <p:spPr bwMode="auto">
            <a:xfrm>
              <a:off x="355" y="3465"/>
              <a:ext cx="183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Under Assault by Thoughts</a:t>
              </a:r>
            </a:p>
            <a:p>
              <a:pPr algn="r" eaLnBrk="1" hangingPunct="1">
                <a:spcBef>
                  <a:spcPct val="0"/>
                </a:spcBef>
                <a:buSzTx/>
                <a:buFontTx/>
                <a:buNone/>
              </a:pPr>
              <a:r>
                <a:rPr lang="en-US" altLang="en-US" sz="1800">
                  <a:solidFill>
                    <a:srgbClr val="000000"/>
                  </a:solidFill>
                </a:rPr>
                <a:t>Feelings and Perceptions</a:t>
              </a:r>
            </a:p>
          </p:txBody>
        </p:sp>
        <p:sp>
          <p:nvSpPr>
            <p:cNvPr id="25614" name="Text Box 138"/>
            <p:cNvSpPr txBox="1">
              <a:spLocks noChangeArrowheads="1"/>
            </p:cNvSpPr>
            <p:nvPr/>
          </p:nvSpPr>
          <p:spPr bwMode="auto">
            <a:xfrm>
              <a:off x="886" y="845"/>
              <a:ext cx="129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dirty="0" smtClean="0">
                  <a:solidFill>
                    <a:srgbClr val="000000"/>
                  </a:solidFill>
                </a:rPr>
                <a:t>Affectively </a:t>
              </a:r>
              <a:r>
                <a:rPr lang="en-US" altLang="en-US" sz="1800" dirty="0">
                  <a:solidFill>
                    <a:srgbClr val="000000"/>
                  </a:solidFill>
                </a:rPr>
                <a:t>and</a:t>
              </a:r>
            </a:p>
            <a:p>
              <a:pPr algn="r" eaLnBrk="1" hangingPunct="1">
                <a:spcBef>
                  <a:spcPct val="0"/>
                </a:spcBef>
                <a:buSzTx/>
                <a:buFontTx/>
                <a:buNone/>
              </a:pPr>
              <a:r>
                <a:rPr lang="en-US" altLang="en-US" sz="1800" dirty="0">
                  <a:solidFill>
                    <a:srgbClr val="000000"/>
                  </a:solidFill>
                </a:rPr>
                <a:t>Cognitively Distant</a:t>
              </a:r>
            </a:p>
          </p:txBody>
        </p:sp>
        <p:sp>
          <p:nvSpPr>
            <p:cNvPr id="25615" name="Text Box 139"/>
            <p:cNvSpPr txBox="1">
              <a:spLocks noChangeArrowheads="1"/>
            </p:cNvSpPr>
            <p:nvPr/>
          </p:nvSpPr>
          <p:spPr bwMode="auto">
            <a:xfrm>
              <a:off x="738" y="1667"/>
              <a:ext cx="14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Insight/Introspection</a:t>
              </a:r>
            </a:p>
          </p:txBody>
        </p:sp>
        <p:sp>
          <p:nvSpPr>
            <p:cNvPr id="25616" name="Text Box 140"/>
            <p:cNvSpPr txBox="1">
              <a:spLocks noChangeArrowheads="1"/>
            </p:cNvSpPr>
            <p:nvPr/>
          </p:nvSpPr>
          <p:spPr bwMode="auto">
            <a:xfrm rot="-5400000">
              <a:off x="2202" y="2125"/>
              <a:ext cx="8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Serotonin-2</a:t>
              </a:r>
            </a:p>
          </p:txBody>
        </p:sp>
      </p:grpSp>
    </p:spTree>
    <p:extLst>
      <p:ext uri="{BB962C8B-B14F-4D97-AF65-F5344CB8AC3E}">
        <p14:creationId xmlns:p14="http://schemas.microsoft.com/office/powerpoint/2010/main" val="2385476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088" y="492684"/>
            <a:ext cx="774382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8506" y="6292097"/>
            <a:ext cx="5620641" cy="461665"/>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Selected 2002 by Ray, Shulgin, Nichols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5026025" y="715963"/>
            <a:ext cx="3182938" cy="5929312"/>
            <a:chOff x="5026025" y="715963"/>
            <a:chExt cx="3182938" cy="5929312"/>
          </a:xfrm>
        </p:grpSpPr>
        <p:sp>
          <p:nvSpPr>
            <p:cNvPr id="5" name="WordArt 17"/>
            <p:cNvSpPr>
              <a:spLocks noChangeArrowheads="1" noChangeShapeType="1" noTextEdit="1"/>
            </p:cNvSpPr>
            <p:nvPr/>
          </p:nvSpPr>
          <p:spPr bwMode="auto">
            <a:xfrm>
              <a:off x="5364163" y="6275388"/>
              <a:ext cx="2487612" cy="369887"/>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Consciousness</a:t>
              </a:r>
            </a:p>
          </p:txBody>
        </p:sp>
        <p:sp>
          <p:nvSpPr>
            <p:cNvPr id="6" name="WordArt 18"/>
            <p:cNvSpPr>
              <a:spLocks noChangeArrowheads="1" noChangeShapeType="1" noTextEdit="1"/>
            </p:cNvSpPr>
            <p:nvPr/>
          </p:nvSpPr>
          <p:spPr bwMode="auto">
            <a:xfrm>
              <a:off x="5610225" y="715963"/>
              <a:ext cx="1995488" cy="296862"/>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Sensation</a:t>
              </a:r>
            </a:p>
          </p:txBody>
        </p:sp>
        <p:sp>
          <p:nvSpPr>
            <p:cNvPr id="7" name="Line 19"/>
            <p:cNvSpPr>
              <a:spLocks noChangeShapeType="1"/>
            </p:cNvSpPr>
            <p:nvPr/>
          </p:nvSpPr>
          <p:spPr bwMode="auto">
            <a:xfrm flipH="1">
              <a:off x="5822950" y="1522413"/>
              <a:ext cx="798513"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 name="Line 20"/>
            <p:cNvSpPr>
              <a:spLocks noChangeShapeType="1"/>
            </p:cNvSpPr>
            <p:nvPr/>
          </p:nvSpPr>
          <p:spPr bwMode="auto">
            <a:xfrm flipH="1">
              <a:off x="6621463" y="1522413"/>
              <a:ext cx="796925"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 name="Line 21"/>
            <p:cNvSpPr>
              <a:spLocks noChangeShapeType="1"/>
            </p:cNvSpPr>
            <p:nvPr/>
          </p:nvSpPr>
          <p:spPr bwMode="auto">
            <a:xfrm flipH="1">
              <a:off x="5424488" y="1522413"/>
              <a:ext cx="398462"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 name="Line 22"/>
            <p:cNvSpPr>
              <a:spLocks noChangeShapeType="1"/>
            </p:cNvSpPr>
            <p:nvPr/>
          </p:nvSpPr>
          <p:spPr bwMode="auto">
            <a:xfrm flipH="1">
              <a:off x="7418388" y="1522413"/>
              <a:ext cx="398462"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1" name="Group 23"/>
            <p:cNvGrpSpPr>
              <a:grpSpLocks/>
            </p:cNvGrpSpPr>
            <p:nvPr/>
          </p:nvGrpSpPr>
          <p:grpSpPr bwMode="auto">
            <a:xfrm>
              <a:off x="6986588" y="1100138"/>
              <a:ext cx="830262" cy="796925"/>
              <a:chOff x="575" y="449"/>
              <a:chExt cx="600" cy="576"/>
            </a:xfrm>
          </p:grpSpPr>
          <p:sp>
            <p:nvSpPr>
              <p:cNvPr id="110" name="AutoShape 24"/>
              <p:cNvSpPr>
                <a:spLocks noChangeArrowheads="1"/>
              </p:cNvSpPr>
              <p:nvPr/>
            </p:nvSpPr>
            <p:spPr bwMode="auto">
              <a:xfrm>
                <a:off x="605" y="44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00 h 21600"/>
                </a:gdLst>
                <a:ahLst/>
                <a:cxnLst>
                  <a:cxn ang="T8">
                    <a:pos x="T0" y="T1"/>
                  </a:cxn>
                  <a:cxn ang="T9">
                    <a:pos x="T2" y="T3"/>
                  </a:cxn>
                  <a:cxn ang="T10">
                    <a:pos x="T4" y="T5"/>
                  </a:cxn>
                  <a:cxn ang="T11">
                    <a:pos x="T6" y="T7"/>
                  </a:cxn>
                </a:cxnLst>
                <a:rect l="T12" t="T13" r="T14" b="T15"/>
                <a:pathLst>
                  <a:path w="21600" h="21600">
                    <a:moveTo>
                      <a:pt x="1781" y="10874"/>
                    </a:moveTo>
                    <a:cubicBezTo>
                      <a:pt x="1781" y="10849"/>
                      <a:pt x="1781" y="10824"/>
                      <a:pt x="1781" y="10800"/>
                    </a:cubicBezTo>
                    <a:cubicBezTo>
                      <a:pt x="1781" y="5818"/>
                      <a:pt x="5818" y="1781"/>
                      <a:pt x="10800" y="1781"/>
                    </a:cubicBezTo>
                    <a:cubicBezTo>
                      <a:pt x="15781" y="1781"/>
                      <a:pt x="19819" y="5818"/>
                      <a:pt x="19819" y="10800"/>
                    </a:cubicBezTo>
                    <a:cubicBezTo>
                      <a:pt x="19819" y="10824"/>
                      <a:pt x="19818" y="10849"/>
                      <a:pt x="19818" y="10874"/>
                    </a:cubicBezTo>
                    <a:lnTo>
                      <a:pt x="21599" y="10889"/>
                    </a:lnTo>
                    <a:cubicBezTo>
                      <a:pt x="21599" y="10859"/>
                      <a:pt x="21600" y="10829"/>
                      <a:pt x="21600" y="10800"/>
                    </a:cubicBezTo>
                    <a:cubicBezTo>
                      <a:pt x="21600" y="4835"/>
                      <a:pt x="16764" y="0"/>
                      <a:pt x="10800" y="0"/>
                    </a:cubicBezTo>
                    <a:cubicBezTo>
                      <a:pt x="4835" y="0"/>
                      <a:pt x="0" y="4835"/>
                      <a:pt x="0" y="10800"/>
                    </a:cubicBezTo>
                    <a:cubicBezTo>
                      <a:pt x="-1" y="10829"/>
                      <a:pt x="0" y="10859"/>
                      <a:pt x="0" y="10889"/>
                    </a:cubicBezTo>
                    <a:lnTo>
                      <a:pt x="1781" y="10874"/>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11" name="Group 25"/>
              <p:cNvGrpSpPr>
                <a:grpSpLocks/>
              </p:cNvGrpSpPr>
              <p:nvPr/>
            </p:nvGrpSpPr>
            <p:grpSpPr bwMode="auto">
              <a:xfrm rot="2641320">
                <a:off x="575" y="610"/>
                <a:ext cx="112" cy="112"/>
                <a:chOff x="559" y="2141"/>
                <a:chExt cx="112" cy="112"/>
              </a:xfrm>
            </p:grpSpPr>
            <p:sp>
              <p:nvSpPr>
                <p:cNvPr id="112" name="Line 26"/>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3" name="Line 27"/>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12" name="Group 28"/>
            <p:cNvGrpSpPr>
              <a:grpSpLocks/>
            </p:cNvGrpSpPr>
            <p:nvPr/>
          </p:nvGrpSpPr>
          <p:grpSpPr bwMode="auto">
            <a:xfrm flipH="1">
              <a:off x="5422900" y="1098550"/>
              <a:ext cx="830263" cy="796925"/>
              <a:chOff x="575" y="449"/>
              <a:chExt cx="600" cy="576"/>
            </a:xfrm>
          </p:grpSpPr>
          <p:sp>
            <p:nvSpPr>
              <p:cNvPr id="106" name="AutoShape 29"/>
              <p:cNvSpPr>
                <a:spLocks noChangeArrowheads="1"/>
              </p:cNvSpPr>
              <p:nvPr/>
            </p:nvSpPr>
            <p:spPr bwMode="auto">
              <a:xfrm>
                <a:off x="605" y="44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00 h 21600"/>
                </a:gdLst>
                <a:ahLst/>
                <a:cxnLst>
                  <a:cxn ang="T8">
                    <a:pos x="T0" y="T1"/>
                  </a:cxn>
                  <a:cxn ang="T9">
                    <a:pos x="T2" y="T3"/>
                  </a:cxn>
                  <a:cxn ang="T10">
                    <a:pos x="T4" y="T5"/>
                  </a:cxn>
                  <a:cxn ang="T11">
                    <a:pos x="T6" y="T7"/>
                  </a:cxn>
                </a:cxnLst>
                <a:rect l="T12" t="T13" r="T14" b="T15"/>
                <a:pathLst>
                  <a:path w="21600" h="21600">
                    <a:moveTo>
                      <a:pt x="1781" y="10874"/>
                    </a:moveTo>
                    <a:cubicBezTo>
                      <a:pt x="1781" y="10849"/>
                      <a:pt x="1781" y="10824"/>
                      <a:pt x="1781" y="10800"/>
                    </a:cubicBezTo>
                    <a:cubicBezTo>
                      <a:pt x="1781" y="5818"/>
                      <a:pt x="5818" y="1781"/>
                      <a:pt x="10800" y="1781"/>
                    </a:cubicBezTo>
                    <a:cubicBezTo>
                      <a:pt x="15781" y="1781"/>
                      <a:pt x="19819" y="5818"/>
                      <a:pt x="19819" y="10800"/>
                    </a:cubicBezTo>
                    <a:cubicBezTo>
                      <a:pt x="19819" y="10824"/>
                      <a:pt x="19818" y="10849"/>
                      <a:pt x="19818" y="10874"/>
                    </a:cubicBezTo>
                    <a:lnTo>
                      <a:pt x="21599" y="10889"/>
                    </a:lnTo>
                    <a:cubicBezTo>
                      <a:pt x="21599" y="10859"/>
                      <a:pt x="21600" y="10829"/>
                      <a:pt x="21600" y="10800"/>
                    </a:cubicBezTo>
                    <a:cubicBezTo>
                      <a:pt x="21600" y="4835"/>
                      <a:pt x="16764" y="0"/>
                      <a:pt x="10800" y="0"/>
                    </a:cubicBezTo>
                    <a:cubicBezTo>
                      <a:pt x="4835" y="0"/>
                      <a:pt x="0" y="4835"/>
                      <a:pt x="0" y="10800"/>
                    </a:cubicBezTo>
                    <a:cubicBezTo>
                      <a:pt x="-1" y="10829"/>
                      <a:pt x="0" y="10859"/>
                      <a:pt x="0" y="10889"/>
                    </a:cubicBezTo>
                    <a:lnTo>
                      <a:pt x="1781" y="10874"/>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07" name="Group 30"/>
              <p:cNvGrpSpPr>
                <a:grpSpLocks/>
              </p:cNvGrpSpPr>
              <p:nvPr/>
            </p:nvGrpSpPr>
            <p:grpSpPr bwMode="auto">
              <a:xfrm rot="2641320">
                <a:off x="575" y="610"/>
                <a:ext cx="112" cy="112"/>
                <a:chOff x="559" y="2141"/>
                <a:chExt cx="112" cy="112"/>
              </a:xfrm>
            </p:grpSpPr>
            <p:sp>
              <p:nvSpPr>
                <p:cNvPr id="108" name="Line 31"/>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9" name="Line 32"/>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13" name="Group 33"/>
            <p:cNvGrpSpPr>
              <a:grpSpLocks/>
            </p:cNvGrpSpPr>
            <p:nvPr/>
          </p:nvGrpSpPr>
          <p:grpSpPr bwMode="auto">
            <a:xfrm>
              <a:off x="5422900" y="1841500"/>
              <a:ext cx="2393950" cy="798513"/>
              <a:chOff x="2017" y="634"/>
              <a:chExt cx="1728" cy="577"/>
            </a:xfrm>
          </p:grpSpPr>
          <p:grpSp>
            <p:nvGrpSpPr>
              <p:cNvPr id="91" name="Group 34"/>
              <p:cNvGrpSpPr>
                <a:grpSpLocks/>
              </p:cNvGrpSpPr>
              <p:nvPr/>
            </p:nvGrpSpPr>
            <p:grpSpPr bwMode="auto">
              <a:xfrm>
                <a:off x="2017" y="809"/>
                <a:ext cx="1728" cy="132"/>
                <a:chOff x="2017" y="2023"/>
                <a:chExt cx="1728" cy="132"/>
              </a:xfrm>
            </p:grpSpPr>
            <p:sp>
              <p:nvSpPr>
                <p:cNvPr id="102" name="Line 35"/>
                <p:cNvSpPr>
                  <a:spLocks noChangeShapeType="1"/>
                </p:cNvSpPr>
                <p:nvPr/>
              </p:nvSpPr>
              <p:spPr bwMode="auto">
                <a:xfrm rot="19975331" flipH="1">
                  <a:off x="2269" y="2023"/>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3" name="Line 36"/>
                <p:cNvSpPr>
                  <a:spLocks noChangeShapeType="1"/>
                </p:cNvSpPr>
                <p:nvPr/>
              </p:nvSpPr>
              <p:spPr bwMode="auto">
                <a:xfrm flipH="1">
                  <a:off x="201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4" name="Line 37"/>
                <p:cNvSpPr>
                  <a:spLocks noChangeShapeType="1"/>
                </p:cNvSpPr>
                <p:nvPr/>
              </p:nvSpPr>
              <p:spPr bwMode="auto">
                <a:xfrm flipH="1">
                  <a:off x="345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5" name="Line 38"/>
                <p:cNvSpPr>
                  <a:spLocks noChangeShapeType="1"/>
                </p:cNvSpPr>
                <p:nvPr/>
              </p:nvSpPr>
              <p:spPr bwMode="auto">
                <a:xfrm rot="1624669">
                  <a:off x="2917" y="2023"/>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92" name="Group 39"/>
              <p:cNvGrpSpPr>
                <a:grpSpLocks/>
              </p:cNvGrpSpPr>
              <p:nvPr/>
            </p:nvGrpSpPr>
            <p:grpSpPr bwMode="auto">
              <a:xfrm>
                <a:off x="3175" y="635"/>
                <a:ext cx="570" cy="576"/>
                <a:chOff x="3175" y="635"/>
                <a:chExt cx="570" cy="576"/>
              </a:xfrm>
            </p:grpSpPr>
            <p:sp>
              <p:nvSpPr>
                <p:cNvPr id="98" name="AutoShape 40"/>
                <p:cNvSpPr>
                  <a:spLocks noChangeArrowheads="1"/>
                </p:cNvSpPr>
                <p:nvPr/>
              </p:nvSpPr>
              <p:spPr bwMode="auto">
                <a:xfrm rot="811928">
                  <a:off x="3175" y="635"/>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88 h 21600"/>
                  </a:gdLst>
                  <a:ahLst/>
                  <a:cxnLst>
                    <a:cxn ang="T8">
                      <a:pos x="T0" y="T1"/>
                    </a:cxn>
                    <a:cxn ang="T9">
                      <a:pos x="T2" y="T3"/>
                    </a:cxn>
                    <a:cxn ang="T10">
                      <a:pos x="T4" y="T5"/>
                    </a:cxn>
                    <a:cxn ang="T11">
                      <a:pos x="T6" y="T7"/>
                    </a:cxn>
                  </a:cxnLst>
                  <a:rect l="T12" t="T13" r="T14" b="T15"/>
                  <a:pathLst>
                    <a:path w="21600" h="21600">
                      <a:moveTo>
                        <a:pt x="1866" y="8823"/>
                      </a:moveTo>
                      <a:cubicBezTo>
                        <a:pt x="2793" y="4632"/>
                        <a:pt x="6508" y="1649"/>
                        <a:pt x="10800" y="1650"/>
                      </a:cubicBezTo>
                      <a:cubicBezTo>
                        <a:pt x="15091" y="1650"/>
                        <a:pt x="18806" y="4632"/>
                        <a:pt x="19733" y="8823"/>
                      </a:cubicBezTo>
                      <a:lnTo>
                        <a:pt x="21344" y="8466"/>
                      </a:lnTo>
                      <a:cubicBezTo>
                        <a:pt x="20250" y="3520"/>
                        <a:pt x="15865" y="-1"/>
                        <a:pt x="10799" y="0"/>
                      </a:cubicBezTo>
                      <a:cubicBezTo>
                        <a:pt x="5734" y="0"/>
                        <a:pt x="1349" y="3520"/>
                        <a:pt x="255" y="8466"/>
                      </a:cubicBezTo>
                      <a:lnTo>
                        <a:pt x="1866" y="8823"/>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99" name="Group 41"/>
                <p:cNvGrpSpPr>
                  <a:grpSpLocks/>
                </p:cNvGrpSpPr>
                <p:nvPr/>
              </p:nvGrpSpPr>
              <p:grpSpPr bwMode="auto">
                <a:xfrm rot="5080725">
                  <a:off x="3212" y="688"/>
                  <a:ext cx="112" cy="112"/>
                  <a:chOff x="559" y="2141"/>
                  <a:chExt cx="112" cy="112"/>
                </a:xfrm>
              </p:grpSpPr>
              <p:sp>
                <p:nvSpPr>
                  <p:cNvPr id="100" name="Line 42"/>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1" name="Line 43"/>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93" name="Group 44"/>
              <p:cNvGrpSpPr>
                <a:grpSpLocks/>
              </p:cNvGrpSpPr>
              <p:nvPr/>
            </p:nvGrpSpPr>
            <p:grpSpPr bwMode="auto">
              <a:xfrm flipH="1">
                <a:off x="2018" y="634"/>
                <a:ext cx="570" cy="576"/>
                <a:chOff x="3175" y="635"/>
                <a:chExt cx="570" cy="576"/>
              </a:xfrm>
            </p:grpSpPr>
            <p:sp>
              <p:nvSpPr>
                <p:cNvPr id="94" name="AutoShape 45"/>
                <p:cNvSpPr>
                  <a:spLocks noChangeArrowheads="1"/>
                </p:cNvSpPr>
                <p:nvPr/>
              </p:nvSpPr>
              <p:spPr bwMode="auto">
                <a:xfrm rot="811928">
                  <a:off x="3175" y="635"/>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88 h 21600"/>
                  </a:gdLst>
                  <a:ahLst/>
                  <a:cxnLst>
                    <a:cxn ang="T8">
                      <a:pos x="T0" y="T1"/>
                    </a:cxn>
                    <a:cxn ang="T9">
                      <a:pos x="T2" y="T3"/>
                    </a:cxn>
                    <a:cxn ang="T10">
                      <a:pos x="T4" y="T5"/>
                    </a:cxn>
                    <a:cxn ang="T11">
                      <a:pos x="T6" y="T7"/>
                    </a:cxn>
                  </a:cxnLst>
                  <a:rect l="T12" t="T13" r="T14" b="T15"/>
                  <a:pathLst>
                    <a:path w="21600" h="21600">
                      <a:moveTo>
                        <a:pt x="1866" y="8823"/>
                      </a:moveTo>
                      <a:cubicBezTo>
                        <a:pt x="2793" y="4632"/>
                        <a:pt x="6508" y="1649"/>
                        <a:pt x="10800" y="1650"/>
                      </a:cubicBezTo>
                      <a:cubicBezTo>
                        <a:pt x="15091" y="1650"/>
                        <a:pt x="18806" y="4632"/>
                        <a:pt x="19733" y="8823"/>
                      </a:cubicBezTo>
                      <a:lnTo>
                        <a:pt x="21344" y="8466"/>
                      </a:lnTo>
                      <a:cubicBezTo>
                        <a:pt x="20250" y="3520"/>
                        <a:pt x="15865" y="-1"/>
                        <a:pt x="10799" y="0"/>
                      </a:cubicBezTo>
                      <a:cubicBezTo>
                        <a:pt x="5734" y="0"/>
                        <a:pt x="1349" y="3520"/>
                        <a:pt x="255" y="8466"/>
                      </a:cubicBezTo>
                      <a:lnTo>
                        <a:pt x="1866" y="8823"/>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95" name="Group 46"/>
                <p:cNvGrpSpPr>
                  <a:grpSpLocks/>
                </p:cNvGrpSpPr>
                <p:nvPr/>
              </p:nvGrpSpPr>
              <p:grpSpPr bwMode="auto">
                <a:xfrm rot="5080725">
                  <a:off x="3212" y="688"/>
                  <a:ext cx="112" cy="112"/>
                  <a:chOff x="559" y="2141"/>
                  <a:chExt cx="112" cy="112"/>
                </a:xfrm>
              </p:grpSpPr>
              <p:sp>
                <p:nvSpPr>
                  <p:cNvPr id="96" name="Line 47"/>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7" name="Line 48"/>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14" name="Group 49"/>
            <p:cNvGrpSpPr>
              <a:grpSpLocks/>
            </p:cNvGrpSpPr>
            <p:nvPr/>
          </p:nvGrpSpPr>
          <p:grpSpPr bwMode="auto">
            <a:xfrm>
              <a:off x="5422900" y="2570163"/>
              <a:ext cx="2393950" cy="1119187"/>
              <a:chOff x="2017" y="1137"/>
              <a:chExt cx="1728" cy="808"/>
            </a:xfrm>
          </p:grpSpPr>
          <p:grpSp>
            <p:nvGrpSpPr>
              <p:cNvPr id="76" name="Group 50"/>
              <p:cNvGrpSpPr>
                <a:grpSpLocks/>
              </p:cNvGrpSpPr>
              <p:nvPr/>
            </p:nvGrpSpPr>
            <p:grpSpPr bwMode="auto">
              <a:xfrm>
                <a:off x="2017" y="1137"/>
                <a:ext cx="1728" cy="579"/>
                <a:chOff x="2017" y="1137"/>
                <a:chExt cx="1728" cy="579"/>
              </a:xfrm>
            </p:grpSpPr>
            <p:sp>
              <p:nvSpPr>
                <p:cNvPr id="87" name="Line 51"/>
                <p:cNvSpPr>
                  <a:spLocks noChangeShapeType="1"/>
                </p:cNvSpPr>
                <p:nvPr/>
              </p:nvSpPr>
              <p:spPr bwMode="auto">
                <a:xfrm rot="17939019" flipH="1">
                  <a:off x="2158" y="1424"/>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8" name="Line 52"/>
                <p:cNvSpPr>
                  <a:spLocks noChangeShapeType="1"/>
                </p:cNvSpPr>
                <p:nvPr/>
              </p:nvSpPr>
              <p:spPr bwMode="auto">
                <a:xfrm flipH="1">
                  <a:off x="2017" y="1676"/>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9" name="Line 53"/>
                <p:cNvSpPr>
                  <a:spLocks noChangeShapeType="1"/>
                </p:cNvSpPr>
                <p:nvPr/>
              </p:nvSpPr>
              <p:spPr bwMode="auto">
                <a:xfrm flipH="1">
                  <a:off x="3457" y="1676"/>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0" name="Line 54"/>
                <p:cNvSpPr>
                  <a:spLocks noChangeShapeType="1"/>
                </p:cNvSpPr>
                <p:nvPr/>
              </p:nvSpPr>
              <p:spPr bwMode="auto">
                <a:xfrm rot="3660981">
                  <a:off x="3031" y="142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77" name="Group 55"/>
              <p:cNvGrpSpPr>
                <a:grpSpLocks/>
              </p:cNvGrpSpPr>
              <p:nvPr/>
            </p:nvGrpSpPr>
            <p:grpSpPr bwMode="auto">
              <a:xfrm>
                <a:off x="3175" y="1338"/>
                <a:ext cx="570" cy="607"/>
                <a:chOff x="3175" y="1338"/>
                <a:chExt cx="570" cy="607"/>
              </a:xfrm>
            </p:grpSpPr>
            <p:sp>
              <p:nvSpPr>
                <p:cNvPr id="83" name="AutoShape 56"/>
                <p:cNvSpPr>
                  <a:spLocks noChangeArrowheads="1"/>
                </p:cNvSpPr>
                <p:nvPr/>
              </p:nvSpPr>
              <p:spPr bwMode="auto">
                <a:xfrm rot="1911974">
                  <a:off x="3175" y="136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7 w 21600"/>
                    <a:gd name="T13" fmla="*/ 0 h 21600"/>
                    <a:gd name="T14" fmla="*/ 21183 w 21600"/>
                    <a:gd name="T15" fmla="*/ 8213 h 21600"/>
                  </a:gdLst>
                  <a:ahLst/>
                  <a:cxnLst>
                    <a:cxn ang="T8">
                      <a:pos x="T0" y="T1"/>
                    </a:cxn>
                    <a:cxn ang="T9">
                      <a:pos x="T2" y="T3"/>
                    </a:cxn>
                    <a:cxn ang="T10">
                      <a:pos x="T4" y="T5"/>
                    </a:cxn>
                    <a:cxn ang="T11">
                      <a:pos x="T6" y="T7"/>
                    </a:cxn>
                  </a:cxnLst>
                  <a:rect l="T12" t="T13" r="T14" b="T15"/>
                  <a:pathLst>
                    <a:path w="21600" h="21600">
                      <a:moveTo>
                        <a:pt x="2815" y="6176"/>
                      </a:moveTo>
                      <a:cubicBezTo>
                        <a:pt x="4464" y="3327"/>
                        <a:pt x="7507" y="1572"/>
                        <a:pt x="10800" y="1573"/>
                      </a:cubicBezTo>
                      <a:cubicBezTo>
                        <a:pt x="14092" y="1573"/>
                        <a:pt x="17135" y="3327"/>
                        <a:pt x="18784" y="6176"/>
                      </a:cubicBezTo>
                      <a:lnTo>
                        <a:pt x="20146" y="5387"/>
                      </a:lnTo>
                      <a:cubicBezTo>
                        <a:pt x="18214" y="2053"/>
                        <a:pt x="14653" y="-1"/>
                        <a:pt x="10799" y="0"/>
                      </a:cubicBezTo>
                      <a:cubicBezTo>
                        <a:pt x="6946" y="0"/>
                        <a:pt x="3385" y="2053"/>
                        <a:pt x="1453" y="5387"/>
                      </a:cubicBezTo>
                      <a:lnTo>
                        <a:pt x="2815" y="6176"/>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84" name="Group 57"/>
                <p:cNvGrpSpPr>
                  <a:grpSpLocks/>
                </p:cNvGrpSpPr>
                <p:nvPr/>
              </p:nvGrpSpPr>
              <p:grpSpPr bwMode="auto">
                <a:xfrm rot="6404357">
                  <a:off x="3343" y="1338"/>
                  <a:ext cx="112" cy="112"/>
                  <a:chOff x="559" y="2141"/>
                  <a:chExt cx="112" cy="112"/>
                </a:xfrm>
              </p:grpSpPr>
              <p:sp>
                <p:nvSpPr>
                  <p:cNvPr id="85" name="Line 58"/>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6" name="Line 59"/>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78" name="Group 60"/>
              <p:cNvGrpSpPr>
                <a:grpSpLocks/>
              </p:cNvGrpSpPr>
              <p:nvPr/>
            </p:nvGrpSpPr>
            <p:grpSpPr bwMode="auto">
              <a:xfrm flipH="1">
                <a:off x="2018" y="1338"/>
                <a:ext cx="570" cy="607"/>
                <a:chOff x="3175" y="1338"/>
                <a:chExt cx="570" cy="607"/>
              </a:xfrm>
            </p:grpSpPr>
            <p:sp>
              <p:nvSpPr>
                <p:cNvPr id="79" name="AutoShape 61"/>
                <p:cNvSpPr>
                  <a:spLocks noChangeArrowheads="1"/>
                </p:cNvSpPr>
                <p:nvPr/>
              </p:nvSpPr>
              <p:spPr bwMode="auto">
                <a:xfrm rot="1911974">
                  <a:off x="3175" y="136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7 w 21600"/>
                    <a:gd name="T13" fmla="*/ 0 h 21600"/>
                    <a:gd name="T14" fmla="*/ 21183 w 21600"/>
                    <a:gd name="T15" fmla="*/ 8213 h 21600"/>
                  </a:gdLst>
                  <a:ahLst/>
                  <a:cxnLst>
                    <a:cxn ang="T8">
                      <a:pos x="T0" y="T1"/>
                    </a:cxn>
                    <a:cxn ang="T9">
                      <a:pos x="T2" y="T3"/>
                    </a:cxn>
                    <a:cxn ang="T10">
                      <a:pos x="T4" y="T5"/>
                    </a:cxn>
                    <a:cxn ang="T11">
                      <a:pos x="T6" y="T7"/>
                    </a:cxn>
                  </a:cxnLst>
                  <a:rect l="T12" t="T13" r="T14" b="T15"/>
                  <a:pathLst>
                    <a:path w="21600" h="21600">
                      <a:moveTo>
                        <a:pt x="2815" y="6176"/>
                      </a:moveTo>
                      <a:cubicBezTo>
                        <a:pt x="4464" y="3327"/>
                        <a:pt x="7507" y="1572"/>
                        <a:pt x="10800" y="1573"/>
                      </a:cubicBezTo>
                      <a:cubicBezTo>
                        <a:pt x="14092" y="1573"/>
                        <a:pt x="17135" y="3327"/>
                        <a:pt x="18784" y="6176"/>
                      </a:cubicBezTo>
                      <a:lnTo>
                        <a:pt x="20146" y="5387"/>
                      </a:lnTo>
                      <a:cubicBezTo>
                        <a:pt x="18214" y="2053"/>
                        <a:pt x="14653" y="-1"/>
                        <a:pt x="10799" y="0"/>
                      </a:cubicBezTo>
                      <a:cubicBezTo>
                        <a:pt x="6946" y="0"/>
                        <a:pt x="3385" y="2053"/>
                        <a:pt x="1453" y="5387"/>
                      </a:cubicBezTo>
                      <a:lnTo>
                        <a:pt x="2815" y="6176"/>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80" name="Group 62"/>
                <p:cNvGrpSpPr>
                  <a:grpSpLocks/>
                </p:cNvGrpSpPr>
                <p:nvPr/>
              </p:nvGrpSpPr>
              <p:grpSpPr bwMode="auto">
                <a:xfrm rot="6404357">
                  <a:off x="3343" y="1338"/>
                  <a:ext cx="112" cy="112"/>
                  <a:chOff x="559" y="2141"/>
                  <a:chExt cx="112" cy="112"/>
                </a:xfrm>
              </p:grpSpPr>
              <p:sp>
                <p:nvSpPr>
                  <p:cNvPr id="81" name="Line 63"/>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2" name="Line 64"/>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15" name="Group 65"/>
            <p:cNvGrpSpPr>
              <a:grpSpLocks/>
            </p:cNvGrpSpPr>
            <p:nvPr/>
          </p:nvGrpSpPr>
          <p:grpSpPr bwMode="auto">
            <a:xfrm>
              <a:off x="5414963" y="3659188"/>
              <a:ext cx="2408237" cy="1146175"/>
              <a:chOff x="2009" y="1867"/>
              <a:chExt cx="1739" cy="828"/>
            </a:xfrm>
          </p:grpSpPr>
          <p:grpSp>
            <p:nvGrpSpPr>
              <p:cNvPr id="61" name="Group 66"/>
              <p:cNvGrpSpPr>
                <a:grpSpLocks/>
              </p:cNvGrpSpPr>
              <p:nvPr/>
            </p:nvGrpSpPr>
            <p:grpSpPr bwMode="auto">
              <a:xfrm>
                <a:off x="2017" y="1867"/>
                <a:ext cx="1728" cy="576"/>
                <a:chOff x="2017" y="1588"/>
                <a:chExt cx="1728" cy="576"/>
              </a:xfrm>
            </p:grpSpPr>
            <p:sp>
              <p:nvSpPr>
                <p:cNvPr id="72" name="Line 67"/>
                <p:cNvSpPr>
                  <a:spLocks noChangeShapeType="1"/>
                </p:cNvSpPr>
                <p:nvPr/>
              </p:nvSpPr>
              <p:spPr bwMode="auto">
                <a:xfrm rot="16200000" flipH="1">
                  <a:off x="2017" y="1875"/>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3" name="Line 68"/>
                <p:cNvSpPr>
                  <a:spLocks noChangeShapeType="1"/>
                </p:cNvSpPr>
                <p:nvPr/>
              </p:nvSpPr>
              <p:spPr bwMode="auto">
                <a:xfrm flipH="1">
                  <a:off x="201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4" name="Line 69"/>
                <p:cNvSpPr>
                  <a:spLocks noChangeShapeType="1"/>
                </p:cNvSpPr>
                <p:nvPr/>
              </p:nvSpPr>
              <p:spPr bwMode="auto">
                <a:xfrm flipH="1">
                  <a:off x="345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5" name="Line 70"/>
                <p:cNvSpPr>
                  <a:spLocks noChangeShapeType="1"/>
                </p:cNvSpPr>
                <p:nvPr/>
              </p:nvSpPr>
              <p:spPr bwMode="auto">
                <a:xfrm rot="16200000" flipH="1">
                  <a:off x="3169" y="1875"/>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62" name="Group 71"/>
              <p:cNvGrpSpPr>
                <a:grpSpLocks/>
              </p:cNvGrpSpPr>
              <p:nvPr/>
            </p:nvGrpSpPr>
            <p:grpSpPr bwMode="auto">
              <a:xfrm>
                <a:off x="3172" y="2092"/>
                <a:ext cx="576" cy="603"/>
                <a:chOff x="3172" y="2092"/>
                <a:chExt cx="576" cy="603"/>
              </a:xfrm>
            </p:grpSpPr>
            <p:sp>
              <p:nvSpPr>
                <p:cNvPr id="68" name="AutoShape 72"/>
                <p:cNvSpPr>
                  <a:spLocks noChangeArrowheads="1"/>
                </p:cNvSpPr>
                <p:nvPr/>
              </p:nvSpPr>
              <p:spPr bwMode="auto">
                <a:xfrm rot="2822936">
                  <a:off x="3175" y="2122"/>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29 w 21600"/>
                    <a:gd name="T13" fmla="*/ 0 h 21600"/>
                    <a:gd name="T14" fmla="*/ 19971 w 21600"/>
                    <a:gd name="T15" fmla="*/ 5888 h 21600"/>
                  </a:gdLst>
                  <a:ahLst/>
                  <a:cxnLst>
                    <a:cxn ang="T8">
                      <a:pos x="T0" y="T1"/>
                    </a:cxn>
                    <a:cxn ang="T9">
                      <a:pos x="T2" y="T3"/>
                    </a:cxn>
                    <a:cxn ang="T10">
                      <a:pos x="T4" y="T5"/>
                    </a:cxn>
                    <a:cxn ang="T11">
                      <a:pos x="T6" y="T7"/>
                    </a:cxn>
                  </a:cxnLst>
                  <a:rect l="T12" t="T13" r="T14" b="T15"/>
                  <a:pathLst>
                    <a:path w="21600" h="21600">
                      <a:moveTo>
                        <a:pt x="4199" y="4299"/>
                      </a:moveTo>
                      <a:cubicBezTo>
                        <a:pt x="5940" y="2531"/>
                        <a:pt x="8318" y="1535"/>
                        <a:pt x="10800" y="1536"/>
                      </a:cubicBezTo>
                      <a:cubicBezTo>
                        <a:pt x="13281" y="1536"/>
                        <a:pt x="15659" y="2531"/>
                        <a:pt x="17400" y="4299"/>
                      </a:cubicBezTo>
                      <a:lnTo>
                        <a:pt x="18494" y="3221"/>
                      </a:lnTo>
                      <a:cubicBezTo>
                        <a:pt x="16464" y="1160"/>
                        <a:pt x="13692" y="-1"/>
                        <a:pt x="10799" y="0"/>
                      </a:cubicBezTo>
                      <a:cubicBezTo>
                        <a:pt x="7907" y="0"/>
                        <a:pt x="5135" y="1160"/>
                        <a:pt x="3105" y="3221"/>
                      </a:cubicBezTo>
                      <a:lnTo>
                        <a:pt x="4199" y="4299"/>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69" name="Group 73"/>
                <p:cNvGrpSpPr>
                  <a:grpSpLocks/>
                </p:cNvGrpSpPr>
                <p:nvPr/>
              </p:nvGrpSpPr>
              <p:grpSpPr bwMode="auto">
                <a:xfrm rot="8135697">
                  <a:off x="3496" y="2092"/>
                  <a:ext cx="112" cy="112"/>
                  <a:chOff x="559" y="2141"/>
                  <a:chExt cx="112" cy="112"/>
                </a:xfrm>
              </p:grpSpPr>
              <p:sp>
                <p:nvSpPr>
                  <p:cNvPr id="70" name="Line 74"/>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1" name="Line 75"/>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63" name="Group 76"/>
              <p:cNvGrpSpPr>
                <a:grpSpLocks/>
              </p:cNvGrpSpPr>
              <p:nvPr/>
            </p:nvGrpSpPr>
            <p:grpSpPr bwMode="auto">
              <a:xfrm flipH="1">
                <a:off x="2009" y="2088"/>
                <a:ext cx="576" cy="603"/>
                <a:chOff x="3172" y="2092"/>
                <a:chExt cx="576" cy="603"/>
              </a:xfrm>
            </p:grpSpPr>
            <p:sp>
              <p:nvSpPr>
                <p:cNvPr id="64" name="AutoShape 77"/>
                <p:cNvSpPr>
                  <a:spLocks noChangeArrowheads="1"/>
                </p:cNvSpPr>
                <p:nvPr/>
              </p:nvSpPr>
              <p:spPr bwMode="auto">
                <a:xfrm rot="2822936">
                  <a:off x="3175" y="2122"/>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29 w 21600"/>
                    <a:gd name="T13" fmla="*/ 0 h 21600"/>
                    <a:gd name="T14" fmla="*/ 19971 w 21600"/>
                    <a:gd name="T15" fmla="*/ 5888 h 21600"/>
                  </a:gdLst>
                  <a:ahLst/>
                  <a:cxnLst>
                    <a:cxn ang="T8">
                      <a:pos x="T0" y="T1"/>
                    </a:cxn>
                    <a:cxn ang="T9">
                      <a:pos x="T2" y="T3"/>
                    </a:cxn>
                    <a:cxn ang="T10">
                      <a:pos x="T4" y="T5"/>
                    </a:cxn>
                    <a:cxn ang="T11">
                      <a:pos x="T6" y="T7"/>
                    </a:cxn>
                  </a:cxnLst>
                  <a:rect l="T12" t="T13" r="T14" b="T15"/>
                  <a:pathLst>
                    <a:path w="21600" h="21600">
                      <a:moveTo>
                        <a:pt x="4199" y="4299"/>
                      </a:moveTo>
                      <a:cubicBezTo>
                        <a:pt x="5940" y="2531"/>
                        <a:pt x="8318" y="1535"/>
                        <a:pt x="10800" y="1536"/>
                      </a:cubicBezTo>
                      <a:cubicBezTo>
                        <a:pt x="13281" y="1536"/>
                        <a:pt x="15659" y="2531"/>
                        <a:pt x="17400" y="4299"/>
                      </a:cubicBezTo>
                      <a:lnTo>
                        <a:pt x="18494" y="3221"/>
                      </a:lnTo>
                      <a:cubicBezTo>
                        <a:pt x="16464" y="1160"/>
                        <a:pt x="13692" y="-1"/>
                        <a:pt x="10799" y="0"/>
                      </a:cubicBezTo>
                      <a:cubicBezTo>
                        <a:pt x="7907" y="0"/>
                        <a:pt x="5135" y="1160"/>
                        <a:pt x="3105" y="3221"/>
                      </a:cubicBezTo>
                      <a:lnTo>
                        <a:pt x="4199" y="4299"/>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65" name="Group 78"/>
                <p:cNvGrpSpPr>
                  <a:grpSpLocks/>
                </p:cNvGrpSpPr>
                <p:nvPr/>
              </p:nvGrpSpPr>
              <p:grpSpPr bwMode="auto">
                <a:xfrm rot="8135697">
                  <a:off x="3496" y="2092"/>
                  <a:ext cx="112" cy="112"/>
                  <a:chOff x="559" y="2141"/>
                  <a:chExt cx="112" cy="112"/>
                </a:xfrm>
              </p:grpSpPr>
              <p:sp>
                <p:nvSpPr>
                  <p:cNvPr id="66" name="Line 79"/>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7" name="Line 80"/>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16" name="Group 81"/>
            <p:cNvGrpSpPr>
              <a:grpSpLocks/>
            </p:cNvGrpSpPr>
            <p:nvPr/>
          </p:nvGrpSpPr>
          <p:grpSpPr bwMode="auto">
            <a:xfrm>
              <a:off x="5422900" y="4713288"/>
              <a:ext cx="2393950" cy="1084262"/>
              <a:chOff x="2016" y="2680"/>
              <a:chExt cx="1729" cy="783"/>
            </a:xfrm>
          </p:grpSpPr>
          <p:grpSp>
            <p:nvGrpSpPr>
              <p:cNvPr id="46" name="Group 82"/>
              <p:cNvGrpSpPr>
                <a:grpSpLocks/>
              </p:cNvGrpSpPr>
              <p:nvPr/>
            </p:nvGrpSpPr>
            <p:grpSpPr bwMode="auto">
              <a:xfrm>
                <a:off x="2017" y="2680"/>
                <a:ext cx="1728" cy="576"/>
                <a:chOff x="2017" y="2680"/>
                <a:chExt cx="1728" cy="576"/>
              </a:xfrm>
            </p:grpSpPr>
            <p:sp>
              <p:nvSpPr>
                <p:cNvPr id="57" name="Line 83"/>
                <p:cNvSpPr>
                  <a:spLocks noChangeShapeType="1"/>
                </p:cNvSpPr>
                <p:nvPr/>
              </p:nvSpPr>
              <p:spPr bwMode="auto">
                <a:xfrm rot="14207044" flipH="1">
                  <a:off x="1864" y="296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8" name="Line 84"/>
                <p:cNvSpPr>
                  <a:spLocks noChangeShapeType="1"/>
                </p:cNvSpPr>
                <p:nvPr/>
              </p:nvSpPr>
              <p:spPr bwMode="auto">
                <a:xfrm flipH="1">
                  <a:off x="2017" y="3204"/>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9" name="Line 85"/>
                <p:cNvSpPr>
                  <a:spLocks noChangeShapeType="1"/>
                </p:cNvSpPr>
                <p:nvPr/>
              </p:nvSpPr>
              <p:spPr bwMode="auto">
                <a:xfrm flipH="1">
                  <a:off x="3457" y="3204"/>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0" name="Line 86"/>
                <p:cNvSpPr>
                  <a:spLocks noChangeShapeType="1"/>
                </p:cNvSpPr>
                <p:nvPr/>
              </p:nvSpPr>
              <p:spPr bwMode="auto">
                <a:xfrm rot="7392956">
                  <a:off x="3325" y="296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47" name="Group 87"/>
              <p:cNvGrpSpPr>
                <a:grpSpLocks/>
              </p:cNvGrpSpPr>
              <p:nvPr/>
            </p:nvGrpSpPr>
            <p:grpSpPr bwMode="auto">
              <a:xfrm>
                <a:off x="3169" y="2893"/>
                <a:ext cx="576" cy="570"/>
                <a:chOff x="3169" y="2893"/>
                <a:chExt cx="576" cy="570"/>
              </a:xfrm>
            </p:grpSpPr>
            <p:sp>
              <p:nvSpPr>
                <p:cNvPr id="53" name="AutoShape 88"/>
                <p:cNvSpPr>
                  <a:spLocks noChangeArrowheads="1"/>
                </p:cNvSpPr>
                <p:nvPr/>
              </p:nvSpPr>
              <p:spPr bwMode="auto">
                <a:xfrm rot="3928445">
                  <a:off x="3172" y="2890"/>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0 h 21600"/>
                    <a:gd name="T14" fmla="*/ 17280 w 21600"/>
                    <a:gd name="T15" fmla="*/ 3413 h 21600"/>
                  </a:gdLst>
                  <a:ahLst/>
                  <a:cxnLst>
                    <a:cxn ang="T8">
                      <a:pos x="T0" y="T1"/>
                    </a:cxn>
                    <a:cxn ang="T9">
                      <a:pos x="T2" y="T3"/>
                    </a:cxn>
                    <a:cxn ang="T10">
                      <a:pos x="T4" y="T5"/>
                    </a:cxn>
                    <a:cxn ang="T11">
                      <a:pos x="T6" y="T7"/>
                    </a:cxn>
                  </a:cxnLst>
                  <a:rect l="T12" t="T13" r="T14" b="T15"/>
                  <a:pathLst>
                    <a:path w="21600" h="21600">
                      <a:moveTo>
                        <a:pt x="6725" y="2510"/>
                      </a:moveTo>
                      <a:cubicBezTo>
                        <a:pt x="7993" y="1887"/>
                        <a:pt x="9387" y="1562"/>
                        <a:pt x="10800" y="1563"/>
                      </a:cubicBezTo>
                      <a:cubicBezTo>
                        <a:pt x="12212" y="1563"/>
                        <a:pt x="13606" y="1887"/>
                        <a:pt x="14874" y="2510"/>
                      </a:cubicBezTo>
                      <a:lnTo>
                        <a:pt x="15564" y="1107"/>
                      </a:lnTo>
                      <a:cubicBezTo>
                        <a:pt x="14081" y="378"/>
                        <a:pt x="12451" y="-1"/>
                        <a:pt x="10799" y="0"/>
                      </a:cubicBezTo>
                      <a:cubicBezTo>
                        <a:pt x="9148" y="0"/>
                        <a:pt x="7518" y="378"/>
                        <a:pt x="6035" y="1107"/>
                      </a:cubicBezTo>
                      <a:lnTo>
                        <a:pt x="6725" y="2510"/>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54" name="Group 89"/>
                <p:cNvGrpSpPr>
                  <a:grpSpLocks/>
                </p:cNvGrpSpPr>
                <p:nvPr/>
              </p:nvGrpSpPr>
              <p:grpSpPr bwMode="auto">
                <a:xfrm rot="-10035947">
                  <a:off x="3621" y="2979"/>
                  <a:ext cx="112" cy="112"/>
                  <a:chOff x="559" y="2141"/>
                  <a:chExt cx="112" cy="112"/>
                </a:xfrm>
              </p:grpSpPr>
              <p:sp>
                <p:nvSpPr>
                  <p:cNvPr id="55" name="Line 90"/>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6" name="Line 91"/>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48" name="Group 92"/>
              <p:cNvGrpSpPr>
                <a:grpSpLocks/>
              </p:cNvGrpSpPr>
              <p:nvPr/>
            </p:nvGrpSpPr>
            <p:grpSpPr bwMode="auto">
              <a:xfrm flipH="1">
                <a:off x="2016" y="2893"/>
                <a:ext cx="576" cy="570"/>
                <a:chOff x="3169" y="2893"/>
                <a:chExt cx="576" cy="570"/>
              </a:xfrm>
            </p:grpSpPr>
            <p:sp>
              <p:nvSpPr>
                <p:cNvPr id="49" name="AutoShape 93"/>
                <p:cNvSpPr>
                  <a:spLocks noChangeArrowheads="1"/>
                </p:cNvSpPr>
                <p:nvPr/>
              </p:nvSpPr>
              <p:spPr bwMode="auto">
                <a:xfrm rot="3928445">
                  <a:off x="3172" y="2890"/>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0 h 21600"/>
                    <a:gd name="T14" fmla="*/ 17280 w 21600"/>
                    <a:gd name="T15" fmla="*/ 3413 h 21600"/>
                  </a:gdLst>
                  <a:ahLst/>
                  <a:cxnLst>
                    <a:cxn ang="T8">
                      <a:pos x="T0" y="T1"/>
                    </a:cxn>
                    <a:cxn ang="T9">
                      <a:pos x="T2" y="T3"/>
                    </a:cxn>
                    <a:cxn ang="T10">
                      <a:pos x="T4" y="T5"/>
                    </a:cxn>
                    <a:cxn ang="T11">
                      <a:pos x="T6" y="T7"/>
                    </a:cxn>
                  </a:cxnLst>
                  <a:rect l="T12" t="T13" r="T14" b="T15"/>
                  <a:pathLst>
                    <a:path w="21600" h="21600">
                      <a:moveTo>
                        <a:pt x="6725" y="2510"/>
                      </a:moveTo>
                      <a:cubicBezTo>
                        <a:pt x="7993" y="1887"/>
                        <a:pt x="9387" y="1562"/>
                        <a:pt x="10800" y="1563"/>
                      </a:cubicBezTo>
                      <a:cubicBezTo>
                        <a:pt x="12212" y="1563"/>
                        <a:pt x="13606" y="1887"/>
                        <a:pt x="14874" y="2510"/>
                      </a:cubicBezTo>
                      <a:lnTo>
                        <a:pt x="15564" y="1107"/>
                      </a:lnTo>
                      <a:cubicBezTo>
                        <a:pt x="14081" y="378"/>
                        <a:pt x="12451" y="-1"/>
                        <a:pt x="10799" y="0"/>
                      </a:cubicBezTo>
                      <a:cubicBezTo>
                        <a:pt x="9148" y="0"/>
                        <a:pt x="7518" y="378"/>
                        <a:pt x="6035" y="1107"/>
                      </a:cubicBezTo>
                      <a:lnTo>
                        <a:pt x="6725" y="2510"/>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50" name="Group 94"/>
                <p:cNvGrpSpPr>
                  <a:grpSpLocks/>
                </p:cNvGrpSpPr>
                <p:nvPr/>
              </p:nvGrpSpPr>
              <p:grpSpPr bwMode="auto">
                <a:xfrm rot="-10035947">
                  <a:off x="3621" y="2979"/>
                  <a:ext cx="112" cy="112"/>
                  <a:chOff x="559" y="2141"/>
                  <a:chExt cx="112" cy="112"/>
                </a:xfrm>
              </p:grpSpPr>
              <p:sp>
                <p:nvSpPr>
                  <p:cNvPr id="51" name="Line 95"/>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2" name="Line 96"/>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17" name="Group 97"/>
            <p:cNvGrpSpPr>
              <a:grpSpLocks/>
            </p:cNvGrpSpPr>
            <p:nvPr/>
          </p:nvGrpSpPr>
          <p:grpSpPr bwMode="auto">
            <a:xfrm>
              <a:off x="5026025" y="5532438"/>
              <a:ext cx="3182938" cy="792162"/>
              <a:chOff x="1730" y="3582"/>
              <a:chExt cx="2298" cy="572"/>
            </a:xfrm>
          </p:grpSpPr>
          <p:grpSp>
            <p:nvGrpSpPr>
              <p:cNvPr id="31" name="Group 98"/>
              <p:cNvGrpSpPr>
                <a:grpSpLocks/>
              </p:cNvGrpSpPr>
              <p:nvPr/>
            </p:nvGrpSpPr>
            <p:grpSpPr bwMode="auto">
              <a:xfrm>
                <a:off x="1730" y="3846"/>
                <a:ext cx="2298" cy="39"/>
                <a:chOff x="1730" y="3846"/>
                <a:chExt cx="2298" cy="39"/>
              </a:xfrm>
            </p:grpSpPr>
            <p:sp>
              <p:nvSpPr>
                <p:cNvPr id="42" name="Line 99"/>
                <p:cNvSpPr>
                  <a:spLocks noChangeShapeType="1"/>
                </p:cNvSpPr>
                <p:nvPr/>
              </p:nvSpPr>
              <p:spPr bwMode="auto">
                <a:xfrm rot="11176654" flipH="1">
                  <a:off x="1730" y="3846"/>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3" name="Line 100"/>
                <p:cNvSpPr>
                  <a:spLocks noChangeShapeType="1"/>
                </p:cNvSpPr>
                <p:nvPr/>
              </p:nvSpPr>
              <p:spPr bwMode="auto">
                <a:xfrm flipH="1">
                  <a:off x="2015" y="388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4" name="Line 101"/>
                <p:cNvSpPr>
                  <a:spLocks noChangeShapeType="1"/>
                </p:cNvSpPr>
                <p:nvPr/>
              </p:nvSpPr>
              <p:spPr bwMode="auto">
                <a:xfrm flipH="1">
                  <a:off x="3455" y="388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5" name="Line 102"/>
                <p:cNvSpPr>
                  <a:spLocks noChangeShapeType="1"/>
                </p:cNvSpPr>
                <p:nvPr/>
              </p:nvSpPr>
              <p:spPr bwMode="auto">
                <a:xfrm rot="10423346">
                  <a:off x="3452" y="3846"/>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32" name="Group 103"/>
              <p:cNvGrpSpPr>
                <a:grpSpLocks/>
              </p:cNvGrpSpPr>
              <p:nvPr/>
            </p:nvGrpSpPr>
            <p:grpSpPr bwMode="auto">
              <a:xfrm>
                <a:off x="3169" y="3582"/>
                <a:ext cx="608" cy="570"/>
                <a:chOff x="3169" y="3582"/>
                <a:chExt cx="608" cy="570"/>
              </a:xfrm>
            </p:grpSpPr>
            <p:sp>
              <p:nvSpPr>
                <p:cNvPr id="38" name="AutoShape 104"/>
                <p:cNvSpPr>
                  <a:spLocks noChangeArrowheads="1"/>
                </p:cNvSpPr>
                <p:nvPr/>
              </p:nvSpPr>
              <p:spPr bwMode="auto">
                <a:xfrm rot="5400000">
                  <a:off x="3172" y="357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8564 w 21600"/>
                    <a:gd name="T13" fmla="*/ 0 h 21600"/>
                    <a:gd name="T14" fmla="*/ 13036 w 21600"/>
                    <a:gd name="T15" fmla="*/ 1950 h 21600"/>
                  </a:gdLst>
                  <a:ahLst/>
                  <a:cxnLst>
                    <a:cxn ang="T8">
                      <a:pos x="T0" y="T1"/>
                    </a:cxn>
                    <a:cxn ang="T9">
                      <a:pos x="T2" y="T3"/>
                    </a:cxn>
                    <a:cxn ang="T10">
                      <a:pos x="T4" y="T5"/>
                    </a:cxn>
                    <a:cxn ang="T11">
                      <a:pos x="T6" y="T7"/>
                    </a:cxn>
                  </a:cxnLst>
                  <a:rect l="T12" t="T13" r="T14" b="T15"/>
                  <a:pathLst>
                    <a:path w="21600" h="21600">
                      <a:moveTo>
                        <a:pt x="10288" y="1787"/>
                      </a:moveTo>
                      <a:cubicBezTo>
                        <a:pt x="10458" y="1777"/>
                        <a:pt x="10629" y="1772"/>
                        <a:pt x="10800" y="1773"/>
                      </a:cubicBezTo>
                      <a:cubicBezTo>
                        <a:pt x="10970" y="1773"/>
                        <a:pt x="11141" y="1777"/>
                        <a:pt x="11311" y="1787"/>
                      </a:cubicBezTo>
                      <a:lnTo>
                        <a:pt x="11412" y="17"/>
                      </a:lnTo>
                      <a:cubicBezTo>
                        <a:pt x="11208" y="5"/>
                        <a:pt x="11004" y="-1"/>
                        <a:pt x="10799" y="0"/>
                      </a:cubicBezTo>
                      <a:cubicBezTo>
                        <a:pt x="10595" y="0"/>
                        <a:pt x="10391" y="5"/>
                        <a:pt x="10187" y="17"/>
                      </a:cubicBezTo>
                      <a:lnTo>
                        <a:pt x="10288" y="1787"/>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39" name="Group 105"/>
                <p:cNvGrpSpPr>
                  <a:grpSpLocks/>
                </p:cNvGrpSpPr>
                <p:nvPr/>
              </p:nvGrpSpPr>
              <p:grpSpPr bwMode="auto">
                <a:xfrm rot="-8262726">
                  <a:off x="3665" y="3871"/>
                  <a:ext cx="112" cy="112"/>
                  <a:chOff x="559" y="2141"/>
                  <a:chExt cx="112" cy="112"/>
                </a:xfrm>
              </p:grpSpPr>
              <p:sp>
                <p:nvSpPr>
                  <p:cNvPr id="40" name="Line 106"/>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1" name="Line 107"/>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33" name="Group 108"/>
              <p:cNvGrpSpPr>
                <a:grpSpLocks/>
              </p:cNvGrpSpPr>
              <p:nvPr/>
            </p:nvGrpSpPr>
            <p:grpSpPr bwMode="auto">
              <a:xfrm flipH="1">
                <a:off x="1982" y="3584"/>
                <a:ext cx="608" cy="570"/>
                <a:chOff x="3169" y="3582"/>
                <a:chExt cx="608" cy="570"/>
              </a:xfrm>
            </p:grpSpPr>
            <p:sp>
              <p:nvSpPr>
                <p:cNvPr id="34" name="AutoShape 109"/>
                <p:cNvSpPr>
                  <a:spLocks noChangeArrowheads="1"/>
                </p:cNvSpPr>
                <p:nvPr/>
              </p:nvSpPr>
              <p:spPr bwMode="auto">
                <a:xfrm rot="5400000">
                  <a:off x="3172" y="357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8564 w 21600"/>
                    <a:gd name="T13" fmla="*/ 0 h 21600"/>
                    <a:gd name="T14" fmla="*/ 13036 w 21600"/>
                    <a:gd name="T15" fmla="*/ 1950 h 21600"/>
                  </a:gdLst>
                  <a:ahLst/>
                  <a:cxnLst>
                    <a:cxn ang="T8">
                      <a:pos x="T0" y="T1"/>
                    </a:cxn>
                    <a:cxn ang="T9">
                      <a:pos x="T2" y="T3"/>
                    </a:cxn>
                    <a:cxn ang="T10">
                      <a:pos x="T4" y="T5"/>
                    </a:cxn>
                    <a:cxn ang="T11">
                      <a:pos x="T6" y="T7"/>
                    </a:cxn>
                  </a:cxnLst>
                  <a:rect l="T12" t="T13" r="T14" b="T15"/>
                  <a:pathLst>
                    <a:path w="21600" h="21600">
                      <a:moveTo>
                        <a:pt x="10288" y="1787"/>
                      </a:moveTo>
                      <a:cubicBezTo>
                        <a:pt x="10458" y="1777"/>
                        <a:pt x="10629" y="1772"/>
                        <a:pt x="10800" y="1773"/>
                      </a:cubicBezTo>
                      <a:cubicBezTo>
                        <a:pt x="10970" y="1773"/>
                        <a:pt x="11141" y="1777"/>
                        <a:pt x="11311" y="1787"/>
                      </a:cubicBezTo>
                      <a:lnTo>
                        <a:pt x="11412" y="17"/>
                      </a:lnTo>
                      <a:cubicBezTo>
                        <a:pt x="11208" y="5"/>
                        <a:pt x="11004" y="-1"/>
                        <a:pt x="10799" y="0"/>
                      </a:cubicBezTo>
                      <a:cubicBezTo>
                        <a:pt x="10595" y="0"/>
                        <a:pt x="10391" y="5"/>
                        <a:pt x="10187" y="17"/>
                      </a:cubicBezTo>
                      <a:lnTo>
                        <a:pt x="10288" y="1787"/>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35" name="Group 110"/>
                <p:cNvGrpSpPr>
                  <a:grpSpLocks/>
                </p:cNvGrpSpPr>
                <p:nvPr/>
              </p:nvGrpSpPr>
              <p:grpSpPr bwMode="auto">
                <a:xfrm rot="-8262726">
                  <a:off x="3665" y="3871"/>
                  <a:ext cx="112" cy="112"/>
                  <a:chOff x="559" y="2141"/>
                  <a:chExt cx="112" cy="112"/>
                </a:xfrm>
              </p:grpSpPr>
              <p:sp>
                <p:nvSpPr>
                  <p:cNvPr id="36" name="Line 111"/>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7" name="Line 112"/>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sp>
          <p:nvSpPr>
            <p:cNvPr id="18" name="Line 113"/>
            <p:cNvSpPr>
              <a:spLocks noChangeShapeType="1"/>
            </p:cNvSpPr>
            <p:nvPr/>
          </p:nvSpPr>
          <p:spPr bwMode="auto">
            <a:xfrm>
              <a:off x="6638925" y="2628900"/>
              <a:ext cx="0" cy="73025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 name="Oval 114"/>
            <p:cNvSpPr>
              <a:spLocks noChangeArrowheads="1"/>
            </p:cNvSpPr>
            <p:nvPr/>
          </p:nvSpPr>
          <p:spPr bwMode="auto">
            <a:xfrm>
              <a:off x="7385050" y="14874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0" name="Oval 115"/>
            <p:cNvSpPr>
              <a:spLocks noChangeArrowheads="1"/>
            </p:cNvSpPr>
            <p:nvPr/>
          </p:nvSpPr>
          <p:spPr bwMode="auto">
            <a:xfrm>
              <a:off x="7385050" y="22256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1" name="Oval 116"/>
            <p:cNvSpPr>
              <a:spLocks noChangeArrowheads="1"/>
            </p:cNvSpPr>
            <p:nvPr/>
          </p:nvSpPr>
          <p:spPr bwMode="auto">
            <a:xfrm>
              <a:off x="7385050" y="32734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2" name="Oval 117"/>
            <p:cNvSpPr>
              <a:spLocks noChangeArrowheads="1"/>
            </p:cNvSpPr>
            <p:nvPr/>
          </p:nvSpPr>
          <p:spPr bwMode="auto">
            <a:xfrm>
              <a:off x="7385050" y="43973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3" name="Oval 118"/>
            <p:cNvSpPr>
              <a:spLocks noChangeArrowheads="1"/>
            </p:cNvSpPr>
            <p:nvPr/>
          </p:nvSpPr>
          <p:spPr bwMode="auto">
            <a:xfrm>
              <a:off x="7385050" y="5397500"/>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4" name="Oval 119"/>
            <p:cNvSpPr>
              <a:spLocks noChangeArrowheads="1"/>
            </p:cNvSpPr>
            <p:nvPr/>
          </p:nvSpPr>
          <p:spPr bwMode="auto">
            <a:xfrm>
              <a:off x="7385050" y="59070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 name="Oval 120"/>
            <p:cNvSpPr>
              <a:spLocks noChangeArrowheads="1"/>
            </p:cNvSpPr>
            <p:nvPr/>
          </p:nvSpPr>
          <p:spPr bwMode="auto">
            <a:xfrm>
              <a:off x="5784850" y="14827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6" name="Oval 121"/>
            <p:cNvSpPr>
              <a:spLocks noChangeArrowheads="1"/>
            </p:cNvSpPr>
            <p:nvPr/>
          </p:nvSpPr>
          <p:spPr bwMode="auto">
            <a:xfrm>
              <a:off x="5784850" y="22256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7" name="Oval 122"/>
            <p:cNvSpPr>
              <a:spLocks noChangeArrowheads="1"/>
            </p:cNvSpPr>
            <p:nvPr/>
          </p:nvSpPr>
          <p:spPr bwMode="auto">
            <a:xfrm>
              <a:off x="5784850" y="32781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8" name="Oval 123"/>
            <p:cNvSpPr>
              <a:spLocks noChangeArrowheads="1"/>
            </p:cNvSpPr>
            <p:nvPr/>
          </p:nvSpPr>
          <p:spPr bwMode="auto">
            <a:xfrm>
              <a:off x="5784850" y="440213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9" name="Oval 124"/>
            <p:cNvSpPr>
              <a:spLocks noChangeArrowheads="1"/>
            </p:cNvSpPr>
            <p:nvPr/>
          </p:nvSpPr>
          <p:spPr bwMode="auto">
            <a:xfrm>
              <a:off x="5784850" y="5397500"/>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30" name="Oval 125"/>
            <p:cNvSpPr>
              <a:spLocks noChangeArrowheads="1"/>
            </p:cNvSpPr>
            <p:nvPr/>
          </p:nvSpPr>
          <p:spPr bwMode="auto">
            <a:xfrm>
              <a:off x="5784850" y="59023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grpSp>
      <p:sp>
        <p:nvSpPr>
          <p:cNvPr id="115" name="Rectangle 16"/>
          <p:cNvSpPr>
            <a:spLocks noChangeArrowheads="1"/>
          </p:cNvSpPr>
          <p:nvPr/>
        </p:nvSpPr>
        <p:spPr bwMode="auto">
          <a:xfrm>
            <a:off x="682625" y="0"/>
            <a:ext cx="7772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4000" dirty="0" smtClean="0"/>
              <a:t>Insights from Natural History</a:t>
            </a:r>
            <a:endParaRPr lang="en-US" altLang="en-US" sz="4000" dirty="0"/>
          </a:p>
        </p:txBody>
      </p:sp>
      <p:sp>
        <p:nvSpPr>
          <p:cNvPr id="116" name="Content Placeholder 3"/>
          <p:cNvSpPr>
            <a:spLocks noGrp="1"/>
          </p:cNvSpPr>
          <p:nvPr>
            <p:ph idx="1"/>
          </p:nvPr>
        </p:nvSpPr>
        <p:spPr>
          <a:xfrm>
            <a:off x="0" y="1801226"/>
            <a:ext cx="5028416" cy="3254874"/>
          </a:xfrm>
        </p:spPr>
        <p:txBody>
          <a:bodyPr>
            <a:normAutofit/>
          </a:bodyPr>
          <a:lstStyle/>
          <a:p>
            <a:r>
              <a:rPr lang="en-US" altLang="en-US" sz="3300" dirty="0" smtClean="0">
                <a:solidFill>
                  <a:srgbClr val="000000"/>
                </a:solidFill>
              </a:rPr>
              <a:t>The dramatic effects of psychedelics come from everything but 5-HT</a:t>
            </a:r>
            <a:r>
              <a:rPr lang="en-US" altLang="en-US" sz="3300" baseline="-25000" dirty="0" smtClean="0">
                <a:solidFill>
                  <a:srgbClr val="000000"/>
                </a:solidFill>
              </a:rPr>
              <a:t>1/2</a:t>
            </a:r>
          </a:p>
          <a:p>
            <a:r>
              <a:rPr lang="en-US" altLang="en-US" sz="3300" dirty="0" smtClean="0">
                <a:solidFill>
                  <a:srgbClr val="000000"/>
                </a:solidFill>
              </a:rPr>
              <a:t>5-HT</a:t>
            </a:r>
            <a:r>
              <a:rPr lang="en-US" altLang="en-US" sz="3300" baseline="-25000" dirty="0" smtClean="0">
                <a:solidFill>
                  <a:srgbClr val="000000"/>
                </a:solidFill>
              </a:rPr>
              <a:t>2</a:t>
            </a:r>
            <a:r>
              <a:rPr lang="en-US" altLang="en-US" sz="3300" dirty="0" smtClean="0">
                <a:solidFill>
                  <a:srgbClr val="000000"/>
                </a:solidFill>
              </a:rPr>
              <a:t> is </a:t>
            </a:r>
            <a:r>
              <a:rPr lang="en-US" altLang="en-US" sz="3300" i="1" dirty="0" smtClean="0">
                <a:solidFill>
                  <a:srgbClr val="000000"/>
                </a:solidFill>
              </a:rPr>
              <a:t>antipsychedelic</a:t>
            </a:r>
            <a:r>
              <a:rPr lang="en-US" altLang="en-US" sz="3300" dirty="0" smtClean="0">
                <a:solidFill>
                  <a:srgbClr val="000000"/>
                </a:solidFill>
              </a:rPr>
              <a:t> because it closes the gates of consciousness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58753" y="6403479"/>
            <a:ext cx="4353940" cy="400110"/>
          </a:xfrm>
          <a:prstGeom prst="rect">
            <a:avLst/>
          </a:prstGeom>
          <a:noFill/>
        </p:spPr>
        <p:txBody>
          <a:bodyPr wrap="square" rtlCol="0">
            <a:spAutoFit/>
          </a:bodyPr>
          <a:lstStyle/>
          <a:p>
            <a:pPr algn="ctr"/>
            <a:r>
              <a:rPr lang="en-US" sz="1000" dirty="0">
                <a:latin typeface="+mn-lt"/>
              </a:rPr>
              <a:t>Stahl, S. M. (2013). </a:t>
            </a:r>
            <a:r>
              <a:rPr lang="en-US" sz="1000" i="1" dirty="0">
                <a:latin typeface="+mn-lt"/>
              </a:rPr>
              <a:t>Stahl's Essential Psychopharmacology:  </a:t>
            </a:r>
            <a:r>
              <a:rPr lang="en-US" sz="1000" i="1" dirty="0" smtClean="0">
                <a:latin typeface="+mn-lt"/>
              </a:rPr>
              <a:t>Neuroscientific </a:t>
            </a:r>
          </a:p>
          <a:p>
            <a:pPr algn="ctr"/>
            <a:r>
              <a:rPr lang="en-US" sz="1000" i="1" dirty="0" smtClean="0">
                <a:latin typeface="+mn-lt"/>
              </a:rPr>
              <a:t>Basis </a:t>
            </a:r>
            <a:r>
              <a:rPr lang="en-US" sz="1000" i="1" dirty="0">
                <a:latin typeface="+mn-lt"/>
              </a:rPr>
              <a:t>and Practical Applications</a:t>
            </a:r>
            <a:r>
              <a:rPr lang="en-US" sz="1000" dirty="0">
                <a:latin typeface="+mn-lt"/>
              </a:rPr>
              <a:t>. Cambridge University Press</a:t>
            </a:r>
            <a:r>
              <a:rPr lang="en-US" sz="1000" dirty="0" smtClean="0">
                <a:latin typeface="+mn-lt"/>
              </a:rPr>
              <a:t>.  P. 500</a:t>
            </a:r>
            <a:endParaRPr lang="en-US" sz="1000" dirty="0">
              <a:latin typeface="+mn-lt"/>
            </a:endParaRPr>
          </a:p>
        </p:txBody>
      </p:sp>
      <p:sp>
        <p:nvSpPr>
          <p:cNvPr id="7" name="Rectangle 16"/>
          <p:cNvSpPr>
            <a:spLocks noChangeArrowheads="1"/>
          </p:cNvSpPr>
          <p:nvPr/>
        </p:nvSpPr>
        <p:spPr bwMode="auto">
          <a:xfrm>
            <a:off x="682625" y="0"/>
            <a:ext cx="7772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4000" dirty="0" smtClean="0"/>
              <a:t>Insights from Natural History</a:t>
            </a:r>
            <a:endParaRPr lang="en-US" altLang="en-US" sz="4000"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8180" y="746268"/>
            <a:ext cx="4105835" cy="5573491"/>
          </a:xfrm>
          <a:prstGeom prst="rect">
            <a:avLst/>
          </a:prstGeom>
        </p:spPr>
      </p:pic>
      <p:sp>
        <p:nvSpPr>
          <p:cNvPr id="9" name="Content Placeholder 3"/>
          <p:cNvSpPr>
            <a:spLocks noGrp="1"/>
          </p:cNvSpPr>
          <p:nvPr>
            <p:ph idx="1"/>
          </p:nvPr>
        </p:nvSpPr>
        <p:spPr>
          <a:xfrm>
            <a:off x="0" y="1801226"/>
            <a:ext cx="5028416" cy="3254874"/>
          </a:xfrm>
        </p:spPr>
        <p:txBody>
          <a:bodyPr>
            <a:normAutofit/>
          </a:bodyPr>
          <a:lstStyle/>
          <a:p>
            <a:r>
              <a:rPr lang="en-US" altLang="en-US" sz="3300" dirty="0" smtClean="0">
                <a:solidFill>
                  <a:srgbClr val="000000"/>
                </a:solidFill>
              </a:rPr>
              <a:t>The dramatic effects of psychedelics come from everything but 5-HT</a:t>
            </a:r>
            <a:r>
              <a:rPr lang="en-US" altLang="en-US" sz="3300" baseline="-25000" dirty="0" smtClean="0">
                <a:solidFill>
                  <a:srgbClr val="000000"/>
                </a:solidFill>
              </a:rPr>
              <a:t>1/2</a:t>
            </a:r>
          </a:p>
          <a:p>
            <a:r>
              <a:rPr lang="en-US" altLang="en-US" sz="3300" dirty="0" smtClean="0">
                <a:solidFill>
                  <a:srgbClr val="000000"/>
                </a:solidFill>
              </a:rPr>
              <a:t>5-HT</a:t>
            </a:r>
            <a:r>
              <a:rPr lang="en-US" altLang="en-US" sz="3300" baseline="-25000" dirty="0" smtClean="0">
                <a:solidFill>
                  <a:srgbClr val="000000"/>
                </a:solidFill>
              </a:rPr>
              <a:t>2</a:t>
            </a:r>
            <a:r>
              <a:rPr lang="en-US" altLang="en-US" sz="3300" dirty="0" smtClean="0">
                <a:solidFill>
                  <a:srgbClr val="000000"/>
                </a:solidFill>
              </a:rPr>
              <a:t> is </a:t>
            </a:r>
            <a:r>
              <a:rPr lang="en-US" altLang="en-US" sz="3300" i="1" dirty="0" smtClean="0">
                <a:solidFill>
                  <a:srgbClr val="000000"/>
                </a:solidFill>
              </a:rPr>
              <a:t>antipsychedelic</a:t>
            </a:r>
            <a:r>
              <a:rPr lang="en-US" altLang="en-US" sz="3300" dirty="0" smtClean="0">
                <a:solidFill>
                  <a:srgbClr val="000000"/>
                </a:solidFill>
              </a:rPr>
              <a:t> because it closes the gates of consciousness</a:t>
            </a:r>
          </a:p>
        </p:txBody>
      </p:sp>
    </p:spTree>
    <p:extLst>
      <p:ext uri="{BB962C8B-B14F-4D97-AF65-F5344CB8AC3E}">
        <p14:creationId xmlns:p14="http://schemas.microsoft.com/office/powerpoint/2010/main" val="17703011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921" y="1586195"/>
            <a:ext cx="4625077" cy="3685609"/>
          </a:xfrm>
          <a:prstGeom prst="rect">
            <a:avLst/>
          </a:prstGeom>
        </p:spPr>
      </p:pic>
      <p:sp>
        <p:nvSpPr>
          <p:cNvPr id="6" name="Rectangle 16"/>
          <p:cNvSpPr>
            <a:spLocks noChangeArrowheads="1"/>
          </p:cNvSpPr>
          <p:nvPr/>
        </p:nvSpPr>
        <p:spPr bwMode="auto">
          <a:xfrm>
            <a:off x="682625" y="0"/>
            <a:ext cx="7772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4000" dirty="0" smtClean="0"/>
              <a:t>Insights from Natural History</a:t>
            </a:r>
            <a:endParaRPr lang="en-US" altLang="en-US" sz="4000" dirty="0"/>
          </a:p>
        </p:txBody>
      </p:sp>
      <p:sp>
        <p:nvSpPr>
          <p:cNvPr id="7" name="Content Placeholder 3"/>
          <p:cNvSpPr>
            <a:spLocks noGrp="1"/>
          </p:cNvSpPr>
          <p:nvPr>
            <p:ph idx="1"/>
          </p:nvPr>
        </p:nvSpPr>
        <p:spPr>
          <a:xfrm>
            <a:off x="0" y="1801225"/>
            <a:ext cx="5028416" cy="3855504"/>
          </a:xfrm>
        </p:spPr>
        <p:txBody>
          <a:bodyPr>
            <a:normAutofit/>
          </a:bodyPr>
          <a:lstStyle/>
          <a:p>
            <a:r>
              <a:rPr lang="en-US" altLang="en-US" sz="3300" dirty="0" smtClean="0">
                <a:solidFill>
                  <a:srgbClr val="000000"/>
                </a:solidFill>
              </a:rPr>
              <a:t>The dramatic effects of psychedelics come from everything but 5-HT</a:t>
            </a:r>
            <a:r>
              <a:rPr lang="en-US" altLang="en-US" sz="3300" baseline="-25000" dirty="0" smtClean="0">
                <a:solidFill>
                  <a:srgbClr val="000000"/>
                </a:solidFill>
              </a:rPr>
              <a:t>1/2</a:t>
            </a:r>
          </a:p>
          <a:p>
            <a:r>
              <a:rPr lang="en-US" altLang="en-US" sz="3300" dirty="0" smtClean="0">
                <a:solidFill>
                  <a:srgbClr val="000000"/>
                </a:solidFill>
              </a:rPr>
              <a:t>5-HT</a:t>
            </a:r>
            <a:r>
              <a:rPr lang="en-US" altLang="en-US" sz="3300" baseline="-25000" dirty="0" smtClean="0">
                <a:solidFill>
                  <a:srgbClr val="000000"/>
                </a:solidFill>
              </a:rPr>
              <a:t>2</a:t>
            </a:r>
            <a:r>
              <a:rPr lang="en-US" altLang="en-US" sz="3300" dirty="0" smtClean="0">
                <a:solidFill>
                  <a:srgbClr val="000000"/>
                </a:solidFill>
              </a:rPr>
              <a:t> is </a:t>
            </a:r>
            <a:r>
              <a:rPr lang="en-US" altLang="en-US" sz="3300" i="1" dirty="0" smtClean="0">
                <a:solidFill>
                  <a:srgbClr val="000000"/>
                </a:solidFill>
              </a:rPr>
              <a:t>psychedelic</a:t>
            </a:r>
            <a:r>
              <a:rPr lang="en-US" altLang="en-US" sz="3300" dirty="0" smtClean="0">
                <a:solidFill>
                  <a:srgbClr val="000000"/>
                </a:solidFill>
              </a:rPr>
              <a:t> because it holds other mental organs in consciousness</a:t>
            </a:r>
          </a:p>
        </p:txBody>
      </p:sp>
      <p:sp>
        <p:nvSpPr>
          <p:cNvPr id="3" name="TextBox 2"/>
          <p:cNvSpPr txBox="1"/>
          <p:nvPr/>
        </p:nvSpPr>
        <p:spPr>
          <a:xfrm>
            <a:off x="6113926" y="3872743"/>
            <a:ext cx="954107" cy="461665"/>
          </a:xfrm>
          <a:prstGeom prst="rect">
            <a:avLst/>
          </a:prstGeom>
          <a:noFill/>
        </p:spPr>
        <p:txBody>
          <a:bodyPr wrap="none" rtlCol="0">
            <a:spAutoFit/>
          </a:bodyPr>
          <a:lstStyle/>
          <a:p>
            <a:r>
              <a:rPr lang="en-US" dirty="0" smtClean="0"/>
              <a:t>5-HT</a:t>
            </a:r>
            <a:r>
              <a:rPr lang="en-US" baseline="-25000" dirty="0" smtClean="0"/>
              <a:t>2</a:t>
            </a:r>
            <a:endParaRPr lang="en-US" baseline="-25000" dirty="0"/>
          </a:p>
        </p:txBody>
      </p:sp>
    </p:spTree>
    <p:extLst>
      <p:ext uri="{BB962C8B-B14F-4D97-AF65-F5344CB8AC3E}">
        <p14:creationId xmlns:p14="http://schemas.microsoft.com/office/powerpoint/2010/main" val="24543155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98488"/>
            <a:ext cx="7077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4138" y="635000"/>
            <a:ext cx="3895725"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2"/>
          <p:cNvSpPr txBox="1">
            <a:spLocks noChangeArrowheads="1"/>
          </p:cNvSpPr>
          <p:nvPr/>
        </p:nvSpPr>
        <p:spPr bwMode="auto">
          <a:xfrm>
            <a:off x="3001963" y="6259513"/>
            <a:ext cx="3140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2400">
                <a:solidFill>
                  <a:srgbClr val="000000"/>
                </a:solidFill>
                <a:cs typeface="Tahoma" pitchFamily="34" charset="0"/>
              </a:rPr>
              <a:t>Hindu Goddess Durga</a:t>
            </a:r>
          </a:p>
        </p:txBody>
      </p:sp>
      <p:sp>
        <p:nvSpPr>
          <p:cNvPr id="68613" name="TextBox 1"/>
          <p:cNvSpPr txBox="1">
            <a:spLocks noChangeArrowheads="1"/>
          </p:cNvSpPr>
          <p:nvPr/>
        </p:nvSpPr>
        <p:spPr bwMode="auto">
          <a:xfrm>
            <a:off x="7102475" y="5318125"/>
            <a:ext cx="17287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FontTx/>
              <a:buNone/>
            </a:pPr>
            <a:r>
              <a:rPr lang="en-US" altLang="en-US" sz="2400">
                <a:solidFill>
                  <a:srgbClr val="000000"/>
                </a:solidFill>
                <a:cs typeface="Tahoma" pitchFamily="34" charset="0"/>
              </a:rPr>
              <a:t>drawing by</a:t>
            </a:r>
          </a:p>
          <a:p>
            <a:pPr algn="ctr" eaLnBrk="1" hangingPunct="1">
              <a:spcBef>
                <a:spcPct val="0"/>
              </a:spcBef>
              <a:buSzTx/>
              <a:buFontTx/>
              <a:buNone/>
            </a:pPr>
            <a:r>
              <a:rPr lang="en-US" altLang="en-US" sz="2400">
                <a:solidFill>
                  <a:srgbClr val="000000"/>
                </a:solidFill>
                <a:cs typeface="Tahoma" pitchFamily="34" charset="0"/>
              </a:rPr>
              <a:t>Pranab Das</a:t>
            </a:r>
          </a:p>
        </p:txBody>
      </p:sp>
      <p:sp>
        <p:nvSpPr>
          <p:cNvPr id="6" name="TextBox 6"/>
          <p:cNvSpPr txBox="1">
            <a:spLocks noChangeArrowheads="1"/>
          </p:cNvSpPr>
          <p:nvPr/>
        </p:nvSpPr>
        <p:spPr bwMode="auto">
          <a:xfrm>
            <a:off x="1177735" y="41275"/>
            <a:ext cx="6769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Hands of the Mind – Serotonin-2</a:t>
            </a:r>
            <a:endParaRPr lang="en-US" altLang="en-US" sz="3600" dirty="0">
              <a:solidFill>
                <a:srgbClr val="000000"/>
              </a:solidFill>
              <a:cs typeface="Tahoma"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6"/>
          <p:cNvSpPr>
            <a:spLocks noChangeArrowheads="1"/>
          </p:cNvSpPr>
          <p:nvPr/>
        </p:nvSpPr>
        <p:spPr bwMode="auto">
          <a:xfrm>
            <a:off x="682625" y="0"/>
            <a:ext cx="7772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4000" dirty="0"/>
              <a:t>Gatekeeper to Consciousness</a:t>
            </a:r>
          </a:p>
        </p:txBody>
      </p:sp>
      <p:grpSp>
        <p:nvGrpSpPr>
          <p:cNvPr id="25604" name="Group 141"/>
          <p:cNvGrpSpPr>
            <a:grpSpLocks/>
          </p:cNvGrpSpPr>
          <p:nvPr/>
        </p:nvGrpSpPr>
        <p:grpSpPr bwMode="auto">
          <a:xfrm>
            <a:off x="67150" y="900113"/>
            <a:ext cx="4010025" cy="5280025"/>
            <a:chOff x="355" y="567"/>
            <a:chExt cx="2526" cy="3326"/>
          </a:xfrm>
        </p:grpSpPr>
        <p:sp>
          <p:nvSpPr>
            <p:cNvPr id="25605" name="AutoShape 128"/>
            <p:cNvSpPr>
              <a:spLocks noChangeArrowheads="1"/>
            </p:cNvSpPr>
            <p:nvPr/>
          </p:nvSpPr>
          <p:spPr bwMode="auto">
            <a:xfrm>
              <a:off x="2401" y="590"/>
              <a:ext cx="480" cy="3303"/>
            </a:xfrm>
            <a:prstGeom prst="upDownArrow">
              <a:avLst>
                <a:gd name="adj1" fmla="val 50000"/>
                <a:gd name="adj2" fmla="val 137625"/>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25606" name="Text Box 130"/>
            <p:cNvSpPr txBox="1">
              <a:spLocks noChangeArrowheads="1"/>
            </p:cNvSpPr>
            <p:nvPr/>
          </p:nvSpPr>
          <p:spPr bwMode="auto">
            <a:xfrm rot="-5400000">
              <a:off x="2440" y="936"/>
              <a:ext cx="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High</a:t>
              </a:r>
            </a:p>
          </p:txBody>
        </p:sp>
        <p:sp>
          <p:nvSpPr>
            <p:cNvPr id="25607" name="Text Box 131"/>
            <p:cNvSpPr txBox="1">
              <a:spLocks noChangeArrowheads="1"/>
            </p:cNvSpPr>
            <p:nvPr/>
          </p:nvSpPr>
          <p:spPr bwMode="auto">
            <a:xfrm rot="-5400000">
              <a:off x="2456" y="3266"/>
              <a:ext cx="3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Low</a:t>
              </a:r>
            </a:p>
          </p:txBody>
        </p:sp>
        <p:sp>
          <p:nvSpPr>
            <p:cNvPr id="25608" name="Text Box 132"/>
            <p:cNvSpPr txBox="1">
              <a:spLocks noChangeArrowheads="1"/>
            </p:cNvSpPr>
            <p:nvPr/>
          </p:nvSpPr>
          <p:spPr bwMode="auto">
            <a:xfrm>
              <a:off x="1648" y="567"/>
              <a:ext cx="5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dirty="0" smtClean="0">
                  <a:solidFill>
                    <a:srgbClr val="000000"/>
                  </a:solidFill>
                </a:rPr>
                <a:t>Closed</a:t>
              </a:r>
              <a:endParaRPr lang="en-US" altLang="en-US" sz="1800" dirty="0">
                <a:solidFill>
                  <a:srgbClr val="000000"/>
                </a:solidFill>
              </a:endParaRPr>
            </a:p>
          </p:txBody>
        </p:sp>
        <p:sp>
          <p:nvSpPr>
            <p:cNvPr id="25609" name="Text Box 133"/>
            <p:cNvSpPr txBox="1">
              <a:spLocks noChangeArrowheads="1"/>
            </p:cNvSpPr>
            <p:nvPr/>
          </p:nvSpPr>
          <p:spPr bwMode="auto">
            <a:xfrm>
              <a:off x="697" y="1349"/>
              <a:ext cx="1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dirty="0">
                  <a:solidFill>
                    <a:srgbClr val="000000"/>
                  </a:solidFill>
                </a:rPr>
                <a:t>Tranquil/Serene/Solid</a:t>
              </a:r>
            </a:p>
          </p:txBody>
        </p:sp>
        <p:sp>
          <p:nvSpPr>
            <p:cNvPr id="25610" name="Text Box 134"/>
            <p:cNvSpPr txBox="1">
              <a:spLocks noChangeArrowheads="1"/>
            </p:cNvSpPr>
            <p:nvPr/>
          </p:nvSpPr>
          <p:spPr bwMode="auto">
            <a:xfrm>
              <a:off x="1497" y="2011"/>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“Normal”</a:t>
              </a:r>
            </a:p>
          </p:txBody>
        </p:sp>
        <p:sp>
          <p:nvSpPr>
            <p:cNvPr id="25611" name="Text Box 135"/>
            <p:cNvSpPr txBox="1">
              <a:spLocks noChangeArrowheads="1"/>
            </p:cNvSpPr>
            <p:nvPr/>
          </p:nvSpPr>
          <p:spPr bwMode="auto">
            <a:xfrm>
              <a:off x="632" y="2344"/>
              <a:ext cx="155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dirty="0">
                  <a:solidFill>
                    <a:srgbClr val="000000"/>
                  </a:solidFill>
                </a:rPr>
                <a:t>Caught-up in </a:t>
              </a:r>
            </a:p>
            <a:p>
              <a:pPr algn="r" eaLnBrk="1" hangingPunct="1">
                <a:spcBef>
                  <a:spcPct val="0"/>
                </a:spcBef>
                <a:buSzTx/>
                <a:buFontTx/>
                <a:buNone/>
              </a:pPr>
              <a:r>
                <a:rPr lang="en-US" altLang="en-US" sz="1800" dirty="0">
                  <a:solidFill>
                    <a:srgbClr val="000000"/>
                  </a:solidFill>
                </a:rPr>
                <a:t>Thoughts and Feelings</a:t>
              </a:r>
            </a:p>
          </p:txBody>
        </p:sp>
        <p:sp>
          <p:nvSpPr>
            <p:cNvPr id="25612" name="Text Box 136"/>
            <p:cNvSpPr txBox="1">
              <a:spLocks noChangeArrowheads="1"/>
            </p:cNvSpPr>
            <p:nvPr/>
          </p:nvSpPr>
          <p:spPr bwMode="auto">
            <a:xfrm>
              <a:off x="358" y="2903"/>
              <a:ext cx="182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Overwhelmed by Thoughts</a:t>
              </a:r>
            </a:p>
            <a:p>
              <a:pPr algn="r" eaLnBrk="1" hangingPunct="1">
                <a:spcBef>
                  <a:spcPct val="0"/>
                </a:spcBef>
                <a:buSzTx/>
                <a:buFontTx/>
                <a:buNone/>
              </a:pPr>
              <a:r>
                <a:rPr lang="en-US" altLang="en-US" sz="1800">
                  <a:solidFill>
                    <a:srgbClr val="000000"/>
                  </a:solidFill>
                </a:rPr>
                <a:t>Feelings, Perceptions</a:t>
              </a:r>
            </a:p>
          </p:txBody>
        </p:sp>
        <p:sp>
          <p:nvSpPr>
            <p:cNvPr id="25613" name="Text Box 137"/>
            <p:cNvSpPr txBox="1">
              <a:spLocks noChangeArrowheads="1"/>
            </p:cNvSpPr>
            <p:nvPr/>
          </p:nvSpPr>
          <p:spPr bwMode="auto">
            <a:xfrm>
              <a:off x="355" y="3465"/>
              <a:ext cx="183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Under Assault by Thoughts</a:t>
              </a:r>
            </a:p>
            <a:p>
              <a:pPr algn="r" eaLnBrk="1" hangingPunct="1">
                <a:spcBef>
                  <a:spcPct val="0"/>
                </a:spcBef>
                <a:buSzTx/>
                <a:buFontTx/>
                <a:buNone/>
              </a:pPr>
              <a:r>
                <a:rPr lang="en-US" altLang="en-US" sz="1800">
                  <a:solidFill>
                    <a:srgbClr val="000000"/>
                  </a:solidFill>
                </a:rPr>
                <a:t>Feelings and Perceptions</a:t>
              </a:r>
            </a:p>
          </p:txBody>
        </p:sp>
        <p:sp>
          <p:nvSpPr>
            <p:cNvPr id="25614" name="Text Box 138"/>
            <p:cNvSpPr txBox="1">
              <a:spLocks noChangeArrowheads="1"/>
            </p:cNvSpPr>
            <p:nvPr/>
          </p:nvSpPr>
          <p:spPr bwMode="auto">
            <a:xfrm>
              <a:off x="886" y="845"/>
              <a:ext cx="129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dirty="0" smtClean="0">
                  <a:solidFill>
                    <a:srgbClr val="000000"/>
                  </a:solidFill>
                </a:rPr>
                <a:t>Affectively </a:t>
              </a:r>
              <a:r>
                <a:rPr lang="en-US" altLang="en-US" sz="1800" dirty="0">
                  <a:solidFill>
                    <a:srgbClr val="000000"/>
                  </a:solidFill>
                </a:rPr>
                <a:t>and</a:t>
              </a:r>
            </a:p>
            <a:p>
              <a:pPr algn="r" eaLnBrk="1" hangingPunct="1">
                <a:spcBef>
                  <a:spcPct val="0"/>
                </a:spcBef>
                <a:buSzTx/>
                <a:buFontTx/>
                <a:buNone/>
              </a:pPr>
              <a:r>
                <a:rPr lang="en-US" altLang="en-US" sz="1800" dirty="0">
                  <a:solidFill>
                    <a:srgbClr val="000000"/>
                  </a:solidFill>
                </a:rPr>
                <a:t>Cognitively Distant</a:t>
              </a:r>
            </a:p>
          </p:txBody>
        </p:sp>
        <p:sp>
          <p:nvSpPr>
            <p:cNvPr id="25615" name="Text Box 139"/>
            <p:cNvSpPr txBox="1">
              <a:spLocks noChangeArrowheads="1"/>
            </p:cNvSpPr>
            <p:nvPr/>
          </p:nvSpPr>
          <p:spPr bwMode="auto">
            <a:xfrm>
              <a:off x="738" y="1667"/>
              <a:ext cx="14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Insight/Introspection</a:t>
              </a:r>
            </a:p>
          </p:txBody>
        </p:sp>
        <p:sp>
          <p:nvSpPr>
            <p:cNvPr id="25616" name="Text Box 140"/>
            <p:cNvSpPr txBox="1">
              <a:spLocks noChangeArrowheads="1"/>
            </p:cNvSpPr>
            <p:nvPr/>
          </p:nvSpPr>
          <p:spPr bwMode="auto">
            <a:xfrm rot="-5400000">
              <a:off x="2202" y="2125"/>
              <a:ext cx="8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Serotonin-2</a:t>
              </a:r>
            </a:p>
          </p:txBody>
        </p:sp>
      </p:grpSp>
      <p:grpSp>
        <p:nvGrpSpPr>
          <p:cNvPr id="2" name="Group 1"/>
          <p:cNvGrpSpPr/>
          <p:nvPr/>
        </p:nvGrpSpPr>
        <p:grpSpPr>
          <a:xfrm>
            <a:off x="4062976" y="784225"/>
            <a:ext cx="2200275" cy="5319713"/>
            <a:chOff x="5526088" y="784225"/>
            <a:chExt cx="2200275" cy="5319713"/>
          </a:xfrm>
        </p:grpSpPr>
        <p:pic>
          <p:nvPicPr>
            <p:cNvPr id="126"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6088" y="784225"/>
              <a:ext cx="220027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3450" y="3731485"/>
              <a:ext cx="12255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150" y="5532438"/>
              <a:ext cx="4492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
          <p:cNvGrpSpPr>
            <a:grpSpLocks/>
          </p:cNvGrpSpPr>
          <p:nvPr/>
        </p:nvGrpSpPr>
        <p:grpSpPr bwMode="auto">
          <a:xfrm>
            <a:off x="5888216" y="715963"/>
            <a:ext cx="3182938" cy="5929312"/>
            <a:chOff x="5026025" y="715963"/>
            <a:chExt cx="3182938" cy="5929312"/>
          </a:xfrm>
        </p:grpSpPr>
        <p:sp>
          <p:nvSpPr>
            <p:cNvPr id="21" name="WordArt 17"/>
            <p:cNvSpPr>
              <a:spLocks noChangeArrowheads="1" noChangeShapeType="1" noTextEdit="1"/>
            </p:cNvSpPr>
            <p:nvPr/>
          </p:nvSpPr>
          <p:spPr bwMode="auto">
            <a:xfrm>
              <a:off x="5364163" y="6275388"/>
              <a:ext cx="2487612" cy="369887"/>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Consciousness</a:t>
              </a:r>
            </a:p>
          </p:txBody>
        </p:sp>
        <p:sp>
          <p:nvSpPr>
            <p:cNvPr id="22" name="WordArt 18"/>
            <p:cNvSpPr>
              <a:spLocks noChangeArrowheads="1" noChangeShapeType="1" noTextEdit="1"/>
            </p:cNvSpPr>
            <p:nvPr/>
          </p:nvSpPr>
          <p:spPr bwMode="auto">
            <a:xfrm>
              <a:off x="5610225" y="715963"/>
              <a:ext cx="1995488" cy="296862"/>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Sensation</a:t>
              </a:r>
            </a:p>
          </p:txBody>
        </p:sp>
        <p:sp>
          <p:nvSpPr>
            <p:cNvPr id="23" name="Line 19"/>
            <p:cNvSpPr>
              <a:spLocks noChangeShapeType="1"/>
            </p:cNvSpPr>
            <p:nvPr/>
          </p:nvSpPr>
          <p:spPr bwMode="auto">
            <a:xfrm flipH="1">
              <a:off x="5822950" y="1522413"/>
              <a:ext cx="798513"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4" name="Line 20"/>
            <p:cNvSpPr>
              <a:spLocks noChangeShapeType="1"/>
            </p:cNvSpPr>
            <p:nvPr/>
          </p:nvSpPr>
          <p:spPr bwMode="auto">
            <a:xfrm flipH="1">
              <a:off x="6621463" y="1522413"/>
              <a:ext cx="796925"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5" name="Line 21"/>
            <p:cNvSpPr>
              <a:spLocks noChangeShapeType="1"/>
            </p:cNvSpPr>
            <p:nvPr/>
          </p:nvSpPr>
          <p:spPr bwMode="auto">
            <a:xfrm flipH="1">
              <a:off x="5424488" y="1522413"/>
              <a:ext cx="398462"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6" name="Line 22"/>
            <p:cNvSpPr>
              <a:spLocks noChangeShapeType="1"/>
            </p:cNvSpPr>
            <p:nvPr/>
          </p:nvSpPr>
          <p:spPr bwMode="auto">
            <a:xfrm flipH="1">
              <a:off x="7418388" y="1522413"/>
              <a:ext cx="398462"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27" name="Group 23"/>
            <p:cNvGrpSpPr>
              <a:grpSpLocks/>
            </p:cNvGrpSpPr>
            <p:nvPr/>
          </p:nvGrpSpPr>
          <p:grpSpPr bwMode="auto">
            <a:xfrm>
              <a:off x="6986588" y="1100138"/>
              <a:ext cx="830262" cy="796925"/>
              <a:chOff x="575" y="449"/>
              <a:chExt cx="600" cy="576"/>
            </a:xfrm>
          </p:grpSpPr>
          <p:sp>
            <p:nvSpPr>
              <p:cNvPr id="129" name="AutoShape 24"/>
              <p:cNvSpPr>
                <a:spLocks noChangeArrowheads="1"/>
              </p:cNvSpPr>
              <p:nvPr/>
            </p:nvSpPr>
            <p:spPr bwMode="auto">
              <a:xfrm>
                <a:off x="605" y="44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00 h 21600"/>
                </a:gdLst>
                <a:ahLst/>
                <a:cxnLst>
                  <a:cxn ang="T8">
                    <a:pos x="T0" y="T1"/>
                  </a:cxn>
                  <a:cxn ang="T9">
                    <a:pos x="T2" y="T3"/>
                  </a:cxn>
                  <a:cxn ang="T10">
                    <a:pos x="T4" y="T5"/>
                  </a:cxn>
                  <a:cxn ang="T11">
                    <a:pos x="T6" y="T7"/>
                  </a:cxn>
                </a:cxnLst>
                <a:rect l="T12" t="T13" r="T14" b="T15"/>
                <a:pathLst>
                  <a:path w="21600" h="21600">
                    <a:moveTo>
                      <a:pt x="1781" y="10874"/>
                    </a:moveTo>
                    <a:cubicBezTo>
                      <a:pt x="1781" y="10849"/>
                      <a:pt x="1781" y="10824"/>
                      <a:pt x="1781" y="10800"/>
                    </a:cubicBezTo>
                    <a:cubicBezTo>
                      <a:pt x="1781" y="5818"/>
                      <a:pt x="5818" y="1781"/>
                      <a:pt x="10800" y="1781"/>
                    </a:cubicBezTo>
                    <a:cubicBezTo>
                      <a:pt x="15781" y="1781"/>
                      <a:pt x="19819" y="5818"/>
                      <a:pt x="19819" y="10800"/>
                    </a:cubicBezTo>
                    <a:cubicBezTo>
                      <a:pt x="19819" y="10824"/>
                      <a:pt x="19818" y="10849"/>
                      <a:pt x="19818" y="10874"/>
                    </a:cubicBezTo>
                    <a:lnTo>
                      <a:pt x="21599" y="10889"/>
                    </a:lnTo>
                    <a:cubicBezTo>
                      <a:pt x="21599" y="10859"/>
                      <a:pt x="21600" y="10829"/>
                      <a:pt x="21600" y="10800"/>
                    </a:cubicBezTo>
                    <a:cubicBezTo>
                      <a:pt x="21600" y="4835"/>
                      <a:pt x="16764" y="0"/>
                      <a:pt x="10800" y="0"/>
                    </a:cubicBezTo>
                    <a:cubicBezTo>
                      <a:pt x="4835" y="0"/>
                      <a:pt x="0" y="4835"/>
                      <a:pt x="0" y="10800"/>
                    </a:cubicBezTo>
                    <a:cubicBezTo>
                      <a:pt x="-1" y="10829"/>
                      <a:pt x="0" y="10859"/>
                      <a:pt x="0" y="10889"/>
                    </a:cubicBezTo>
                    <a:lnTo>
                      <a:pt x="1781" y="10874"/>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30" name="Group 25"/>
              <p:cNvGrpSpPr>
                <a:grpSpLocks/>
              </p:cNvGrpSpPr>
              <p:nvPr/>
            </p:nvGrpSpPr>
            <p:grpSpPr bwMode="auto">
              <a:xfrm rot="2641320">
                <a:off x="575" y="610"/>
                <a:ext cx="112" cy="112"/>
                <a:chOff x="559" y="2141"/>
                <a:chExt cx="112" cy="112"/>
              </a:xfrm>
            </p:grpSpPr>
            <p:sp>
              <p:nvSpPr>
                <p:cNvPr id="131" name="Line 26"/>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2" name="Line 27"/>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8" name="Group 28"/>
            <p:cNvGrpSpPr>
              <a:grpSpLocks/>
            </p:cNvGrpSpPr>
            <p:nvPr/>
          </p:nvGrpSpPr>
          <p:grpSpPr bwMode="auto">
            <a:xfrm flipH="1">
              <a:off x="5422900" y="1098550"/>
              <a:ext cx="830263" cy="796925"/>
              <a:chOff x="575" y="449"/>
              <a:chExt cx="600" cy="576"/>
            </a:xfrm>
          </p:grpSpPr>
          <p:sp>
            <p:nvSpPr>
              <p:cNvPr id="122" name="AutoShape 29"/>
              <p:cNvSpPr>
                <a:spLocks noChangeArrowheads="1"/>
              </p:cNvSpPr>
              <p:nvPr/>
            </p:nvSpPr>
            <p:spPr bwMode="auto">
              <a:xfrm>
                <a:off x="605" y="44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00 h 21600"/>
                </a:gdLst>
                <a:ahLst/>
                <a:cxnLst>
                  <a:cxn ang="T8">
                    <a:pos x="T0" y="T1"/>
                  </a:cxn>
                  <a:cxn ang="T9">
                    <a:pos x="T2" y="T3"/>
                  </a:cxn>
                  <a:cxn ang="T10">
                    <a:pos x="T4" y="T5"/>
                  </a:cxn>
                  <a:cxn ang="T11">
                    <a:pos x="T6" y="T7"/>
                  </a:cxn>
                </a:cxnLst>
                <a:rect l="T12" t="T13" r="T14" b="T15"/>
                <a:pathLst>
                  <a:path w="21600" h="21600">
                    <a:moveTo>
                      <a:pt x="1781" y="10874"/>
                    </a:moveTo>
                    <a:cubicBezTo>
                      <a:pt x="1781" y="10849"/>
                      <a:pt x="1781" y="10824"/>
                      <a:pt x="1781" y="10800"/>
                    </a:cubicBezTo>
                    <a:cubicBezTo>
                      <a:pt x="1781" y="5818"/>
                      <a:pt x="5818" y="1781"/>
                      <a:pt x="10800" y="1781"/>
                    </a:cubicBezTo>
                    <a:cubicBezTo>
                      <a:pt x="15781" y="1781"/>
                      <a:pt x="19819" y="5818"/>
                      <a:pt x="19819" y="10800"/>
                    </a:cubicBezTo>
                    <a:cubicBezTo>
                      <a:pt x="19819" y="10824"/>
                      <a:pt x="19818" y="10849"/>
                      <a:pt x="19818" y="10874"/>
                    </a:cubicBezTo>
                    <a:lnTo>
                      <a:pt x="21599" y="10889"/>
                    </a:lnTo>
                    <a:cubicBezTo>
                      <a:pt x="21599" y="10859"/>
                      <a:pt x="21600" y="10829"/>
                      <a:pt x="21600" y="10800"/>
                    </a:cubicBezTo>
                    <a:cubicBezTo>
                      <a:pt x="21600" y="4835"/>
                      <a:pt x="16764" y="0"/>
                      <a:pt x="10800" y="0"/>
                    </a:cubicBezTo>
                    <a:cubicBezTo>
                      <a:pt x="4835" y="0"/>
                      <a:pt x="0" y="4835"/>
                      <a:pt x="0" y="10800"/>
                    </a:cubicBezTo>
                    <a:cubicBezTo>
                      <a:pt x="-1" y="10829"/>
                      <a:pt x="0" y="10859"/>
                      <a:pt x="0" y="10889"/>
                    </a:cubicBezTo>
                    <a:lnTo>
                      <a:pt x="1781" y="10874"/>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23" name="Group 30"/>
              <p:cNvGrpSpPr>
                <a:grpSpLocks/>
              </p:cNvGrpSpPr>
              <p:nvPr/>
            </p:nvGrpSpPr>
            <p:grpSpPr bwMode="auto">
              <a:xfrm rot="2641320">
                <a:off x="575" y="610"/>
                <a:ext cx="112" cy="112"/>
                <a:chOff x="559" y="2141"/>
                <a:chExt cx="112" cy="112"/>
              </a:xfrm>
            </p:grpSpPr>
            <p:sp>
              <p:nvSpPr>
                <p:cNvPr id="124" name="Line 31"/>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5" name="Line 32"/>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29" name="Group 33"/>
            <p:cNvGrpSpPr>
              <a:grpSpLocks/>
            </p:cNvGrpSpPr>
            <p:nvPr/>
          </p:nvGrpSpPr>
          <p:grpSpPr bwMode="auto">
            <a:xfrm>
              <a:off x="5422900" y="1841500"/>
              <a:ext cx="2393950" cy="798513"/>
              <a:chOff x="2017" y="634"/>
              <a:chExt cx="1728" cy="577"/>
            </a:xfrm>
          </p:grpSpPr>
          <p:grpSp>
            <p:nvGrpSpPr>
              <p:cNvPr id="107" name="Group 34"/>
              <p:cNvGrpSpPr>
                <a:grpSpLocks/>
              </p:cNvGrpSpPr>
              <p:nvPr/>
            </p:nvGrpSpPr>
            <p:grpSpPr bwMode="auto">
              <a:xfrm>
                <a:off x="2017" y="809"/>
                <a:ext cx="1728" cy="132"/>
                <a:chOff x="2017" y="2023"/>
                <a:chExt cx="1728" cy="132"/>
              </a:xfrm>
            </p:grpSpPr>
            <p:sp>
              <p:nvSpPr>
                <p:cNvPr id="118" name="Line 35"/>
                <p:cNvSpPr>
                  <a:spLocks noChangeShapeType="1"/>
                </p:cNvSpPr>
                <p:nvPr/>
              </p:nvSpPr>
              <p:spPr bwMode="auto">
                <a:xfrm rot="19975331" flipH="1">
                  <a:off x="2269" y="2023"/>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9" name="Line 36"/>
                <p:cNvSpPr>
                  <a:spLocks noChangeShapeType="1"/>
                </p:cNvSpPr>
                <p:nvPr/>
              </p:nvSpPr>
              <p:spPr bwMode="auto">
                <a:xfrm flipH="1">
                  <a:off x="201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0" name="Line 37"/>
                <p:cNvSpPr>
                  <a:spLocks noChangeShapeType="1"/>
                </p:cNvSpPr>
                <p:nvPr/>
              </p:nvSpPr>
              <p:spPr bwMode="auto">
                <a:xfrm flipH="1">
                  <a:off x="345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1" name="Line 38"/>
                <p:cNvSpPr>
                  <a:spLocks noChangeShapeType="1"/>
                </p:cNvSpPr>
                <p:nvPr/>
              </p:nvSpPr>
              <p:spPr bwMode="auto">
                <a:xfrm rot="1624669">
                  <a:off x="2917" y="2023"/>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108" name="Group 39"/>
              <p:cNvGrpSpPr>
                <a:grpSpLocks/>
              </p:cNvGrpSpPr>
              <p:nvPr/>
            </p:nvGrpSpPr>
            <p:grpSpPr bwMode="auto">
              <a:xfrm>
                <a:off x="3175" y="635"/>
                <a:ext cx="570" cy="576"/>
                <a:chOff x="3175" y="635"/>
                <a:chExt cx="570" cy="576"/>
              </a:xfrm>
            </p:grpSpPr>
            <p:sp>
              <p:nvSpPr>
                <p:cNvPr id="114" name="AutoShape 40"/>
                <p:cNvSpPr>
                  <a:spLocks noChangeArrowheads="1"/>
                </p:cNvSpPr>
                <p:nvPr/>
              </p:nvSpPr>
              <p:spPr bwMode="auto">
                <a:xfrm rot="811928">
                  <a:off x="3175" y="635"/>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88 h 21600"/>
                  </a:gdLst>
                  <a:ahLst/>
                  <a:cxnLst>
                    <a:cxn ang="T8">
                      <a:pos x="T0" y="T1"/>
                    </a:cxn>
                    <a:cxn ang="T9">
                      <a:pos x="T2" y="T3"/>
                    </a:cxn>
                    <a:cxn ang="T10">
                      <a:pos x="T4" y="T5"/>
                    </a:cxn>
                    <a:cxn ang="T11">
                      <a:pos x="T6" y="T7"/>
                    </a:cxn>
                  </a:cxnLst>
                  <a:rect l="T12" t="T13" r="T14" b="T15"/>
                  <a:pathLst>
                    <a:path w="21600" h="21600">
                      <a:moveTo>
                        <a:pt x="1866" y="8823"/>
                      </a:moveTo>
                      <a:cubicBezTo>
                        <a:pt x="2793" y="4632"/>
                        <a:pt x="6508" y="1649"/>
                        <a:pt x="10800" y="1650"/>
                      </a:cubicBezTo>
                      <a:cubicBezTo>
                        <a:pt x="15091" y="1650"/>
                        <a:pt x="18806" y="4632"/>
                        <a:pt x="19733" y="8823"/>
                      </a:cubicBezTo>
                      <a:lnTo>
                        <a:pt x="21344" y="8466"/>
                      </a:lnTo>
                      <a:cubicBezTo>
                        <a:pt x="20250" y="3520"/>
                        <a:pt x="15865" y="-1"/>
                        <a:pt x="10799" y="0"/>
                      </a:cubicBezTo>
                      <a:cubicBezTo>
                        <a:pt x="5734" y="0"/>
                        <a:pt x="1349" y="3520"/>
                        <a:pt x="255" y="8466"/>
                      </a:cubicBezTo>
                      <a:lnTo>
                        <a:pt x="1866" y="8823"/>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15" name="Group 41"/>
                <p:cNvGrpSpPr>
                  <a:grpSpLocks/>
                </p:cNvGrpSpPr>
                <p:nvPr/>
              </p:nvGrpSpPr>
              <p:grpSpPr bwMode="auto">
                <a:xfrm rot="5080725">
                  <a:off x="3212" y="688"/>
                  <a:ext cx="112" cy="112"/>
                  <a:chOff x="559" y="2141"/>
                  <a:chExt cx="112" cy="112"/>
                </a:xfrm>
              </p:grpSpPr>
              <p:sp>
                <p:nvSpPr>
                  <p:cNvPr id="116" name="Line 42"/>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7" name="Line 43"/>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109" name="Group 44"/>
              <p:cNvGrpSpPr>
                <a:grpSpLocks/>
              </p:cNvGrpSpPr>
              <p:nvPr/>
            </p:nvGrpSpPr>
            <p:grpSpPr bwMode="auto">
              <a:xfrm flipH="1">
                <a:off x="2018" y="634"/>
                <a:ext cx="570" cy="576"/>
                <a:chOff x="3175" y="635"/>
                <a:chExt cx="570" cy="576"/>
              </a:xfrm>
            </p:grpSpPr>
            <p:sp>
              <p:nvSpPr>
                <p:cNvPr id="110" name="AutoShape 45"/>
                <p:cNvSpPr>
                  <a:spLocks noChangeArrowheads="1"/>
                </p:cNvSpPr>
                <p:nvPr/>
              </p:nvSpPr>
              <p:spPr bwMode="auto">
                <a:xfrm rot="811928">
                  <a:off x="3175" y="635"/>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88 h 21600"/>
                  </a:gdLst>
                  <a:ahLst/>
                  <a:cxnLst>
                    <a:cxn ang="T8">
                      <a:pos x="T0" y="T1"/>
                    </a:cxn>
                    <a:cxn ang="T9">
                      <a:pos x="T2" y="T3"/>
                    </a:cxn>
                    <a:cxn ang="T10">
                      <a:pos x="T4" y="T5"/>
                    </a:cxn>
                    <a:cxn ang="T11">
                      <a:pos x="T6" y="T7"/>
                    </a:cxn>
                  </a:cxnLst>
                  <a:rect l="T12" t="T13" r="T14" b="T15"/>
                  <a:pathLst>
                    <a:path w="21600" h="21600">
                      <a:moveTo>
                        <a:pt x="1866" y="8823"/>
                      </a:moveTo>
                      <a:cubicBezTo>
                        <a:pt x="2793" y="4632"/>
                        <a:pt x="6508" y="1649"/>
                        <a:pt x="10800" y="1650"/>
                      </a:cubicBezTo>
                      <a:cubicBezTo>
                        <a:pt x="15091" y="1650"/>
                        <a:pt x="18806" y="4632"/>
                        <a:pt x="19733" y="8823"/>
                      </a:cubicBezTo>
                      <a:lnTo>
                        <a:pt x="21344" y="8466"/>
                      </a:lnTo>
                      <a:cubicBezTo>
                        <a:pt x="20250" y="3520"/>
                        <a:pt x="15865" y="-1"/>
                        <a:pt x="10799" y="0"/>
                      </a:cubicBezTo>
                      <a:cubicBezTo>
                        <a:pt x="5734" y="0"/>
                        <a:pt x="1349" y="3520"/>
                        <a:pt x="255" y="8466"/>
                      </a:cubicBezTo>
                      <a:lnTo>
                        <a:pt x="1866" y="8823"/>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11" name="Group 46"/>
                <p:cNvGrpSpPr>
                  <a:grpSpLocks/>
                </p:cNvGrpSpPr>
                <p:nvPr/>
              </p:nvGrpSpPr>
              <p:grpSpPr bwMode="auto">
                <a:xfrm rot="5080725">
                  <a:off x="3212" y="688"/>
                  <a:ext cx="112" cy="112"/>
                  <a:chOff x="559" y="2141"/>
                  <a:chExt cx="112" cy="112"/>
                </a:xfrm>
              </p:grpSpPr>
              <p:sp>
                <p:nvSpPr>
                  <p:cNvPr id="112" name="Line 47"/>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3" name="Line 48"/>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30" name="Group 49"/>
            <p:cNvGrpSpPr>
              <a:grpSpLocks/>
            </p:cNvGrpSpPr>
            <p:nvPr/>
          </p:nvGrpSpPr>
          <p:grpSpPr bwMode="auto">
            <a:xfrm>
              <a:off x="5422900" y="2570163"/>
              <a:ext cx="2393950" cy="1119187"/>
              <a:chOff x="2017" y="1137"/>
              <a:chExt cx="1728" cy="808"/>
            </a:xfrm>
          </p:grpSpPr>
          <p:grpSp>
            <p:nvGrpSpPr>
              <p:cNvPr id="92" name="Group 50"/>
              <p:cNvGrpSpPr>
                <a:grpSpLocks/>
              </p:cNvGrpSpPr>
              <p:nvPr/>
            </p:nvGrpSpPr>
            <p:grpSpPr bwMode="auto">
              <a:xfrm>
                <a:off x="2017" y="1137"/>
                <a:ext cx="1728" cy="579"/>
                <a:chOff x="2017" y="1137"/>
                <a:chExt cx="1728" cy="579"/>
              </a:xfrm>
            </p:grpSpPr>
            <p:sp>
              <p:nvSpPr>
                <p:cNvPr id="103" name="Line 51"/>
                <p:cNvSpPr>
                  <a:spLocks noChangeShapeType="1"/>
                </p:cNvSpPr>
                <p:nvPr/>
              </p:nvSpPr>
              <p:spPr bwMode="auto">
                <a:xfrm rot="17939019" flipH="1">
                  <a:off x="2158" y="1424"/>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4" name="Line 52"/>
                <p:cNvSpPr>
                  <a:spLocks noChangeShapeType="1"/>
                </p:cNvSpPr>
                <p:nvPr/>
              </p:nvSpPr>
              <p:spPr bwMode="auto">
                <a:xfrm flipH="1">
                  <a:off x="2017" y="1676"/>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5" name="Line 53"/>
                <p:cNvSpPr>
                  <a:spLocks noChangeShapeType="1"/>
                </p:cNvSpPr>
                <p:nvPr/>
              </p:nvSpPr>
              <p:spPr bwMode="auto">
                <a:xfrm flipH="1">
                  <a:off x="3457" y="1676"/>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6" name="Line 54"/>
                <p:cNvSpPr>
                  <a:spLocks noChangeShapeType="1"/>
                </p:cNvSpPr>
                <p:nvPr/>
              </p:nvSpPr>
              <p:spPr bwMode="auto">
                <a:xfrm rot="3660981">
                  <a:off x="3031" y="142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93" name="Group 55"/>
              <p:cNvGrpSpPr>
                <a:grpSpLocks/>
              </p:cNvGrpSpPr>
              <p:nvPr/>
            </p:nvGrpSpPr>
            <p:grpSpPr bwMode="auto">
              <a:xfrm>
                <a:off x="3175" y="1338"/>
                <a:ext cx="570" cy="607"/>
                <a:chOff x="3175" y="1338"/>
                <a:chExt cx="570" cy="607"/>
              </a:xfrm>
            </p:grpSpPr>
            <p:sp>
              <p:nvSpPr>
                <p:cNvPr id="99" name="AutoShape 56"/>
                <p:cNvSpPr>
                  <a:spLocks noChangeArrowheads="1"/>
                </p:cNvSpPr>
                <p:nvPr/>
              </p:nvSpPr>
              <p:spPr bwMode="auto">
                <a:xfrm rot="1911974">
                  <a:off x="3175" y="136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7 w 21600"/>
                    <a:gd name="T13" fmla="*/ 0 h 21600"/>
                    <a:gd name="T14" fmla="*/ 21183 w 21600"/>
                    <a:gd name="T15" fmla="*/ 8213 h 21600"/>
                  </a:gdLst>
                  <a:ahLst/>
                  <a:cxnLst>
                    <a:cxn ang="T8">
                      <a:pos x="T0" y="T1"/>
                    </a:cxn>
                    <a:cxn ang="T9">
                      <a:pos x="T2" y="T3"/>
                    </a:cxn>
                    <a:cxn ang="T10">
                      <a:pos x="T4" y="T5"/>
                    </a:cxn>
                    <a:cxn ang="T11">
                      <a:pos x="T6" y="T7"/>
                    </a:cxn>
                  </a:cxnLst>
                  <a:rect l="T12" t="T13" r="T14" b="T15"/>
                  <a:pathLst>
                    <a:path w="21600" h="21600">
                      <a:moveTo>
                        <a:pt x="2815" y="6176"/>
                      </a:moveTo>
                      <a:cubicBezTo>
                        <a:pt x="4464" y="3327"/>
                        <a:pt x="7507" y="1572"/>
                        <a:pt x="10800" y="1573"/>
                      </a:cubicBezTo>
                      <a:cubicBezTo>
                        <a:pt x="14092" y="1573"/>
                        <a:pt x="17135" y="3327"/>
                        <a:pt x="18784" y="6176"/>
                      </a:cubicBezTo>
                      <a:lnTo>
                        <a:pt x="20146" y="5387"/>
                      </a:lnTo>
                      <a:cubicBezTo>
                        <a:pt x="18214" y="2053"/>
                        <a:pt x="14653" y="-1"/>
                        <a:pt x="10799" y="0"/>
                      </a:cubicBezTo>
                      <a:cubicBezTo>
                        <a:pt x="6946" y="0"/>
                        <a:pt x="3385" y="2053"/>
                        <a:pt x="1453" y="5387"/>
                      </a:cubicBezTo>
                      <a:lnTo>
                        <a:pt x="2815" y="6176"/>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100" name="Group 57"/>
                <p:cNvGrpSpPr>
                  <a:grpSpLocks/>
                </p:cNvGrpSpPr>
                <p:nvPr/>
              </p:nvGrpSpPr>
              <p:grpSpPr bwMode="auto">
                <a:xfrm rot="6404357">
                  <a:off x="3343" y="1338"/>
                  <a:ext cx="112" cy="112"/>
                  <a:chOff x="559" y="2141"/>
                  <a:chExt cx="112" cy="112"/>
                </a:xfrm>
              </p:grpSpPr>
              <p:sp>
                <p:nvSpPr>
                  <p:cNvPr id="101" name="Line 58"/>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02" name="Line 59"/>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94" name="Group 60"/>
              <p:cNvGrpSpPr>
                <a:grpSpLocks/>
              </p:cNvGrpSpPr>
              <p:nvPr/>
            </p:nvGrpSpPr>
            <p:grpSpPr bwMode="auto">
              <a:xfrm flipH="1">
                <a:off x="2018" y="1338"/>
                <a:ext cx="570" cy="607"/>
                <a:chOff x="3175" y="1338"/>
                <a:chExt cx="570" cy="607"/>
              </a:xfrm>
            </p:grpSpPr>
            <p:sp>
              <p:nvSpPr>
                <p:cNvPr id="95" name="AutoShape 61"/>
                <p:cNvSpPr>
                  <a:spLocks noChangeArrowheads="1"/>
                </p:cNvSpPr>
                <p:nvPr/>
              </p:nvSpPr>
              <p:spPr bwMode="auto">
                <a:xfrm rot="1911974">
                  <a:off x="3175" y="136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7 w 21600"/>
                    <a:gd name="T13" fmla="*/ 0 h 21600"/>
                    <a:gd name="T14" fmla="*/ 21183 w 21600"/>
                    <a:gd name="T15" fmla="*/ 8213 h 21600"/>
                  </a:gdLst>
                  <a:ahLst/>
                  <a:cxnLst>
                    <a:cxn ang="T8">
                      <a:pos x="T0" y="T1"/>
                    </a:cxn>
                    <a:cxn ang="T9">
                      <a:pos x="T2" y="T3"/>
                    </a:cxn>
                    <a:cxn ang="T10">
                      <a:pos x="T4" y="T5"/>
                    </a:cxn>
                    <a:cxn ang="T11">
                      <a:pos x="T6" y="T7"/>
                    </a:cxn>
                  </a:cxnLst>
                  <a:rect l="T12" t="T13" r="T14" b="T15"/>
                  <a:pathLst>
                    <a:path w="21600" h="21600">
                      <a:moveTo>
                        <a:pt x="2815" y="6176"/>
                      </a:moveTo>
                      <a:cubicBezTo>
                        <a:pt x="4464" y="3327"/>
                        <a:pt x="7507" y="1572"/>
                        <a:pt x="10800" y="1573"/>
                      </a:cubicBezTo>
                      <a:cubicBezTo>
                        <a:pt x="14092" y="1573"/>
                        <a:pt x="17135" y="3327"/>
                        <a:pt x="18784" y="6176"/>
                      </a:cubicBezTo>
                      <a:lnTo>
                        <a:pt x="20146" y="5387"/>
                      </a:lnTo>
                      <a:cubicBezTo>
                        <a:pt x="18214" y="2053"/>
                        <a:pt x="14653" y="-1"/>
                        <a:pt x="10799" y="0"/>
                      </a:cubicBezTo>
                      <a:cubicBezTo>
                        <a:pt x="6946" y="0"/>
                        <a:pt x="3385" y="2053"/>
                        <a:pt x="1453" y="5387"/>
                      </a:cubicBezTo>
                      <a:lnTo>
                        <a:pt x="2815" y="6176"/>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96" name="Group 62"/>
                <p:cNvGrpSpPr>
                  <a:grpSpLocks/>
                </p:cNvGrpSpPr>
                <p:nvPr/>
              </p:nvGrpSpPr>
              <p:grpSpPr bwMode="auto">
                <a:xfrm rot="6404357">
                  <a:off x="3343" y="1338"/>
                  <a:ext cx="112" cy="112"/>
                  <a:chOff x="559" y="2141"/>
                  <a:chExt cx="112" cy="112"/>
                </a:xfrm>
              </p:grpSpPr>
              <p:sp>
                <p:nvSpPr>
                  <p:cNvPr id="97" name="Line 63"/>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8" name="Line 64"/>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31" name="Group 65"/>
            <p:cNvGrpSpPr>
              <a:grpSpLocks/>
            </p:cNvGrpSpPr>
            <p:nvPr/>
          </p:nvGrpSpPr>
          <p:grpSpPr bwMode="auto">
            <a:xfrm>
              <a:off x="5414963" y="3659188"/>
              <a:ext cx="2408237" cy="1146175"/>
              <a:chOff x="2009" y="1867"/>
              <a:chExt cx="1739" cy="828"/>
            </a:xfrm>
          </p:grpSpPr>
          <p:grpSp>
            <p:nvGrpSpPr>
              <p:cNvPr id="77" name="Group 66"/>
              <p:cNvGrpSpPr>
                <a:grpSpLocks/>
              </p:cNvGrpSpPr>
              <p:nvPr/>
            </p:nvGrpSpPr>
            <p:grpSpPr bwMode="auto">
              <a:xfrm>
                <a:off x="2017" y="1867"/>
                <a:ext cx="1728" cy="576"/>
                <a:chOff x="2017" y="1588"/>
                <a:chExt cx="1728" cy="576"/>
              </a:xfrm>
            </p:grpSpPr>
            <p:sp>
              <p:nvSpPr>
                <p:cNvPr id="88" name="Line 67"/>
                <p:cNvSpPr>
                  <a:spLocks noChangeShapeType="1"/>
                </p:cNvSpPr>
                <p:nvPr/>
              </p:nvSpPr>
              <p:spPr bwMode="auto">
                <a:xfrm rot="16200000" flipH="1">
                  <a:off x="2017" y="1875"/>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9" name="Line 68"/>
                <p:cNvSpPr>
                  <a:spLocks noChangeShapeType="1"/>
                </p:cNvSpPr>
                <p:nvPr/>
              </p:nvSpPr>
              <p:spPr bwMode="auto">
                <a:xfrm flipH="1">
                  <a:off x="201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0" name="Line 69"/>
                <p:cNvSpPr>
                  <a:spLocks noChangeShapeType="1"/>
                </p:cNvSpPr>
                <p:nvPr/>
              </p:nvSpPr>
              <p:spPr bwMode="auto">
                <a:xfrm flipH="1">
                  <a:off x="3457" y="215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1" name="Line 70"/>
                <p:cNvSpPr>
                  <a:spLocks noChangeShapeType="1"/>
                </p:cNvSpPr>
                <p:nvPr/>
              </p:nvSpPr>
              <p:spPr bwMode="auto">
                <a:xfrm rot="16200000" flipH="1">
                  <a:off x="3169" y="1875"/>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78" name="Group 71"/>
              <p:cNvGrpSpPr>
                <a:grpSpLocks/>
              </p:cNvGrpSpPr>
              <p:nvPr/>
            </p:nvGrpSpPr>
            <p:grpSpPr bwMode="auto">
              <a:xfrm>
                <a:off x="3172" y="2092"/>
                <a:ext cx="576" cy="603"/>
                <a:chOff x="3172" y="2092"/>
                <a:chExt cx="576" cy="603"/>
              </a:xfrm>
            </p:grpSpPr>
            <p:sp>
              <p:nvSpPr>
                <p:cNvPr id="84" name="AutoShape 72"/>
                <p:cNvSpPr>
                  <a:spLocks noChangeArrowheads="1"/>
                </p:cNvSpPr>
                <p:nvPr/>
              </p:nvSpPr>
              <p:spPr bwMode="auto">
                <a:xfrm rot="2822936">
                  <a:off x="3175" y="2122"/>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29 w 21600"/>
                    <a:gd name="T13" fmla="*/ 0 h 21600"/>
                    <a:gd name="T14" fmla="*/ 19971 w 21600"/>
                    <a:gd name="T15" fmla="*/ 5888 h 21600"/>
                  </a:gdLst>
                  <a:ahLst/>
                  <a:cxnLst>
                    <a:cxn ang="T8">
                      <a:pos x="T0" y="T1"/>
                    </a:cxn>
                    <a:cxn ang="T9">
                      <a:pos x="T2" y="T3"/>
                    </a:cxn>
                    <a:cxn ang="T10">
                      <a:pos x="T4" y="T5"/>
                    </a:cxn>
                    <a:cxn ang="T11">
                      <a:pos x="T6" y="T7"/>
                    </a:cxn>
                  </a:cxnLst>
                  <a:rect l="T12" t="T13" r="T14" b="T15"/>
                  <a:pathLst>
                    <a:path w="21600" h="21600">
                      <a:moveTo>
                        <a:pt x="4199" y="4299"/>
                      </a:moveTo>
                      <a:cubicBezTo>
                        <a:pt x="5940" y="2531"/>
                        <a:pt x="8318" y="1535"/>
                        <a:pt x="10800" y="1536"/>
                      </a:cubicBezTo>
                      <a:cubicBezTo>
                        <a:pt x="13281" y="1536"/>
                        <a:pt x="15659" y="2531"/>
                        <a:pt x="17400" y="4299"/>
                      </a:cubicBezTo>
                      <a:lnTo>
                        <a:pt x="18494" y="3221"/>
                      </a:lnTo>
                      <a:cubicBezTo>
                        <a:pt x="16464" y="1160"/>
                        <a:pt x="13692" y="-1"/>
                        <a:pt x="10799" y="0"/>
                      </a:cubicBezTo>
                      <a:cubicBezTo>
                        <a:pt x="7907" y="0"/>
                        <a:pt x="5135" y="1160"/>
                        <a:pt x="3105" y="3221"/>
                      </a:cubicBezTo>
                      <a:lnTo>
                        <a:pt x="4199" y="4299"/>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85" name="Group 73"/>
                <p:cNvGrpSpPr>
                  <a:grpSpLocks/>
                </p:cNvGrpSpPr>
                <p:nvPr/>
              </p:nvGrpSpPr>
              <p:grpSpPr bwMode="auto">
                <a:xfrm rot="8135697">
                  <a:off x="3496" y="2092"/>
                  <a:ext cx="112" cy="112"/>
                  <a:chOff x="559" y="2141"/>
                  <a:chExt cx="112" cy="112"/>
                </a:xfrm>
              </p:grpSpPr>
              <p:sp>
                <p:nvSpPr>
                  <p:cNvPr id="86" name="Line 74"/>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7" name="Line 75"/>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79" name="Group 76"/>
              <p:cNvGrpSpPr>
                <a:grpSpLocks/>
              </p:cNvGrpSpPr>
              <p:nvPr/>
            </p:nvGrpSpPr>
            <p:grpSpPr bwMode="auto">
              <a:xfrm flipH="1">
                <a:off x="2009" y="2088"/>
                <a:ext cx="576" cy="603"/>
                <a:chOff x="3172" y="2092"/>
                <a:chExt cx="576" cy="603"/>
              </a:xfrm>
            </p:grpSpPr>
            <p:sp>
              <p:nvSpPr>
                <p:cNvPr id="80" name="AutoShape 77"/>
                <p:cNvSpPr>
                  <a:spLocks noChangeArrowheads="1"/>
                </p:cNvSpPr>
                <p:nvPr/>
              </p:nvSpPr>
              <p:spPr bwMode="auto">
                <a:xfrm rot="2822936">
                  <a:off x="3175" y="2122"/>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29 w 21600"/>
                    <a:gd name="T13" fmla="*/ 0 h 21600"/>
                    <a:gd name="T14" fmla="*/ 19971 w 21600"/>
                    <a:gd name="T15" fmla="*/ 5888 h 21600"/>
                  </a:gdLst>
                  <a:ahLst/>
                  <a:cxnLst>
                    <a:cxn ang="T8">
                      <a:pos x="T0" y="T1"/>
                    </a:cxn>
                    <a:cxn ang="T9">
                      <a:pos x="T2" y="T3"/>
                    </a:cxn>
                    <a:cxn ang="T10">
                      <a:pos x="T4" y="T5"/>
                    </a:cxn>
                    <a:cxn ang="T11">
                      <a:pos x="T6" y="T7"/>
                    </a:cxn>
                  </a:cxnLst>
                  <a:rect l="T12" t="T13" r="T14" b="T15"/>
                  <a:pathLst>
                    <a:path w="21600" h="21600">
                      <a:moveTo>
                        <a:pt x="4199" y="4299"/>
                      </a:moveTo>
                      <a:cubicBezTo>
                        <a:pt x="5940" y="2531"/>
                        <a:pt x="8318" y="1535"/>
                        <a:pt x="10800" y="1536"/>
                      </a:cubicBezTo>
                      <a:cubicBezTo>
                        <a:pt x="13281" y="1536"/>
                        <a:pt x="15659" y="2531"/>
                        <a:pt x="17400" y="4299"/>
                      </a:cubicBezTo>
                      <a:lnTo>
                        <a:pt x="18494" y="3221"/>
                      </a:lnTo>
                      <a:cubicBezTo>
                        <a:pt x="16464" y="1160"/>
                        <a:pt x="13692" y="-1"/>
                        <a:pt x="10799" y="0"/>
                      </a:cubicBezTo>
                      <a:cubicBezTo>
                        <a:pt x="7907" y="0"/>
                        <a:pt x="5135" y="1160"/>
                        <a:pt x="3105" y="3221"/>
                      </a:cubicBezTo>
                      <a:lnTo>
                        <a:pt x="4199" y="4299"/>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81" name="Group 78"/>
                <p:cNvGrpSpPr>
                  <a:grpSpLocks/>
                </p:cNvGrpSpPr>
                <p:nvPr/>
              </p:nvGrpSpPr>
              <p:grpSpPr bwMode="auto">
                <a:xfrm rot="8135697">
                  <a:off x="3496" y="2092"/>
                  <a:ext cx="112" cy="112"/>
                  <a:chOff x="559" y="2141"/>
                  <a:chExt cx="112" cy="112"/>
                </a:xfrm>
              </p:grpSpPr>
              <p:sp>
                <p:nvSpPr>
                  <p:cNvPr id="82" name="Line 79"/>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3" name="Line 80"/>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32" name="Group 81"/>
            <p:cNvGrpSpPr>
              <a:grpSpLocks/>
            </p:cNvGrpSpPr>
            <p:nvPr/>
          </p:nvGrpSpPr>
          <p:grpSpPr bwMode="auto">
            <a:xfrm>
              <a:off x="5422900" y="4713288"/>
              <a:ext cx="2393950" cy="1084262"/>
              <a:chOff x="2016" y="2680"/>
              <a:chExt cx="1729" cy="783"/>
            </a:xfrm>
          </p:grpSpPr>
          <p:grpSp>
            <p:nvGrpSpPr>
              <p:cNvPr id="62" name="Group 82"/>
              <p:cNvGrpSpPr>
                <a:grpSpLocks/>
              </p:cNvGrpSpPr>
              <p:nvPr/>
            </p:nvGrpSpPr>
            <p:grpSpPr bwMode="auto">
              <a:xfrm>
                <a:off x="2017" y="2680"/>
                <a:ext cx="1728" cy="576"/>
                <a:chOff x="2017" y="2680"/>
                <a:chExt cx="1728" cy="576"/>
              </a:xfrm>
            </p:grpSpPr>
            <p:sp>
              <p:nvSpPr>
                <p:cNvPr id="73" name="Line 83"/>
                <p:cNvSpPr>
                  <a:spLocks noChangeShapeType="1"/>
                </p:cNvSpPr>
                <p:nvPr/>
              </p:nvSpPr>
              <p:spPr bwMode="auto">
                <a:xfrm rot="14207044" flipH="1">
                  <a:off x="1864" y="296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4" name="Line 84"/>
                <p:cNvSpPr>
                  <a:spLocks noChangeShapeType="1"/>
                </p:cNvSpPr>
                <p:nvPr/>
              </p:nvSpPr>
              <p:spPr bwMode="auto">
                <a:xfrm flipH="1">
                  <a:off x="2017" y="3204"/>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5" name="Line 85"/>
                <p:cNvSpPr>
                  <a:spLocks noChangeShapeType="1"/>
                </p:cNvSpPr>
                <p:nvPr/>
              </p:nvSpPr>
              <p:spPr bwMode="auto">
                <a:xfrm flipH="1">
                  <a:off x="3457" y="3204"/>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6" name="Line 86"/>
                <p:cNvSpPr>
                  <a:spLocks noChangeShapeType="1"/>
                </p:cNvSpPr>
                <p:nvPr/>
              </p:nvSpPr>
              <p:spPr bwMode="auto">
                <a:xfrm rot="7392956">
                  <a:off x="3325" y="2967"/>
                  <a:ext cx="576" cy="1"/>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63" name="Group 87"/>
              <p:cNvGrpSpPr>
                <a:grpSpLocks/>
              </p:cNvGrpSpPr>
              <p:nvPr/>
            </p:nvGrpSpPr>
            <p:grpSpPr bwMode="auto">
              <a:xfrm>
                <a:off x="3169" y="2893"/>
                <a:ext cx="576" cy="570"/>
                <a:chOff x="3169" y="2893"/>
                <a:chExt cx="576" cy="570"/>
              </a:xfrm>
            </p:grpSpPr>
            <p:sp>
              <p:nvSpPr>
                <p:cNvPr id="69" name="AutoShape 88"/>
                <p:cNvSpPr>
                  <a:spLocks noChangeArrowheads="1"/>
                </p:cNvSpPr>
                <p:nvPr/>
              </p:nvSpPr>
              <p:spPr bwMode="auto">
                <a:xfrm rot="3928445">
                  <a:off x="3172" y="2890"/>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0 h 21600"/>
                    <a:gd name="T14" fmla="*/ 17280 w 21600"/>
                    <a:gd name="T15" fmla="*/ 3413 h 21600"/>
                  </a:gdLst>
                  <a:ahLst/>
                  <a:cxnLst>
                    <a:cxn ang="T8">
                      <a:pos x="T0" y="T1"/>
                    </a:cxn>
                    <a:cxn ang="T9">
                      <a:pos x="T2" y="T3"/>
                    </a:cxn>
                    <a:cxn ang="T10">
                      <a:pos x="T4" y="T5"/>
                    </a:cxn>
                    <a:cxn ang="T11">
                      <a:pos x="T6" y="T7"/>
                    </a:cxn>
                  </a:cxnLst>
                  <a:rect l="T12" t="T13" r="T14" b="T15"/>
                  <a:pathLst>
                    <a:path w="21600" h="21600">
                      <a:moveTo>
                        <a:pt x="6725" y="2510"/>
                      </a:moveTo>
                      <a:cubicBezTo>
                        <a:pt x="7993" y="1887"/>
                        <a:pt x="9387" y="1562"/>
                        <a:pt x="10800" y="1563"/>
                      </a:cubicBezTo>
                      <a:cubicBezTo>
                        <a:pt x="12212" y="1563"/>
                        <a:pt x="13606" y="1887"/>
                        <a:pt x="14874" y="2510"/>
                      </a:cubicBezTo>
                      <a:lnTo>
                        <a:pt x="15564" y="1107"/>
                      </a:lnTo>
                      <a:cubicBezTo>
                        <a:pt x="14081" y="378"/>
                        <a:pt x="12451" y="-1"/>
                        <a:pt x="10799" y="0"/>
                      </a:cubicBezTo>
                      <a:cubicBezTo>
                        <a:pt x="9148" y="0"/>
                        <a:pt x="7518" y="378"/>
                        <a:pt x="6035" y="1107"/>
                      </a:cubicBezTo>
                      <a:lnTo>
                        <a:pt x="6725" y="2510"/>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70" name="Group 89"/>
                <p:cNvGrpSpPr>
                  <a:grpSpLocks/>
                </p:cNvGrpSpPr>
                <p:nvPr/>
              </p:nvGrpSpPr>
              <p:grpSpPr bwMode="auto">
                <a:xfrm rot="-10035947">
                  <a:off x="3621" y="2979"/>
                  <a:ext cx="112" cy="112"/>
                  <a:chOff x="559" y="2141"/>
                  <a:chExt cx="112" cy="112"/>
                </a:xfrm>
              </p:grpSpPr>
              <p:sp>
                <p:nvSpPr>
                  <p:cNvPr id="71" name="Line 90"/>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2" name="Line 91"/>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64" name="Group 92"/>
              <p:cNvGrpSpPr>
                <a:grpSpLocks/>
              </p:cNvGrpSpPr>
              <p:nvPr/>
            </p:nvGrpSpPr>
            <p:grpSpPr bwMode="auto">
              <a:xfrm flipH="1">
                <a:off x="2016" y="2893"/>
                <a:ext cx="576" cy="570"/>
                <a:chOff x="3169" y="2893"/>
                <a:chExt cx="576" cy="570"/>
              </a:xfrm>
            </p:grpSpPr>
            <p:sp>
              <p:nvSpPr>
                <p:cNvPr id="65" name="AutoShape 93"/>
                <p:cNvSpPr>
                  <a:spLocks noChangeArrowheads="1"/>
                </p:cNvSpPr>
                <p:nvPr/>
              </p:nvSpPr>
              <p:spPr bwMode="auto">
                <a:xfrm rot="3928445">
                  <a:off x="3172" y="2890"/>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0 h 21600"/>
                    <a:gd name="T14" fmla="*/ 17280 w 21600"/>
                    <a:gd name="T15" fmla="*/ 3413 h 21600"/>
                  </a:gdLst>
                  <a:ahLst/>
                  <a:cxnLst>
                    <a:cxn ang="T8">
                      <a:pos x="T0" y="T1"/>
                    </a:cxn>
                    <a:cxn ang="T9">
                      <a:pos x="T2" y="T3"/>
                    </a:cxn>
                    <a:cxn ang="T10">
                      <a:pos x="T4" y="T5"/>
                    </a:cxn>
                    <a:cxn ang="T11">
                      <a:pos x="T6" y="T7"/>
                    </a:cxn>
                  </a:cxnLst>
                  <a:rect l="T12" t="T13" r="T14" b="T15"/>
                  <a:pathLst>
                    <a:path w="21600" h="21600">
                      <a:moveTo>
                        <a:pt x="6725" y="2510"/>
                      </a:moveTo>
                      <a:cubicBezTo>
                        <a:pt x="7993" y="1887"/>
                        <a:pt x="9387" y="1562"/>
                        <a:pt x="10800" y="1563"/>
                      </a:cubicBezTo>
                      <a:cubicBezTo>
                        <a:pt x="12212" y="1563"/>
                        <a:pt x="13606" y="1887"/>
                        <a:pt x="14874" y="2510"/>
                      </a:cubicBezTo>
                      <a:lnTo>
                        <a:pt x="15564" y="1107"/>
                      </a:lnTo>
                      <a:cubicBezTo>
                        <a:pt x="14081" y="378"/>
                        <a:pt x="12451" y="-1"/>
                        <a:pt x="10799" y="0"/>
                      </a:cubicBezTo>
                      <a:cubicBezTo>
                        <a:pt x="9148" y="0"/>
                        <a:pt x="7518" y="378"/>
                        <a:pt x="6035" y="1107"/>
                      </a:cubicBezTo>
                      <a:lnTo>
                        <a:pt x="6725" y="2510"/>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66" name="Group 94"/>
                <p:cNvGrpSpPr>
                  <a:grpSpLocks/>
                </p:cNvGrpSpPr>
                <p:nvPr/>
              </p:nvGrpSpPr>
              <p:grpSpPr bwMode="auto">
                <a:xfrm rot="-10035947">
                  <a:off x="3621" y="2979"/>
                  <a:ext cx="112" cy="112"/>
                  <a:chOff x="559" y="2141"/>
                  <a:chExt cx="112" cy="112"/>
                </a:xfrm>
              </p:grpSpPr>
              <p:sp>
                <p:nvSpPr>
                  <p:cNvPr id="67" name="Line 95"/>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8" name="Line 96"/>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grpSp>
          <p:nvGrpSpPr>
            <p:cNvPr id="33" name="Group 97"/>
            <p:cNvGrpSpPr>
              <a:grpSpLocks/>
            </p:cNvGrpSpPr>
            <p:nvPr/>
          </p:nvGrpSpPr>
          <p:grpSpPr bwMode="auto">
            <a:xfrm>
              <a:off x="5026025" y="5532438"/>
              <a:ext cx="3182938" cy="792162"/>
              <a:chOff x="1730" y="3582"/>
              <a:chExt cx="2298" cy="572"/>
            </a:xfrm>
          </p:grpSpPr>
          <p:grpSp>
            <p:nvGrpSpPr>
              <p:cNvPr id="47" name="Group 98"/>
              <p:cNvGrpSpPr>
                <a:grpSpLocks/>
              </p:cNvGrpSpPr>
              <p:nvPr/>
            </p:nvGrpSpPr>
            <p:grpSpPr bwMode="auto">
              <a:xfrm>
                <a:off x="1730" y="3846"/>
                <a:ext cx="2298" cy="39"/>
                <a:chOff x="1730" y="3846"/>
                <a:chExt cx="2298" cy="39"/>
              </a:xfrm>
            </p:grpSpPr>
            <p:sp>
              <p:nvSpPr>
                <p:cNvPr id="58" name="Line 99"/>
                <p:cNvSpPr>
                  <a:spLocks noChangeShapeType="1"/>
                </p:cNvSpPr>
                <p:nvPr/>
              </p:nvSpPr>
              <p:spPr bwMode="auto">
                <a:xfrm rot="11176654" flipH="1">
                  <a:off x="1730" y="3846"/>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9" name="Line 100"/>
                <p:cNvSpPr>
                  <a:spLocks noChangeShapeType="1"/>
                </p:cNvSpPr>
                <p:nvPr/>
              </p:nvSpPr>
              <p:spPr bwMode="auto">
                <a:xfrm flipH="1">
                  <a:off x="2015" y="388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0" name="Line 101"/>
                <p:cNvSpPr>
                  <a:spLocks noChangeShapeType="1"/>
                </p:cNvSpPr>
                <p:nvPr/>
              </p:nvSpPr>
              <p:spPr bwMode="auto">
                <a:xfrm flipH="1">
                  <a:off x="3455" y="3885"/>
                  <a:ext cx="288"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 name="Line 102"/>
                <p:cNvSpPr>
                  <a:spLocks noChangeShapeType="1"/>
                </p:cNvSpPr>
                <p:nvPr/>
              </p:nvSpPr>
              <p:spPr bwMode="auto">
                <a:xfrm rot="10423346">
                  <a:off x="3452" y="3846"/>
                  <a:ext cx="576"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48" name="Group 103"/>
              <p:cNvGrpSpPr>
                <a:grpSpLocks/>
              </p:cNvGrpSpPr>
              <p:nvPr/>
            </p:nvGrpSpPr>
            <p:grpSpPr bwMode="auto">
              <a:xfrm>
                <a:off x="3169" y="3582"/>
                <a:ext cx="608" cy="570"/>
                <a:chOff x="3169" y="3582"/>
                <a:chExt cx="608" cy="570"/>
              </a:xfrm>
            </p:grpSpPr>
            <p:sp>
              <p:nvSpPr>
                <p:cNvPr id="54" name="AutoShape 104"/>
                <p:cNvSpPr>
                  <a:spLocks noChangeArrowheads="1"/>
                </p:cNvSpPr>
                <p:nvPr/>
              </p:nvSpPr>
              <p:spPr bwMode="auto">
                <a:xfrm rot="5400000">
                  <a:off x="3172" y="357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8564 w 21600"/>
                    <a:gd name="T13" fmla="*/ 0 h 21600"/>
                    <a:gd name="T14" fmla="*/ 13036 w 21600"/>
                    <a:gd name="T15" fmla="*/ 1950 h 21600"/>
                  </a:gdLst>
                  <a:ahLst/>
                  <a:cxnLst>
                    <a:cxn ang="T8">
                      <a:pos x="T0" y="T1"/>
                    </a:cxn>
                    <a:cxn ang="T9">
                      <a:pos x="T2" y="T3"/>
                    </a:cxn>
                    <a:cxn ang="T10">
                      <a:pos x="T4" y="T5"/>
                    </a:cxn>
                    <a:cxn ang="T11">
                      <a:pos x="T6" y="T7"/>
                    </a:cxn>
                  </a:cxnLst>
                  <a:rect l="T12" t="T13" r="T14" b="T15"/>
                  <a:pathLst>
                    <a:path w="21600" h="21600">
                      <a:moveTo>
                        <a:pt x="10288" y="1787"/>
                      </a:moveTo>
                      <a:cubicBezTo>
                        <a:pt x="10458" y="1777"/>
                        <a:pt x="10629" y="1772"/>
                        <a:pt x="10800" y="1773"/>
                      </a:cubicBezTo>
                      <a:cubicBezTo>
                        <a:pt x="10970" y="1773"/>
                        <a:pt x="11141" y="1777"/>
                        <a:pt x="11311" y="1787"/>
                      </a:cubicBezTo>
                      <a:lnTo>
                        <a:pt x="11412" y="17"/>
                      </a:lnTo>
                      <a:cubicBezTo>
                        <a:pt x="11208" y="5"/>
                        <a:pt x="11004" y="-1"/>
                        <a:pt x="10799" y="0"/>
                      </a:cubicBezTo>
                      <a:cubicBezTo>
                        <a:pt x="10595" y="0"/>
                        <a:pt x="10391" y="5"/>
                        <a:pt x="10187" y="17"/>
                      </a:cubicBezTo>
                      <a:lnTo>
                        <a:pt x="10288" y="1787"/>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55" name="Group 105"/>
                <p:cNvGrpSpPr>
                  <a:grpSpLocks/>
                </p:cNvGrpSpPr>
                <p:nvPr/>
              </p:nvGrpSpPr>
              <p:grpSpPr bwMode="auto">
                <a:xfrm rot="-8262726">
                  <a:off x="3665" y="3871"/>
                  <a:ext cx="112" cy="112"/>
                  <a:chOff x="559" y="2141"/>
                  <a:chExt cx="112" cy="112"/>
                </a:xfrm>
              </p:grpSpPr>
              <p:sp>
                <p:nvSpPr>
                  <p:cNvPr id="56" name="Line 106"/>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7" name="Line 107"/>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49" name="Group 108"/>
              <p:cNvGrpSpPr>
                <a:grpSpLocks/>
              </p:cNvGrpSpPr>
              <p:nvPr/>
            </p:nvGrpSpPr>
            <p:grpSpPr bwMode="auto">
              <a:xfrm flipH="1">
                <a:off x="1982" y="3584"/>
                <a:ext cx="608" cy="570"/>
                <a:chOff x="3169" y="3582"/>
                <a:chExt cx="608" cy="570"/>
              </a:xfrm>
            </p:grpSpPr>
            <p:sp>
              <p:nvSpPr>
                <p:cNvPr id="50" name="AutoShape 109"/>
                <p:cNvSpPr>
                  <a:spLocks noChangeArrowheads="1"/>
                </p:cNvSpPr>
                <p:nvPr/>
              </p:nvSpPr>
              <p:spPr bwMode="auto">
                <a:xfrm rot="5400000">
                  <a:off x="3172" y="3579"/>
                  <a:ext cx="57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8564 w 21600"/>
                    <a:gd name="T13" fmla="*/ 0 h 21600"/>
                    <a:gd name="T14" fmla="*/ 13036 w 21600"/>
                    <a:gd name="T15" fmla="*/ 1950 h 21600"/>
                  </a:gdLst>
                  <a:ahLst/>
                  <a:cxnLst>
                    <a:cxn ang="T8">
                      <a:pos x="T0" y="T1"/>
                    </a:cxn>
                    <a:cxn ang="T9">
                      <a:pos x="T2" y="T3"/>
                    </a:cxn>
                    <a:cxn ang="T10">
                      <a:pos x="T4" y="T5"/>
                    </a:cxn>
                    <a:cxn ang="T11">
                      <a:pos x="T6" y="T7"/>
                    </a:cxn>
                  </a:cxnLst>
                  <a:rect l="T12" t="T13" r="T14" b="T15"/>
                  <a:pathLst>
                    <a:path w="21600" h="21600">
                      <a:moveTo>
                        <a:pt x="10288" y="1787"/>
                      </a:moveTo>
                      <a:cubicBezTo>
                        <a:pt x="10458" y="1777"/>
                        <a:pt x="10629" y="1772"/>
                        <a:pt x="10800" y="1773"/>
                      </a:cubicBezTo>
                      <a:cubicBezTo>
                        <a:pt x="10970" y="1773"/>
                        <a:pt x="11141" y="1777"/>
                        <a:pt x="11311" y="1787"/>
                      </a:cubicBezTo>
                      <a:lnTo>
                        <a:pt x="11412" y="17"/>
                      </a:lnTo>
                      <a:cubicBezTo>
                        <a:pt x="11208" y="5"/>
                        <a:pt x="11004" y="-1"/>
                        <a:pt x="10799" y="0"/>
                      </a:cubicBezTo>
                      <a:cubicBezTo>
                        <a:pt x="10595" y="0"/>
                        <a:pt x="10391" y="5"/>
                        <a:pt x="10187" y="17"/>
                      </a:cubicBezTo>
                      <a:lnTo>
                        <a:pt x="10288" y="1787"/>
                      </a:lnTo>
                      <a:close/>
                    </a:path>
                  </a:pathLst>
                </a:custGeom>
                <a:solidFill>
                  <a:srgbClr val="00CC00"/>
                </a:solidFill>
                <a:ln w="9525">
                  <a:solidFill>
                    <a:srgbClr val="00CC00"/>
                  </a:solidFill>
                  <a:miter lim="800000"/>
                  <a:headEnd/>
                  <a:tailEnd/>
                </a:ln>
              </p:spPr>
              <p:txBody>
                <a:bodyPr wrap="none" anchor="ctr"/>
                <a:lstStyle/>
                <a:p>
                  <a:endParaRPr lang="en-US"/>
                </a:p>
              </p:txBody>
            </p:sp>
            <p:grpSp>
              <p:nvGrpSpPr>
                <p:cNvPr id="51" name="Group 110"/>
                <p:cNvGrpSpPr>
                  <a:grpSpLocks/>
                </p:cNvGrpSpPr>
                <p:nvPr/>
              </p:nvGrpSpPr>
              <p:grpSpPr bwMode="auto">
                <a:xfrm rot="-8262726">
                  <a:off x="3665" y="3871"/>
                  <a:ext cx="112" cy="112"/>
                  <a:chOff x="559" y="2141"/>
                  <a:chExt cx="112" cy="112"/>
                </a:xfrm>
              </p:grpSpPr>
              <p:sp>
                <p:nvSpPr>
                  <p:cNvPr id="52" name="Line 111"/>
                  <p:cNvSpPr>
                    <a:spLocks noChangeShapeType="1"/>
                  </p:cNvSpPr>
                  <p:nvPr/>
                </p:nvSpPr>
                <p:spPr bwMode="auto">
                  <a:xfrm>
                    <a:off x="559" y="2248"/>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3" name="Line 112"/>
                  <p:cNvSpPr>
                    <a:spLocks noChangeShapeType="1"/>
                  </p:cNvSpPr>
                  <p:nvPr/>
                </p:nvSpPr>
                <p:spPr bwMode="auto">
                  <a:xfrm rot="-5400000">
                    <a:off x="615" y="2192"/>
                    <a:ext cx="107" cy="5"/>
                  </a:xfrm>
                  <a:prstGeom prst="line">
                    <a:avLst/>
                  </a:prstGeom>
                  <a:noFill/>
                  <a:ln w="38100">
                    <a:solidFill>
                      <a:srgbClr val="00CC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grpSp>
        <p:sp>
          <p:nvSpPr>
            <p:cNvPr id="34" name="Line 113"/>
            <p:cNvSpPr>
              <a:spLocks noChangeShapeType="1"/>
            </p:cNvSpPr>
            <p:nvPr/>
          </p:nvSpPr>
          <p:spPr bwMode="auto">
            <a:xfrm>
              <a:off x="6638925" y="2628900"/>
              <a:ext cx="0" cy="73025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 name="Oval 114"/>
            <p:cNvSpPr>
              <a:spLocks noChangeArrowheads="1"/>
            </p:cNvSpPr>
            <p:nvPr/>
          </p:nvSpPr>
          <p:spPr bwMode="auto">
            <a:xfrm>
              <a:off x="7385050" y="14874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36" name="Oval 115"/>
            <p:cNvSpPr>
              <a:spLocks noChangeArrowheads="1"/>
            </p:cNvSpPr>
            <p:nvPr/>
          </p:nvSpPr>
          <p:spPr bwMode="auto">
            <a:xfrm>
              <a:off x="7385050" y="22256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37" name="Oval 116"/>
            <p:cNvSpPr>
              <a:spLocks noChangeArrowheads="1"/>
            </p:cNvSpPr>
            <p:nvPr/>
          </p:nvSpPr>
          <p:spPr bwMode="auto">
            <a:xfrm>
              <a:off x="7385050" y="32734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38" name="Oval 117"/>
            <p:cNvSpPr>
              <a:spLocks noChangeArrowheads="1"/>
            </p:cNvSpPr>
            <p:nvPr/>
          </p:nvSpPr>
          <p:spPr bwMode="auto">
            <a:xfrm>
              <a:off x="7385050" y="43973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39" name="Oval 118"/>
            <p:cNvSpPr>
              <a:spLocks noChangeArrowheads="1"/>
            </p:cNvSpPr>
            <p:nvPr/>
          </p:nvSpPr>
          <p:spPr bwMode="auto">
            <a:xfrm>
              <a:off x="7385050" y="5397500"/>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0" name="Oval 119"/>
            <p:cNvSpPr>
              <a:spLocks noChangeArrowheads="1"/>
            </p:cNvSpPr>
            <p:nvPr/>
          </p:nvSpPr>
          <p:spPr bwMode="auto">
            <a:xfrm>
              <a:off x="7385050" y="59070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1" name="Oval 120"/>
            <p:cNvSpPr>
              <a:spLocks noChangeArrowheads="1"/>
            </p:cNvSpPr>
            <p:nvPr/>
          </p:nvSpPr>
          <p:spPr bwMode="auto">
            <a:xfrm>
              <a:off x="5784850" y="14827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2" name="Oval 121"/>
            <p:cNvSpPr>
              <a:spLocks noChangeArrowheads="1"/>
            </p:cNvSpPr>
            <p:nvPr/>
          </p:nvSpPr>
          <p:spPr bwMode="auto">
            <a:xfrm>
              <a:off x="5784850" y="222567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3" name="Oval 122"/>
            <p:cNvSpPr>
              <a:spLocks noChangeArrowheads="1"/>
            </p:cNvSpPr>
            <p:nvPr/>
          </p:nvSpPr>
          <p:spPr bwMode="auto">
            <a:xfrm>
              <a:off x="5784850" y="327818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4" name="Oval 123"/>
            <p:cNvSpPr>
              <a:spLocks noChangeArrowheads="1"/>
            </p:cNvSpPr>
            <p:nvPr/>
          </p:nvSpPr>
          <p:spPr bwMode="auto">
            <a:xfrm>
              <a:off x="5784850" y="4402138"/>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5" name="Oval 124"/>
            <p:cNvSpPr>
              <a:spLocks noChangeArrowheads="1"/>
            </p:cNvSpPr>
            <p:nvPr/>
          </p:nvSpPr>
          <p:spPr bwMode="auto">
            <a:xfrm>
              <a:off x="5784850" y="5397500"/>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sp>
          <p:nvSpPr>
            <p:cNvPr id="46" name="Oval 125"/>
            <p:cNvSpPr>
              <a:spLocks noChangeArrowheads="1"/>
            </p:cNvSpPr>
            <p:nvPr/>
          </p:nvSpPr>
          <p:spPr bwMode="auto">
            <a:xfrm>
              <a:off x="5784850" y="5902325"/>
              <a:ext cx="82550" cy="82550"/>
            </a:xfrm>
            <a:prstGeom prst="ellipse">
              <a:avLst/>
            </a:prstGeom>
            <a:solidFill>
              <a:srgbClr val="000000"/>
            </a:solidFill>
            <a:ln w="9525">
              <a:solidFill>
                <a:srgbClr val="000000"/>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1000">
                <a:latin typeface="Times New Roman" pitchFamily="18" charset="0"/>
              </a:endParaRPr>
            </a:p>
          </p:txBody>
        </p:sp>
      </p:grpSp>
    </p:spTree>
    <p:extLst>
      <p:ext uri="{BB962C8B-B14F-4D97-AF65-F5344CB8AC3E}">
        <p14:creationId xmlns:p14="http://schemas.microsoft.com/office/powerpoint/2010/main" val="4830259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98488"/>
            <a:ext cx="7077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4113" y="1336675"/>
            <a:ext cx="19494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1363" y="1190625"/>
            <a:ext cx="15367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5500" y="3530600"/>
            <a:ext cx="10810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1375" y="2679700"/>
            <a:ext cx="1951038"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5450" y="3762375"/>
            <a:ext cx="19510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1177735" y="41275"/>
            <a:ext cx="6769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8"/>
              </a:buBlip>
              <a:defRPr sz="3200">
                <a:solidFill>
                  <a:schemeClr val="tx1"/>
                </a:solidFill>
                <a:latin typeface="Tahoma" pitchFamily="34" charset="0"/>
              </a:defRPr>
            </a:lvl1pPr>
            <a:lvl2pPr marL="742950" indent="-285750" eaLnBrk="0" hangingPunct="0">
              <a:spcBef>
                <a:spcPct val="20000"/>
              </a:spcBef>
              <a:buSzPct val="80000"/>
              <a:buBlip>
                <a:blip r:embed="rId9"/>
              </a:buBlip>
              <a:defRPr sz="2800">
                <a:solidFill>
                  <a:schemeClr val="tx1"/>
                </a:solidFill>
                <a:latin typeface="Tahoma" pitchFamily="34" charset="0"/>
              </a:defRPr>
            </a:lvl2pPr>
            <a:lvl3pPr marL="1143000" indent="-228600" eaLnBrk="0" hangingPunct="0">
              <a:spcBef>
                <a:spcPct val="20000"/>
              </a:spcBef>
              <a:buSzPct val="70000"/>
              <a:buBlip>
                <a:blip r:embed="rId10"/>
              </a:buBlip>
              <a:defRPr sz="2400">
                <a:solidFill>
                  <a:schemeClr val="tx1"/>
                </a:solidFill>
                <a:latin typeface="Tahoma" pitchFamily="34" charset="0"/>
              </a:defRPr>
            </a:lvl3pPr>
            <a:lvl4pPr marL="1600200" indent="-228600" eaLnBrk="0" hangingPunct="0">
              <a:spcBef>
                <a:spcPct val="20000"/>
              </a:spcBef>
              <a:buSzPct val="70000"/>
              <a:buBlip>
                <a:blip r:embed="rId11"/>
              </a:buBlip>
              <a:defRPr sz="2000">
                <a:solidFill>
                  <a:schemeClr val="tx1"/>
                </a:solidFill>
                <a:latin typeface="Tahoma" pitchFamily="34" charset="0"/>
              </a:defRPr>
            </a:lvl4pPr>
            <a:lvl5pPr marL="2057400" indent="-228600" eaLnBrk="0" hangingPunct="0">
              <a:spcBef>
                <a:spcPct val="20000"/>
              </a:spcBef>
              <a:buSzPct val="70000"/>
              <a:buBlip>
                <a:blip r:embed="rId12"/>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2"/>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2"/>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2"/>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2"/>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Hands of the Mind – Serotonin-2</a:t>
            </a:r>
            <a:endParaRPr lang="en-US" altLang="en-US" sz="3600" dirty="0">
              <a:solidFill>
                <a:srgbClr val="000000"/>
              </a:solidFill>
              <a:cs typeface="Tahoma"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2000" y="1335088"/>
            <a:ext cx="204787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1338334" y="41275"/>
            <a:ext cx="6447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MDMA Therapeutic Mechanism</a:t>
            </a:r>
            <a:endParaRPr lang="en-US" altLang="en-US" sz="3600" baseline="-25000" dirty="0">
              <a:solidFill>
                <a:srgbClr val="000000"/>
              </a:solidFill>
              <a:cs typeface="Tahoma"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6138" y="2071688"/>
            <a:ext cx="2047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2000" y="1335088"/>
            <a:ext cx="204787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338334" y="41275"/>
            <a:ext cx="6447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MDMA Therapeutic Mechanism</a:t>
            </a:r>
            <a:endParaRPr lang="en-US" altLang="en-US" sz="3600" baseline="-25000" dirty="0">
              <a:solidFill>
                <a:srgbClr val="000000"/>
              </a:solidFill>
              <a:cs typeface="Tahoma"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8438" y="2389188"/>
            <a:ext cx="2997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6138" y="2071688"/>
            <a:ext cx="2047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338334" y="41275"/>
            <a:ext cx="6447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MDMA Therapeutic Mechanism</a:t>
            </a:r>
            <a:endParaRPr lang="en-US" altLang="en-US" sz="3600" baseline="-25000" dirty="0">
              <a:solidFill>
                <a:srgbClr val="000000"/>
              </a:solidFill>
              <a:cs typeface="Tahoma"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0075" y="2273300"/>
            <a:ext cx="2997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7"/>
          <p:cNvSpPr txBox="1">
            <a:spLocks noChangeArrowheads="1"/>
          </p:cNvSpPr>
          <p:nvPr/>
        </p:nvSpPr>
        <p:spPr bwMode="auto">
          <a:xfrm>
            <a:off x="5559425" y="2392363"/>
            <a:ext cx="6969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12000">
                <a:solidFill>
                  <a:srgbClr val="000000"/>
                </a:solidFill>
                <a:latin typeface="Times New Roman" pitchFamily="18" charset="0"/>
              </a:rPr>
              <a:t>I</a:t>
            </a:r>
            <a:endParaRPr lang="en-US" altLang="en-US" sz="12000" baseline="-25000">
              <a:solidFill>
                <a:srgbClr val="000000"/>
              </a:solidFill>
              <a:latin typeface="Times New Roman" pitchFamily="18" charset="0"/>
            </a:endParaRPr>
          </a:p>
        </p:txBody>
      </p:sp>
      <p:pic>
        <p:nvPicPr>
          <p:cNvPr id="8090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8438" y="2389188"/>
            <a:ext cx="2997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6138" y="2071688"/>
            <a:ext cx="2047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1338334" y="41275"/>
            <a:ext cx="6447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MDMA Therapeutic Mechanism</a:t>
            </a:r>
            <a:endParaRPr lang="en-US" altLang="en-US" sz="3600" baseline="-25000" dirty="0">
              <a:solidFill>
                <a:srgbClr val="000000"/>
              </a:solidFill>
              <a:cs typeface="Tahom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3738" y="1382713"/>
            <a:ext cx="52197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461062" y="88900"/>
            <a:ext cx="8203115" cy="766763"/>
          </a:xfrm>
        </p:spPr>
        <p:txBody>
          <a:bodyPr/>
          <a:lstStyle/>
          <a:p>
            <a:r>
              <a:rPr lang="en-US" altLang="en-US" dirty="0" smtClean="0"/>
              <a:t>Hypotheses from Natural History</a:t>
            </a:r>
          </a:p>
        </p:txBody>
      </p:sp>
      <p:sp>
        <p:nvSpPr>
          <p:cNvPr id="70659" name="Content Placeholder 3"/>
          <p:cNvSpPr>
            <a:spLocks noGrp="1"/>
          </p:cNvSpPr>
          <p:nvPr>
            <p:ph idx="1"/>
          </p:nvPr>
        </p:nvSpPr>
        <p:spPr>
          <a:xfrm>
            <a:off x="198437" y="1317115"/>
            <a:ext cx="8740775" cy="5065572"/>
          </a:xfrm>
        </p:spPr>
        <p:txBody>
          <a:bodyPr>
            <a:normAutofit/>
          </a:bodyPr>
          <a:lstStyle/>
          <a:p>
            <a:r>
              <a:rPr lang="en-US" altLang="en-US" sz="3600" dirty="0" smtClean="0">
                <a:solidFill>
                  <a:srgbClr val="000000"/>
                </a:solidFill>
              </a:rPr>
              <a:t>In order for a content mental organ to enter consciousness, two things must happen:</a:t>
            </a:r>
          </a:p>
          <a:p>
            <a:pPr lvl="1"/>
            <a:r>
              <a:rPr lang="en-US" altLang="en-US" sz="3200" dirty="0" smtClean="0">
                <a:solidFill>
                  <a:srgbClr val="000000"/>
                </a:solidFill>
              </a:rPr>
              <a:t>The content mental organ must be activated directly at its defining receptor</a:t>
            </a:r>
          </a:p>
          <a:p>
            <a:pPr lvl="1"/>
            <a:r>
              <a:rPr lang="en-US" altLang="en-US" sz="3200" dirty="0" smtClean="0">
                <a:solidFill>
                  <a:srgbClr val="000000"/>
                </a:solidFill>
              </a:rPr>
              <a:t>The mental organ must be held in consciousness by simultaneous activation of serotonin-2, the hands of the mind</a:t>
            </a:r>
          </a:p>
          <a:p>
            <a:pPr lvl="2"/>
            <a:r>
              <a:rPr lang="en-US" altLang="en-US" sz="2800" dirty="0" smtClean="0">
                <a:solidFill>
                  <a:srgbClr val="000000"/>
                </a:solidFill>
              </a:rPr>
              <a:t>There are other mental organs that can perform this function</a:t>
            </a:r>
          </a:p>
        </p:txBody>
      </p:sp>
    </p:spTree>
    <p:extLst>
      <p:ext uri="{BB962C8B-B14F-4D97-AF65-F5344CB8AC3E}">
        <p14:creationId xmlns:p14="http://schemas.microsoft.com/office/powerpoint/2010/main" val="297430763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6"/>
          <p:cNvSpPr txBox="1">
            <a:spLocks noChangeArrowheads="1"/>
          </p:cNvSpPr>
          <p:nvPr/>
        </p:nvSpPr>
        <p:spPr bwMode="auto">
          <a:xfrm>
            <a:off x="2887663" y="41275"/>
            <a:ext cx="287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3600" dirty="0">
                <a:solidFill>
                  <a:srgbClr val="000000"/>
                </a:solidFill>
                <a:cs typeface="Tahoma" pitchFamily="34" charset="0"/>
              </a:rPr>
              <a:t>Resting State</a:t>
            </a:r>
          </a:p>
        </p:txBody>
      </p:sp>
      <p:pic>
        <p:nvPicPr>
          <p:cNvPr id="71684" name="Picture 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013" y="2633663"/>
            <a:ext cx="16287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5" y="9701"/>
            <a:ext cx="8551863" cy="1141237"/>
          </a:xfrm>
          <a:prstGeom prst="rect">
            <a:avLst/>
          </a:prstGeom>
        </p:spPr>
      </p:pic>
      <p:pic>
        <p:nvPicPr>
          <p:cNvPr id="72709"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975" y="1847850"/>
            <a:ext cx="28876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9"/>
          <p:cNvSpPr txBox="1">
            <a:spLocks noChangeArrowheads="1"/>
          </p:cNvSpPr>
          <p:nvPr/>
        </p:nvSpPr>
        <p:spPr bwMode="auto">
          <a:xfrm>
            <a:off x="954088" y="41275"/>
            <a:ext cx="724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3600">
                <a:solidFill>
                  <a:srgbClr val="000000"/>
                </a:solidFill>
                <a:cs typeface="Tahoma" pitchFamily="34" charset="0"/>
              </a:rPr>
              <a:t>Rilmenidine – Blood Pressure Drug</a:t>
            </a:r>
          </a:p>
        </p:txBody>
      </p:sp>
      <p:sp>
        <p:nvSpPr>
          <p:cNvPr id="73732" name="TextBox 10"/>
          <p:cNvSpPr txBox="1">
            <a:spLocks noChangeArrowheads="1"/>
          </p:cNvSpPr>
          <p:nvPr/>
        </p:nvSpPr>
        <p:spPr bwMode="auto">
          <a:xfrm>
            <a:off x="7821613" y="2693988"/>
            <a:ext cx="6969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12000">
                <a:solidFill>
                  <a:srgbClr val="000000"/>
                </a:solidFill>
                <a:latin typeface="Times New Roman" pitchFamily="18" charset="0"/>
              </a:rPr>
              <a:t>I</a:t>
            </a:r>
            <a:endParaRPr lang="en-US" altLang="en-US" sz="12000" baseline="-25000">
              <a:solidFill>
                <a:srgbClr val="000000"/>
              </a:solidFill>
              <a:latin typeface="Times New Roman" pitchFamily="18" charset="0"/>
            </a:endParaRPr>
          </a:p>
        </p:txBody>
      </p:sp>
      <p:pic>
        <p:nvPicPr>
          <p:cNvPr id="73733"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013" y="2633663"/>
            <a:ext cx="16287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0075" y="2273300"/>
            <a:ext cx="2997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5400"/>
            <a:ext cx="84994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4"/>
          <p:cNvSpPr txBox="1">
            <a:spLocks noChangeArrowheads="1"/>
          </p:cNvSpPr>
          <p:nvPr/>
        </p:nvSpPr>
        <p:spPr bwMode="auto">
          <a:xfrm>
            <a:off x="1033463" y="277813"/>
            <a:ext cx="148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3600">
                <a:solidFill>
                  <a:schemeClr val="bg1"/>
                </a:solidFill>
                <a:latin typeface="Times New Roman" pitchFamily="18" charset="0"/>
              </a:rPr>
              <a:t>Ignore</a:t>
            </a:r>
          </a:p>
        </p:txBody>
      </p:sp>
      <p:sp>
        <p:nvSpPr>
          <p:cNvPr id="74758" name="TextBox 7"/>
          <p:cNvSpPr txBox="1">
            <a:spLocks noChangeArrowheads="1"/>
          </p:cNvSpPr>
          <p:nvPr/>
        </p:nvSpPr>
        <p:spPr bwMode="auto">
          <a:xfrm>
            <a:off x="5559425" y="2392363"/>
            <a:ext cx="6969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12000">
                <a:solidFill>
                  <a:srgbClr val="000000"/>
                </a:solidFill>
                <a:latin typeface="Times New Roman" pitchFamily="18" charset="0"/>
              </a:rPr>
              <a:t>I</a:t>
            </a:r>
            <a:endParaRPr lang="en-US" altLang="en-US" sz="12000" baseline="-25000">
              <a:solidFill>
                <a:srgbClr val="000000"/>
              </a:solidFill>
              <a:latin typeface="Times New Roman" pitchFamily="18" charset="0"/>
            </a:endParaRPr>
          </a:p>
        </p:txBody>
      </p:sp>
      <p:pic>
        <p:nvPicPr>
          <p:cNvPr id="74759" name="Picture 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975" y="1847850"/>
            <a:ext cx="28876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925" y="9701"/>
            <a:ext cx="8551863" cy="1141237"/>
          </a:xfrm>
          <a:prstGeom prst="rect">
            <a:avLst/>
          </a:prstGeom>
        </p:spPr>
      </p:pic>
      <p:pic>
        <p:nvPicPr>
          <p:cNvPr id="757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095375"/>
            <a:ext cx="66929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6"/>
          <p:cNvSpPr txBox="1">
            <a:spLocks noChangeArrowheads="1"/>
          </p:cNvSpPr>
          <p:nvPr/>
        </p:nvSpPr>
        <p:spPr bwMode="auto">
          <a:xfrm>
            <a:off x="3075990" y="140863"/>
            <a:ext cx="2996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3600" dirty="0" smtClean="0">
                <a:solidFill>
                  <a:srgbClr val="000000"/>
                </a:solidFill>
                <a:cs typeface="Tahoma" pitchFamily="34" charset="0"/>
              </a:rPr>
              <a:t>&amp; Rilmenidine</a:t>
            </a:r>
            <a:endParaRPr lang="en-US" altLang="en-US" sz="3600" dirty="0">
              <a:solidFill>
                <a:srgbClr val="000000"/>
              </a:solidFill>
              <a:cs typeface="Tahoma" pitchFamily="34" charset="0"/>
            </a:endParaRPr>
          </a:p>
        </p:txBody>
      </p:sp>
      <p:pic>
        <p:nvPicPr>
          <p:cNvPr id="75780"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0075" y="2273300"/>
            <a:ext cx="2997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7"/>
          <p:cNvSpPr txBox="1">
            <a:spLocks noChangeArrowheads="1"/>
          </p:cNvSpPr>
          <p:nvPr/>
        </p:nvSpPr>
        <p:spPr bwMode="auto">
          <a:xfrm>
            <a:off x="5559425" y="2392363"/>
            <a:ext cx="6969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12000">
                <a:solidFill>
                  <a:srgbClr val="000000"/>
                </a:solidFill>
                <a:latin typeface="Times New Roman" pitchFamily="18" charset="0"/>
              </a:rPr>
              <a:t>I</a:t>
            </a:r>
            <a:endParaRPr lang="en-US" altLang="en-US" sz="12000" baseline="-25000">
              <a:solidFill>
                <a:srgbClr val="000000"/>
              </a:solidFill>
              <a:latin typeface="Times New Roman" pitchFamily="18" charset="0"/>
            </a:endParaRPr>
          </a:p>
        </p:txBody>
      </p:sp>
      <p:pic>
        <p:nvPicPr>
          <p:cNvPr id="75782" name="Picture 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975" y="1847850"/>
            <a:ext cx="28876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5888"/>
            <a:ext cx="91440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461062" y="88900"/>
            <a:ext cx="8203115" cy="7667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mtClean="0"/>
              <a:t>Hypotheses from Natural History</a:t>
            </a:r>
            <a:endParaRPr lang="en-US" altLang="en-US" dirty="0"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311002" y="41275"/>
            <a:ext cx="45105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Primer/Probe Ecstasy</a:t>
            </a:r>
          </a:p>
          <a:p>
            <a:pPr algn="ctr" eaLnBrk="1" hangingPunct="1">
              <a:spcBef>
                <a:spcPct val="0"/>
              </a:spcBef>
              <a:buSzTx/>
              <a:buFontTx/>
              <a:buNone/>
            </a:pPr>
            <a:r>
              <a:rPr lang="en-US" altLang="en-US" sz="2400" dirty="0" smtClean="0">
                <a:solidFill>
                  <a:srgbClr val="000000"/>
                </a:solidFill>
                <a:cs typeface="Tahoma" pitchFamily="34" charset="0"/>
              </a:rPr>
              <a:t>Imidazoline</a:t>
            </a:r>
            <a:endParaRPr lang="en-US" altLang="en-US" sz="2400" dirty="0">
              <a:solidFill>
                <a:srgbClr val="000000"/>
              </a:solidFill>
              <a:cs typeface="Tahoma" pitchFamily="34" charset="0"/>
            </a:endParaRPr>
          </a:p>
        </p:txBody>
      </p:sp>
      <p:sp>
        <p:nvSpPr>
          <p:cNvPr id="2" name="TextBox 1"/>
          <p:cNvSpPr txBox="1"/>
          <p:nvPr/>
        </p:nvSpPr>
        <p:spPr>
          <a:xfrm>
            <a:off x="239696" y="1135633"/>
            <a:ext cx="8691239" cy="5539978"/>
          </a:xfrm>
          <a:prstGeom prst="rect">
            <a:avLst/>
          </a:prstGeom>
          <a:noFill/>
        </p:spPr>
        <p:txBody>
          <a:bodyPr wrap="square" rtlCol="0">
            <a:spAutoFit/>
          </a:bodyPr>
          <a:lstStyle/>
          <a:p>
            <a:r>
              <a:rPr lang="en-US" sz="1800" b="1" dirty="0">
                <a:latin typeface="+mn-lt"/>
              </a:rPr>
              <a:t>8.0 mg 2C-B-fly and 2.0 mg of rilmenidine at 12:30 pm; cannabis vapor at 4:00</a:t>
            </a:r>
            <a:r>
              <a:rPr lang="en-US" sz="1800" dirty="0">
                <a:latin typeface="+mn-lt"/>
              </a:rPr>
              <a:t>:  </a:t>
            </a:r>
            <a:r>
              <a:rPr lang="en-US" sz="1800" dirty="0">
                <a:solidFill>
                  <a:srgbClr val="3333FF"/>
                </a:solidFill>
                <a:latin typeface="+mn-lt"/>
              </a:rPr>
              <a:t>The result was spectacular.  I got a +4 experience from a pure imidazoline blood pressure medication!  It is probably the entactogenic core of MDMA</a:t>
            </a:r>
            <a:r>
              <a:rPr lang="en-US" sz="1800" dirty="0" smtClean="0">
                <a:solidFill>
                  <a:srgbClr val="3333FF"/>
                </a:solidFill>
                <a:latin typeface="+mn-lt"/>
              </a:rPr>
              <a:t>.…</a:t>
            </a:r>
            <a:r>
              <a:rPr lang="en-US" sz="1800" dirty="0" smtClean="0">
                <a:latin typeface="+mn-lt"/>
              </a:rPr>
              <a:t> </a:t>
            </a:r>
            <a:r>
              <a:rPr lang="en-US" sz="1800" dirty="0">
                <a:latin typeface="+mn-lt"/>
              </a:rPr>
              <a:t>I took cannabis vapor.  Within minutes my heart opened and the rilmenidine fully </a:t>
            </a:r>
            <a:r>
              <a:rPr lang="en-US" sz="1800" dirty="0" smtClean="0">
                <a:latin typeface="+mn-lt"/>
              </a:rPr>
              <a:t>blossomed…  </a:t>
            </a:r>
            <a:r>
              <a:rPr lang="en-US" sz="1800" dirty="0" smtClean="0">
                <a:solidFill>
                  <a:srgbClr val="3333FF"/>
                </a:solidFill>
                <a:latin typeface="+mn-lt"/>
              </a:rPr>
              <a:t>I </a:t>
            </a:r>
            <a:r>
              <a:rPr lang="en-US" sz="1800" dirty="0">
                <a:solidFill>
                  <a:srgbClr val="3333FF"/>
                </a:solidFill>
                <a:latin typeface="+mn-lt"/>
              </a:rPr>
              <a:t>was astonished by the depth of the experience, and I remained astonished for two weeks.  </a:t>
            </a:r>
            <a:r>
              <a:rPr lang="en-US" sz="1800" dirty="0" smtClean="0">
                <a:solidFill>
                  <a:srgbClr val="3333FF"/>
                </a:solidFill>
                <a:latin typeface="+mn-lt"/>
              </a:rPr>
              <a:t>… the </a:t>
            </a:r>
            <a:r>
              <a:rPr lang="en-US" sz="1800" dirty="0">
                <a:solidFill>
                  <a:srgbClr val="3333FF"/>
                </a:solidFill>
                <a:latin typeface="+mn-lt"/>
              </a:rPr>
              <a:t>mental state was ecstatic, somewhat un-sober.  I recalled Martin Ball calling 5-MeO-DMT the “crown jewel of the entheogens”.  I felt that rilmenidine must also be a crown jewel.  I described the state with superlatives.…</a:t>
            </a:r>
            <a:r>
              <a:rPr lang="en-US" sz="1800" dirty="0">
                <a:latin typeface="+mn-lt"/>
              </a:rPr>
              <a:t>  </a:t>
            </a:r>
            <a:endParaRPr lang="en-US" sz="1800" dirty="0" smtClean="0">
              <a:latin typeface="+mn-lt"/>
            </a:endParaRPr>
          </a:p>
          <a:p>
            <a:r>
              <a:rPr lang="en-US" sz="1800" dirty="0" smtClean="0">
                <a:latin typeface="+mn-lt"/>
              </a:rPr>
              <a:t>Qualitatively</a:t>
            </a:r>
            <a:r>
              <a:rPr lang="en-US" sz="1800" dirty="0">
                <a:latin typeface="+mn-lt"/>
              </a:rPr>
              <a:t>, it is very hard to characterize the rilmenidine state, apart from the depth of it.  At 3:52 hours she asked me how I feel, and I responded </a:t>
            </a:r>
            <a:r>
              <a:rPr lang="en-US" sz="1800" dirty="0">
                <a:solidFill>
                  <a:srgbClr val="3333FF"/>
                </a:solidFill>
                <a:latin typeface="+mn-lt"/>
              </a:rPr>
              <a:t>“It is like a peaceful lake, it feels eternal… </a:t>
            </a:r>
            <a:r>
              <a:rPr lang="en-US" sz="1800" dirty="0">
                <a:latin typeface="+mn-lt"/>
              </a:rPr>
              <a:t>in a peaceful sense”.  Perhaps most telling, just 25 minutes after taking the cannabis, 3:55 hours after taking the rilmenidine, </a:t>
            </a:r>
            <a:r>
              <a:rPr lang="en-US" sz="1800" dirty="0">
                <a:solidFill>
                  <a:srgbClr val="3333FF"/>
                </a:solidFill>
                <a:latin typeface="+mn-lt"/>
              </a:rPr>
              <a:t>I spoke to my wife about what for me were the core issues in our relationship.  These are things that are very hard to discuss because they are painful, and discussion tends to lead to anger.  But we discussed it peacefully.  I expressed my sadness with tears.  I believe this capacity for calm contemplation and discussion of painful personal issues is a core feature of the entactogenic state of MDMA, and here I was experiencing it with blood pressure medication….  For me it’s really, astonishingly among the best psychedelic experiences I’ve ever had.  Unbelievable. </a:t>
            </a:r>
            <a:endParaRPr lang="en-US" sz="1800" dirty="0" smtClean="0">
              <a:solidFill>
                <a:srgbClr val="3333FF"/>
              </a:solidFill>
              <a:latin typeface="+mn-lt"/>
            </a:endParaRPr>
          </a:p>
          <a:p>
            <a:r>
              <a:rPr lang="en-US" sz="1200" dirty="0" smtClean="0">
                <a:latin typeface="+mn-lt"/>
              </a:rPr>
              <a:t>(</a:t>
            </a:r>
            <a:r>
              <a:rPr lang="en-US" sz="1200" dirty="0">
                <a:latin typeface="+mn-lt"/>
              </a:rPr>
              <a:t>Shulgin 2016) Pharm 2, p. 26-27</a:t>
            </a:r>
          </a:p>
        </p:txBody>
      </p:sp>
    </p:spTree>
    <p:extLst>
      <p:ext uri="{BB962C8B-B14F-4D97-AF65-F5344CB8AC3E}">
        <p14:creationId xmlns:p14="http://schemas.microsoft.com/office/powerpoint/2010/main" val="5317633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638" y="3958887"/>
            <a:ext cx="8564061" cy="1131381"/>
          </a:xfrm>
          <a:prstGeom prst="rect">
            <a:avLst/>
          </a:prstGeom>
        </p:spPr>
      </p:pic>
      <p:sp>
        <p:nvSpPr>
          <p:cNvPr id="7" name="TextBox 6"/>
          <p:cNvSpPr txBox="1">
            <a:spLocks noChangeArrowheads="1"/>
          </p:cNvSpPr>
          <p:nvPr/>
        </p:nvSpPr>
        <p:spPr bwMode="auto">
          <a:xfrm>
            <a:off x="1917940" y="41275"/>
            <a:ext cx="52966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Primers</a:t>
            </a:r>
          </a:p>
          <a:p>
            <a:pPr algn="ctr" eaLnBrk="1" hangingPunct="1">
              <a:spcBef>
                <a:spcPct val="0"/>
              </a:spcBef>
              <a:buSzTx/>
              <a:buFontTx/>
              <a:buNone/>
            </a:pPr>
            <a:r>
              <a:rPr lang="en-US" altLang="en-US" sz="2400" dirty="0" smtClean="0">
                <a:solidFill>
                  <a:srgbClr val="000000"/>
                </a:solidFill>
                <a:cs typeface="Tahoma" pitchFamily="34" charset="0"/>
              </a:rPr>
              <a:t>5-HT</a:t>
            </a:r>
            <a:r>
              <a:rPr lang="en-US" altLang="en-US" sz="2400" baseline="-25000" dirty="0" smtClean="0">
                <a:solidFill>
                  <a:srgbClr val="000000"/>
                </a:solidFill>
                <a:cs typeface="Tahoma" pitchFamily="34" charset="0"/>
              </a:rPr>
              <a:t>1/2</a:t>
            </a:r>
            <a:r>
              <a:rPr lang="en-US" altLang="en-US" sz="2400" dirty="0" smtClean="0">
                <a:solidFill>
                  <a:srgbClr val="000000"/>
                </a:solidFill>
                <a:cs typeface="Tahoma" pitchFamily="34" charset="0"/>
              </a:rPr>
              <a:t> Drugs with very subtle flavors</a:t>
            </a:r>
            <a:endParaRPr lang="en-US" altLang="en-US" sz="2400" dirty="0">
              <a:solidFill>
                <a:srgbClr val="000000"/>
              </a:solidFill>
              <a:cs typeface="Tahoma" pitchFamily="34" charset="0"/>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637" y="1117047"/>
            <a:ext cx="8564061" cy="114286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924" y="2500312"/>
            <a:ext cx="8561773" cy="1143219"/>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6637" y="5410199"/>
            <a:ext cx="8564060" cy="1143189"/>
          </a:xfrm>
          <a:prstGeom prst="rect">
            <a:avLst/>
          </a:prstGeom>
        </p:spPr>
      </p:pic>
    </p:spTree>
    <p:extLst>
      <p:ext uri="{BB962C8B-B14F-4D97-AF65-F5344CB8AC3E}">
        <p14:creationId xmlns:p14="http://schemas.microsoft.com/office/powerpoint/2010/main" val="30930438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79807" y="41275"/>
            <a:ext cx="457292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Probes</a:t>
            </a:r>
          </a:p>
          <a:p>
            <a:pPr algn="ctr" eaLnBrk="1" hangingPunct="1">
              <a:spcBef>
                <a:spcPct val="0"/>
              </a:spcBef>
              <a:buSzTx/>
              <a:buFontTx/>
              <a:buNone/>
            </a:pPr>
            <a:r>
              <a:rPr lang="en-US" altLang="en-US" sz="2400" dirty="0" smtClean="0">
                <a:solidFill>
                  <a:srgbClr val="000000"/>
                </a:solidFill>
                <a:cs typeface="Tahoma" pitchFamily="34" charset="0"/>
              </a:rPr>
              <a:t>activate non-serotonin receptors</a:t>
            </a:r>
          </a:p>
          <a:p>
            <a:pPr algn="ctr" eaLnBrk="1" hangingPunct="1">
              <a:spcBef>
                <a:spcPct val="0"/>
              </a:spcBef>
              <a:buSzTx/>
              <a:buFontTx/>
              <a:buNone/>
            </a:pPr>
            <a:r>
              <a:rPr lang="en-US" altLang="en-US" sz="2400" dirty="0" smtClean="0">
                <a:solidFill>
                  <a:srgbClr val="000000"/>
                </a:solidFill>
                <a:cs typeface="Tahoma" pitchFamily="34" charset="0"/>
              </a:rPr>
              <a:t>content mental organs</a:t>
            </a:r>
            <a:endParaRPr lang="en-US" altLang="en-US" sz="2400" dirty="0">
              <a:solidFill>
                <a:srgbClr val="000000"/>
              </a:solidFill>
              <a:cs typeface="Tahoma" pitchFamily="34" charset="0"/>
            </a:endParaRPr>
          </a:p>
        </p:txBody>
      </p:sp>
      <p:sp>
        <p:nvSpPr>
          <p:cNvPr id="6" name="TextBox 5"/>
          <p:cNvSpPr txBox="1"/>
          <p:nvPr/>
        </p:nvSpPr>
        <p:spPr>
          <a:xfrm>
            <a:off x="417918" y="1989147"/>
            <a:ext cx="8296695" cy="3539430"/>
          </a:xfrm>
          <a:prstGeom prst="rect">
            <a:avLst/>
          </a:prstGeom>
          <a:noFill/>
        </p:spPr>
        <p:txBody>
          <a:bodyPr wrap="none" rtlCol="0">
            <a:spAutoFit/>
          </a:bodyPr>
          <a:lstStyle/>
          <a:p>
            <a:r>
              <a:rPr lang="en-US" sz="3200" dirty="0" smtClean="0">
                <a:latin typeface="+mn-lt"/>
                <a:ea typeface="Tahoma" panose="020B0604030504040204" pitchFamily="34" charset="0"/>
                <a:cs typeface="Tahoma" panose="020B0604030504040204" pitchFamily="34" charset="0"/>
              </a:rPr>
              <a:t>I – rilmenidine &amp; moxonidine – blood pressure</a:t>
            </a:r>
          </a:p>
          <a:p>
            <a:r>
              <a:rPr lang="el-GR" sz="3200" dirty="0" smtClean="0">
                <a:latin typeface="+mn-lt"/>
                <a:ea typeface="Tahoma" panose="020B0604030504040204" pitchFamily="34" charset="0"/>
                <a:cs typeface="Tahoma" panose="020B0604030504040204" pitchFamily="34" charset="0"/>
              </a:rPr>
              <a:t>α</a:t>
            </a:r>
            <a:r>
              <a:rPr lang="en-US" sz="3200" baseline="-25000" dirty="0" smtClean="0">
                <a:latin typeface="+mn-lt"/>
                <a:ea typeface="Tahoma" panose="020B0604030504040204" pitchFamily="34" charset="0"/>
                <a:cs typeface="Tahoma" panose="020B0604030504040204" pitchFamily="34" charset="0"/>
              </a:rPr>
              <a:t>1</a:t>
            </a:r>
            <a:r>
              <a:rPr lang="en-US" sz="3200" dirty="0" smtClean="0">
                <a:latin typeface="+mn-lt"/>
                <a:ea typeface="Tahoma" panose="020B0604030504040204" pitchFamily="34" charset="0"/>
                <a:cs typeface="Tahoma" panose="020B0604030504040204" pitchFamily="34" charset="0"/>
              </a:rPr>
              <a:t> – clonidine – blood pressure</a:t>
            </a:r>
          </a:p>
          <a:p>
            <a:r>
              <a:rPr lang="en-US" sz="3200" dirty="0" smtClean="0">
                <a:latin typeface="+mn-lt"/>
                <a:ea typeface="Tahoma" panose="020B0604030504040204" pitchFamily="34" charset="0"/>
                <a:cs typeface="Tahoma" panose="020B0604030504040204" pitchFamily="34" charset="0"/>
              </a:rPr>
              <a:t>D – ropinirole, pramipexole – Parkinson’s</a:t>
            </a:r>
          </a:p>
          <a:p>
            <a:r>
              <a:rPr lang="el-GR" sz="3200" dirty="0" smtClean="0">
                <a:latin typeface="+mn-lt"/>
                <a:ea typeface="Tahoma" panose="020B0604030504040204" pitchFamily="34" charset="0"/>
                <a:cs typeface="Tahoma" panose="020B0604030504040204" pitchFamily="34" charset="0"/>
              </a:rPr>
              <a:t>β</a:t>
            </a:r>
            <a:r>
              <a:rPr lang="en-US" sz="3200" dirty="0" smtClean="0">
                <a:latin typeface="+mn-lt"/>
                <a:ea typeface="Tahoma" panose="020B0604030504040204" pitchFamily="34" charset="0"/>
                <a:cs typeface="Tahoma" panose="020B0604030504040204" pitchFamily="34" charset="0"/>
              </a:rPr>
              <a:t> – </a:t>
            </a:r>
            <a:r>
              <a:rPr lang="en-US" sz="3200" dirty="0" err="1" smtClean="0">
                <a:latin typeface="+mn-lt"/>
                <a:ea typeface="Tahoma" panose="020B0604030504040204" pitchFamily="34" charset="0"/>
                <a:cs typeface="Tahoma" panose="020B0604030504040204" pitchFamily="34" charset="0"/>
              </a:rPr>
              <a:t>clenbuterol</a:t>
            </a:r>
            <a:r>
              <a:rPr lang="en-US" sz="3200" dirty="0" smtClean="0">
                <a:latin typeface="+mn-lt"/>
                <a:ea typeface="Tahoma" panose="020B0604030504040204" pitchFamily="34" charset="0"/>
                <a:cs typeface="Tahoma" panose="020B0604030504040204" pitchFamily="34" charset="0"/>
              </a:rPr>
              <a:t> – decongestant &amp; bronchodilator</a:t>
            </a:r>
          </a:p>
          <a:p>
            <a:r>
              <a:rPr lang="en-US" sz="3200" dirty="0" smtClean="0">
                <a:latin typeface="+mn-lt"/>
                <a:ea typeface="Tahoma" panose="020B0604030504040204" pitchFamily="34" charset="0"/>
                <a:cs typeface="Tahoma" panose="020B0604030504040204" pitchFamily="34" charset="0"/>
              </a:rPr>
              <a:t>H</a:t>
            </a:r>
            <a:r>
              <a:rPr lang="en-US" sz="3200" baseline="-25000" dirty="0" smtClean="0">
                <a:latin typeface="+mn-lt"/>
                <a:ea typeface="Tahoma" panose="020B0604030504040204" pitchFamily="34" charset="0"/>
                <a:cs typeface="Tahoma" panose="020B0604030504040204" pitchFamily="34" charset="0"/>
              </a:rPr>
              <a:t>1</a:t>
            </a:r>
            <a:r>
              <a:rPr lang="en-US" sz="3200" dirty="0" smtClean="0">
                <a:latin typeface="+mn-lt"/>
                <a:ea typeface="Tahoma" panose="020B0604030504040204" pitchFamily="34" charset="0"/>
                <a:cs typeface="Tahoma" panose="020B0604030504040204" pitchFamily="34" charset="0"/>
              </a:rPr>
              <a:t> – </a:t>
            </a:r>
            <a:r>
              <a:rPr lang="en-US" sz="3200" dirty="0" err="1" smtClean="0">
                <a:latin typeface="+mn-lt"/>
                <a:ea typeface="Tahoma" panose="020B0604030504040204" pitchFamily="34" charset="0"/>
                <a:cs typeface="Tahoma" panose="020B0604030504040204" pitchFamily="34" charset="0"/>
              </a:rPr>
              <a:t>betahistine</a:t>
            </a:r>
            <a:r>
              <a:rPr lang="en-US" sz="3200" dirty="0" smtClean="0">
                <a:latin typeface="+mn-lt"/>
                <a:ea typeface="Tahoma" panose="020B0604030504040204" pitchFamily="34" charset="0"/>
                <a:cs typeface="Tahoma" panose="020B0604030504040204" pitchFamily="34" charset="0"/>
              </a:rPr>
              <a:t> –  anti-vertigo</a:t>
            </a:r>
          </a:p>
          <a:p>
            <a:r>
              <a:rPr lang="el-GR" sz="3200" dirty="0" smtClean="0">
                <a:latin typeface="+mn-lt"/>
                <a:ea typeface="Tahoma" panose="020B0604030504040204" pitchFamily="34" charset="0"/>
                <a:cs typeface="Tahoma" panose="020B0604030504040204" pitchFamily="34" charset="0"/>
              </a:rPr>
              <a:t>σ</a:t>
            </a:r>
            <a:r>
              <a:rPr lang="en-US" sz="3200" baseline="-25000" dirty="0" smtClean="0">
                <a:latin typeface="+mn-lt"/>
                <a:ea typeface="Tahoma" panose="020B0604030504040204" pitchFamily="34" charset="0"/>
                <a:cs typeface="Tahoma" panose="020B0604030504040204" pitchFamily="34" charset="0"/>
              </a:rPr>
              <a:t>1</a:t>
            </a:r>
            <a:r>
              <a:rPr lang="en-US" sz="3200" dirty="0" smtClean="0">
                <a:latin typeface="+mn-lt"/>
                <a:ea typeface="Tahoma" panose="020B0604030504040204" pitchFamily="34" charset="0"/>
                <a:cs typeface="Tahoma" panose="020B0604030504040204" pitchFamily="34" charset="0"/>
              </a:rPr>
              <a:t> – </a:t>
            </a:r>
            <a:r>
              <a:rPr lang="en-US" sz="3200" dirty="0" err="1" smtClean="0">
                <a:latin typeface="+mn-lt"/>
                <a:ea typeface="Tahoma" panose="020B0604030504040204" pitchFamily="34" charset="0"/>
                <a:cs typeface="Tahoma" panose="020B0604030504040204" pitchFamily="34" charset="0"/>
              </a:rPr>
              <a:t>dimemorfan</a:t>
            </a:r>
            <a:r>
              <a:rPr lang="en-US" sz="3200" dirty="0" smtClean="0">
                <a:latin typeface="+mn-lt"/>
                <a:ea typeface="Tahoma" panose="020B0604030504040204" pitchFamily="34" charset="0"/>
                <a:cs typeface="Tahoma" panose="020B0604030504040204" pitchFamily="34" charset="0"/>
              </a:rPr>
              <a:t> – cough suppressant</a:t>
            </a:r>
          </a:p>
          <a:p>
            <a:r>
              <a:rPr lang="el-GR" sz="3200" dirty="0" smtClean="0">
                <a:latin typeface="+mn-lt"/>
                <a:ea typeface="Tahoma" panose="020B0604030504040204" pitchFamily="34" charset="0"/>
                <a:cs typeface="Tahoma" panose="020B0604030504040204" pitchFamily="34" charset="0"/>
              </a:rPr>
              <a:t>σ</a:t>
            </a:r>
            <a:r>
              <a:rPr lang="en-US" sz="3200" baseline="-25000" dirty="0" smtClean="0">
                <a:latin typeface="+mn-lt"/>
                <a:ea typeface="Tahoma" panose="020B0604030504040204" pitchFamily="34" charset="0"/>
                <a:cs typeface="Tahoma" panose="020B0604030504040204" pitchFamily="34" charset="0"/>
              </a:rPr>
              <a:t>1/2</a:t>
            </a:r>
            <a:r>
              <a:rPr lang="en-US" sz="3200" dirty="0" smtClean="0">
                <a:latin typeface="+mn-lt"/>
                <a:ea typeface="Tahoma" panose="020B0604030504040204" pitchFamily="34" charset="0"/>
                <a:cs typeface="Tahoma" panose="020B0604030504040204" pitchFamily="34" charset="0"/>
              </a:rPr>
              <a:t> – ketamine – anesthetic </a:t>
            </a:r>
            <a:endParaRPr lang="en-US" sz="32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4543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40" y="658368"/>
            <a:ext cx="7208520" cy="5541264"/>
          </a:xfrm>
          <a:prstGeom prst="rect">
            <a:avLst/>
          </a:prstGeom>
        </p:spPr>
      </p:pic>
    </p:spTree>
    <p:extLst>
      <p:ext uri="{BB962C8B-B14F-4D97-AF65-F5344CB8AC3E}">
        <p14:creationId xmlns:p14="http://schemas.microsoft.com/office/powerpoint/2010/main" val="40605087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60" y="1874520"/>
            <a:ext cx="4983480" cy="3728312"/>
          </a:xfrm>
          <a:prstGeom prst="rect">
            <a:avLst/>
          </a:prstGeom>
        </p:spPr>
      </p:pic>
      <p:sp>
        <p:nvSpPr>
          <p:cNvPr id="7" name="TextBox 6"/>
          <p:cNvSpPr txBox="1">
            <a:spLocks noChangeArrowheads="1"/>
          </p:cNvSpPr>
          <p:nvPr/>
        </p:nvSpPr>
        <p:spPr bwMode="auto">
          <a:xfrm>
            <a:off x="2279807" y="41275"/>
            <a:ext cx="457292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cs typeface="Tahoma" pitchFamily="34" charset="0"/>
              </a:rPr>
              <a:t>Probes</a:t>
            </a:r>
          </a:p>
          <a:p>
            <a:pPr algn="ctr" eaLnBrk="1" hangingPunct="1">
              <a:spcBef>
                <a:spcPct val="0"/>
              </a:spcBef>
              <a:buSzTx/>
              <a:buFontTx/>
              <a:buNone/>
            </a:pPr>
            <a:r>
              <a:rPr lang="en-US" altLang="en-US" sz="2400" dirty="0" smtClean="0">
                <a:solidFill>
                  <a:srgbClr val="000000"/>
                </a:solidFill>
                <a:cs typeface="Tahoma" pitchFamily="34" charset="0"/>
              </a:rPr>
              <a:t>activate non-serotonin receptors</a:t>
            </a:r>
          </a:p>
          <a:p>
            <a:pPr algn="ctr" eaLnBrk="1" hangingPunct="1">
              <a:spcBef>
                <a:spcPct val="0"/>
              </a:spcBef>
              <a:buSzTx/>
              <a:buFontTx/>
              <a:buNone/>
            </a:pPr>
            <a:r>
              <a:rPr lang="en-US" altLang="en-US" sz="2400" dirty="0" smtClean="0">
                <a:solidFill>
                  <a:srgbClr val="000000"/>
                </a:solidFill>
                <a:cs typeface="Tahoma" pitchFamily="34" charset="0"/>
              </a:rPr>
              <a:t>content mental organs</a:t>
            </a:r>
            <a:endParaRPr lang="en-US" altLang="en-US" sz="2400" dirty="0">
              <a:solidFill>
                <a:srgbClr val="000000"/>
              </a:solidFill>
              <a:cs typeface="Tahoma" pitchFamily="34" charset="0"/>
            </a:endParaRPr>
          </a:p>
        </p:txBody>
      </p:sp>
      <p:sp>
        <p:nvSpPr>
          <p:cNvPr id="6" name="TextBox 5"/>
          <p:cNvSpPr txBox="1"/>
          <p:nvPr/>
        </p:nvSpPr>
        <p:spPr>
          <a:xfrm>
            <a:off x="417918" y="1989147"/>
            <a:ext cx="5107680" cy="3539430"/>
          </a:xfrm>
          <a:prstGeom prst="rect">
            <a:avLst/>
          </a:prstGeom>
          <a:noFill/>
        </p:spPr>
        <p:txBody>
          <a:bodyPr wrap="none" rtlCol="0">
            <a:spAutoFit/>
          </a:bodyPr>
          <a:lstStyle/>
          <a:p>
            <a:r>
              <a:rPr lang="en-US" sz="3200" dirty="0" smtClean="0">
                <a:latin typeface="+mn-lt"/>
                <a:ea typeface="Tahoma" panose="020B0604030504040204" pitchFamily="34" charset="0"/>
                <a:cs typeface="Tahoma" panose="020B0604030504040204" pitchFamily="34" charset="0"/>
              </a:rPr>
              <a:t>I – rilmenidine &amp; moxonidine</a:t>
            </a:r>
          </a:p>
          <a:p>
            <a:r>
              <a:rPr lang="el-GR" sz="3200" dirty="0" smtClean="0">
                <a:latin typeface="+mn-lt"/>
                <a:ea typeface="Tahoma" panose="020B0604030504040204" pitchFamily="34" charset="0"/>
                <a:cs typeface="Tahoma" panose="020B0604030504040204" pitchFamily="34" charset="0"/>
              </a:rPr>
              <a:t>α</a:t>
            </a:r>
            <a:r>
              <a:rPr lang="en-US" sz="3200" baseline="-25000" dirty="0" smtClean="0">
                <a:latin typeface="+mn-lt"/>
                <a:ea typeface="Tahoma" panose="020B0604030504040204" pitchFamily="34" charset="0"/>
                <a:cs typeface="Tahoma" panose="020B0604030504040204" pitchFamily="34" charset="0"/>
              </a:rPr>
              <a:t>1</a:t>
            </a:r>
            <a:r>
              <a:rPr lang="en-US" sz="3200" dirty="0" smtClean="0">
                <a:latin typeface="+mn-lt"/>
                <a:ea typeface="Tahoma" panose="020B0604030504040204" pitchFamily="34" charset="0"/>
                <a:cs typeface="Tahoma" panose="020B0604030504040204" pitchFamily="34" charset="0"/>
              </a:rPr>
              <a:t> – clonidine</a:t>
            </a:r>
          </a:p>
          <a:p>
            <a:r>
              <a:rPr lang="en-US" sz="3200" dirty="0" smtClean="0">
                <a:latin typeface="+mn-lt"/>
                <a:ea typeface="Tahoma" panose="020B0604030504040204" pitchFamily="34" charset="0"/>
                <a:cs typeface="Tahoma" panose="020B0604030504040204" pitchFamily="34" charset="0"/>
              </a:rPr>
              <a:t>D – ropinirole, </a:t>
            </a:r>
            <a:r>
              <a:rPr lang="en-US" sz="3200" dirty="0" err="1" smtClean="0">
                <a:latin typeface="+mn-lt"/>
                <a:ea typeface="Tahoma" panose="020B0604030504040204" pitchFamily="34" charset="0"/>
                <a:cs typeface="Tahoma" panose="020B0604030504040204" pitchFamily="34" charset="0"/>
              </a:rPr>
              <a:t>pramipexole</a:t>
            </a:r>
            <a:endParaRPr lang="en-US" sz="3200" dirty="0" smtClean="0">
              <a:latin typeface="+mn-lt"/>
              <a:ea typeface="Tahoma" panose="020B0604030504040204" pitchFamily="34" charset="0"/>
              <a:cs typeface="Tahoma" panose="020B0604030504040204" pitchFamily="34" charset="0"/>
            </a:endParaRPr>
          </a:p>
          <a:p>
            <a:r>
              <a:rPr lang="el-GR" sz="3200" dirty="0" smtClean="0">
                <a:latin typeface="+mn-lt"/>
                <a:ea typeface="Tahoma" panose="020B0604030504040204" pitchFamily="34" charset="0"/>
                <a:cs typeface="Tahoma" panose="020B0604030504040204" pitchFamily="34" charset="0"/>
              </a:rPr>
              <a:t>β</a:t>
            </a:r>
            <a:r>
              <a:rPr lang="en-US" sz="3200" dirty="0" smtClean="0">
                <a:latin typeface="+mn-lt"/>
                <a:ea typeface="Tahoma" panose="020B0604030504040204" pitchFamily="34" charset="0"/>
                <a:cs typeface="Tahoma" panose="020B0604030504040204" pitchFamily="34" charset="0"/>
              </a:rPr>
              <a:t> – </a:t>
            </a:r>
            <a:r>
              <a:rPr lang="en-US" sz="3200" dirty="0" err="1" smtClean="0">
                <a:latin typeface="+mn-lt"/>
                <a:ea typeface="Tahoma" panose="020B0604030504040204" pitchFamily="34" charset="0"/>
                <a:cs typeface="Tahoma" panose="020B0604030504040204" pitchFamily="34" charset="0"/>
              </a:rPr>
              <a:t>clenbuterol</a:t>
            </a:r>
            <a:endParaRPr lang="en-US" sz="3200" dirty="0" smtClean="0">
              <a:latin typeface="+mn-lt"/>
              <a:ea typeface="Tahoma" panose="020B0604030504040204" pitchFamily="34" charset="0"/>
              <a:cs typeface="Tahoma" panose="020B0604030504040204" pitchFamily="34" charset="0"/>
            </a:endParaRPr>
          </a:p>
          <a:p>
            <a:r>
              <a:rPr lang="en-US" sz="3200" dirty="0" smtClean="0">
                <a:latin typeface="+mn-lt"/>
                <a:ea typeface="Tahoma" panose="020B0604030504040204" pitchFamily="34" charset="0"/>
                <a:cs typeface="Tahoma" panose="020B0604030504040204" pitchFamily="34" charset="0"/>
              </a:rPr>
              <a:t>H</a:t>
            </a:r>
            <a:r>
              <a:rPr lang="en-US" sz="3200" baseline="-25000" dirty="0" smtClean="0">
                <a:latin typeface="+mn-lt"/>
                <a:ea typeface="Tahoma" panose="020B0604030504040204" pitchFamily="34" charset="0"/>
                <a:cs typeface="Tahoma" panose="020B0604030504040204" pitchFamily="34" charset="0"/>
              </a:rPr>
              <a:t>1</a:t>
            </a:r>
            <a:r>
              <a:rPr lang="en-US" sz="3200" dirty="0" smtClean="0">
                <a:latin typeface="+mn-lt"/>
                <a:ea typeface="Tahoma" panose="020B0604030504040204" pitchFamily="34" charset="0"/>
                <a:cs typeface="Tahoma" panose="020B0604030504040204" pitchFamily="34" charset="0"/>
              </a:rPr>
              <a:t> – </a:t>
            </a:r>
            <a:r>
              <a:rPr lang="en-US" sz="3200" dirty="0" err="1" smtClean="0">
                <a:latin typeface="+mn-lt"/>
                <a:ea typeface="Tahoma" panose="020B0604030504040204" pitchFamily="34" charset="0"/>
                <a:cs typeface="Tahoma" panose="020B0604030504040204" pitchFamily="34" charset="0"/>
              </a:rPr>
              <a:t>betahistine</a:t>
            </a:r>
            <a:endParaRPr lang="en-US" sz="3200" dirty="0" smtClean="0">
              <a:latin typeface="+mn-lt"/>
              <a:ea typeface="Tahoma" panose="020B0604030504040204" pitchFamily="34" charset="0"/>
              <a:cs typeface="Tahoma" panose="020B0604030504040204" pitchFamily="34" charset="0"/>
            </a:endParaRPr>
          </a:p>
          <a:p>
            <a:r>
              <a:rPr lang="el-GR" sz="3200" dirty="0" smtClean="0">
                <a:latin typeface="+mn-lt"/>
                <a:ea typeface="Tahoma" panose="020B0604030504040204" pitchFamily="34" charset="0"/>
                <a:cs typeface="Tahoma" panose="020B0604030504040204" pitchFamily="34" charset="0"/>
              </a:rPr>
              <a:t>σ</a:t>
            </a:r>
            <a:r>
              <a:rPr lang="en-US" sz="3200" baseline="-25000" dirty="0" smtClean="0">
                <a:latin typeface="+mn-lt"/>
                <a:ea typeface="Tahoma" panose="020B0604030504040204" pitchFamily="34" charset="0"/>
                <a:cs typeface="Tahoma" panose="020B0604030504040204" pitchFamily="34" charset="0"/>
              </a:rPr>
              <a:t>1</a:t>
            </a:r>
            <a:r>
              <a:rPr lang="en-US" sz="3200" dirty="0" smtClean="0">
                <a:latin typeface="+mn-lt"/>
                <a:ea typeface="Tahoma" panose="020B0604030504040204" pitchFamily="34" charset="0"/>
                <a:cs typeface="Tahoma" panose="020B0604030504040204" pitchFamily="34" charset="0"/>
              </a:rPr>
              <a:t> – </a:t>
            </a:r>
            <a:r>
              <a:rPr lang="en-US" sz="3200" dirty="0" err="1" smtClean="0">
                <a:latin typeface="+mn-lt"/>
                <a:ea typeface="Tahoma" panose="020B0604030504040204" pitchFamily="34" charset="0"/>
                <a:cs typeface="Tahoma" panose="020B0604030504040204" pitchFamily="34" charset="0"/>
              </a:rPr>
              <a:t>dimemorfan</a:t>
            </a:r>
            <a:endParaRPr lang="en-US" sz="3200" dirty="0" smtClean="0">
              <a:latin typeface="+mn-lt"/>
              <a:ea typeface="Tahoma" panose="020B0604030504040204" pitchFamily="34" charset="0"/>
              <a:cs typeface="Tahoma" panose="020B0604030504040204" pitchFamily="34" charset="0"/>
            </a:endParaRPr>
          </a:p>
          <a:p>
            <a:r>
              <a:rPr lang="el-GR" sz="3200" dirty="0" smtClean="0">
                <a:latin typeface="+mn-lt"/>
                <a:ea typeface="Tahoma" panose="020B0604030504040204" pitchFamily="34" charset="0"/>
                <a:cs typeface="Tahoma" panose="020B0604030504040204" pitchFamily="34" charset="0"/>
              </a:rPr>
              <a:t>σ</a:t>
            </a:r>
            <a:r>
              <a:rPr lang="en-US" sz="3200" baseline="-25000" dirty="0" smtClean="0">
                <a:latin typeface="+mn-lt"/>
                <a:ea typeface="Tahoma" panose="020B0604030504040204" pitchFamily="34" charset="0"/>
                <a:cs typeface="Tahoma" panose="020B0604030504040204" pitchFamily="34" charset="0"/>
              </a:rPr>
              <a:t>1/2</a:t>
            </a:r>
            <a:r>
              <a:rPr lang="en-US" sz="3200" dirty="0" smtClean="0">
                <a:latin typeface="+mn-lt"/>
                <a:ea typeface="Tahoma" panose="020B0604030504040204" pitchFamily="34" charset="0"/>
                <a:cs typeface="Tahoma" panose="020B0604030504040204" pitchFamily="34" charset="0"/>
              </a:rPr>
              <a:t> – ketamine</a:t>
            </a:r>
            <a:endParaRPr lang="en-US" sz="32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53247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214"/>
            <a:ext cx="8229600" cy="771647"/>
          </a:xfrm>
        </p:spPr>
        <p:txBody>
          <a:bodyPr/>
          <a:lstStyle/>
          <a:p>
            <a:r>
              <a:rPr lang="en-US" dirty="0" smtClean="0"/>
              <a:t>Second Generation Psychedelics</a:t>
            </a:r>
            <a:endParaRPr lang="en-US" dirty="0"/>
          </a:p>
        </p:txBody>
      </p:sp>
      <p:sp>
        <p:nvSpPr>
          <p:cNvPr id="3" name="Content Placeholder 2"/>
          <p:cNvSpPr>
            <a:spLocks noGrp="1"/>
          </p:cNvSpPr>
          <p:nvPr>
            <p:ph idx="1"/>
          </p:nvPr>
        </p:nvSpPr>
        <p:spPr>
          <a:xfrm>
            <a:off x="38187" y="2316435"/>
            <a:ext cx="8872727" cy="2182414"/>
          </a:xfrm>
        </p:spPr>
        <p:txBody>
          <a:bodyPr>
            <a:normAutofit fontScale="92500" lnSpcReduction="20000"/>
          </a:bodyPr>
          <a:lstStyle/>
          <a:p>
            <a:r>
              <a:rPr lang="en-US" dirty="0" smtClean="0"/>
              <a:t>Primer/Probe is adaptation of the ayahuasca principle</a:t>
            </a:r>
          </a:p>
          <a:p>
            <a:r>
              <a:rPr lang="en-US" dirty="0" smtClean="0"/>
              <a:t>Combine multiple probes in varying proportions to confect the flavor of a drug with an ease and control that could never be achieved through synthetic chemistry</a:t>
            </a:r>
          </a:p>
        </p:txBody>
      </p:sp>
    </p:spTree>
    <p:extLst>
      <p:ext uri="{BB962C8B-B14F-4D97-AF65-F5344CB8AC3E}">
        <p14:creationId xmlns:p14="http://schemas.microsoft.com/office/powerpoint/2010/main" val="4833934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214"/>
            <a:ext cx="8229600" cy="771647"/>
          </a:xfrm>
        </p:spPr>
        <p:txBody>
          <a:bodyPr/>
          <a:lstStyle/>
          <a:p>
            <a:r>
              <a:rPr lang="en-US" dirty="0" smtClean="0"/>
              <a:t>Second Generation Psychedelics</a:t>
            </a:r>
            <a:endParaRPr lang="en-US" dirty="0"/>
          </a:p>
        </p:txBody>
      </p:sp>
      <p:sp>
        <p:nvSpPr>
          <p:cNvPr id="3" name="Content Placeholder 2"/>
          <p:cNvSpPr>
            <a:spLocks noGrp="1"/>
          </p:cNvSpPr>
          <p:nvPr>
            <p:ph idx="1"/>
          </p:nvPr>
        </p:nvSpPr>
        <p:spPr>
          <a:xfrm>
            <a:off x="0" y="1676355"/>
            <a:ext cx="9064869" cy="4066077"/>
          </a:xfrm>
        </p:spPr>
        <p:txBody>
          <a:bodyPr>
            <a:normAutofit fontScale="92500"/>
          </a:bodyPr>
          <a:lstStyle/>
          <a:p>
            <a:r>
              <a:rPr lang="en-US" dirty="0" smtClean="0"/>
              <a:t>Proof of concept: 2</a:t>
            </a:r>
            <a:r>
              <a:rPr lang="en-US" baseline="30000" dirty="0" smtClean="0"/>
              <a:t>nd</a:t>
            </a:r>
            <a:r>
              <a:rPr lang="en-US" dirty="0" smtClean="0"/>
              <a:t> generation Pharma Ecstasy</a:t>
            </a:r>
          </a:p>
          <a:p>
            <a:pPr lvl="1"/>
            <a:r>
              <a:rPr lang="en-US" dirty="0" smtClean="0"/>
              <a:t>No toxicity</a:t>
            </a:r>
            <a:endParaRPr lang="en-US" sz="2400" dirty="0" smtClean="0"/>
          </a:p>
          <a:p>
            <a:pPr lvl="1"/>
            <a:r>
              <a:rPr lang="en-US" dirty="0" smtClean="0"/>
              <a:t>Reduced tendency to induce chronic tolerance</a:t>
            </a:r>
            <a:endParaRPr lang="en-US" sz="2400" dirty="0" smtClean="0"/>
          </a:p>
          <a:p>
            <a:pPr lvl="1"/>
            <a:r>
              <a:rPr lang="en-US" dirty="0" smtClean="0"/>
              <a:t>Cleaner, more targeted receptor profile, reduced side-effects</a:t>
            </a:r>
            <a:endParaRPr lang="en-US" sz="2400" dirty="0" smtClean="0"/>
          </a:p>
          <a:p>
            <a:pPr lvl="1"/>
            <a:r>
              <a:rPr lang="en-US" dirty="0" smtClean="0"/>
              <a:t>Different versions with different </a:t>
            </a:r>
            <a:endParaRPr lang="en-US" sz="2400" dirty="0" smtClean="0"/>
          </a:p>
          <a:p>
            <a:pPr lvl="2"/>
            <a:r>
              <a:rPr lang="en-US" dirty="0" smtClean="0"/>
              <a:t>durations</a:t>
            </a:r>
            <a:endParaRPr lang="en-US" sz="2000" dirty="0" smtClean="0"/>
          </a:p>
          <a:p>
            <a:pPr lvl="2"/>
            <a:r>
              <a:rPr lang="en-US" dirty="0" smtClean="0"/>
              <a:t>fine-tuned individualized qualitative entactogenic properties</a:t>
            </a:r>
            <a:endParaRPr lang="en-US" sz="2000" dirty="0" smtClean="0"/>
          </a:p>
          <a:p>
            <a:r>
              <a:rPr lang="en-US" dirty="0" smtClean="0"/>
              <a:t>Pharm Iboga</a:t>
            </a:r>
          </a:p>
        </p:txBody>
      </p:sp>
    </p:spTree>
    <p:extLst>
      <p:ext uri="{BB962C8B-B14F-4D97-AF65-F5344CB8AC3E}">
        <p14:creationId xmlns:p14="http://schemas.microsoft.com/office/powerpoint/2010/main" val="447886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3"/>
          <p:cNvSpPr>
            <a:spLocks noGrp="1"/>
          </p:cNvSpPr>
          <p:nvPr>
            <p:ph idx="1"/>
          </p:nvPr>
        </p:nvSpPr>
        <p:spPr>
          <a:xfrm>
            <a:off x="290569" y="2367583"/>
            <a:ext cx="8556512" cy="2661615"/>
          </a:xfrm>
        </p:spPr>
        <p:txBody>
          <a:bodyPr>
            <a:noAutofit/>
          </a:bodyPr>
          <a:lstStyle/>
          <a:p>
            <a:r>
              <a:rPr lang="en-US" altLang="en-US" sz="4000" dirty="0" smtClean="0">
                <a:solidFill>
                  <a:srgbClr val="000000"/>
                </a:solidFill>
              </a:rPr>
              <a:t>The number and diversity of content mental organs held in consciousness</a:t>
            </a:r>
          </a:p>
          <a:p>
            <a:r>
              <a:rPr lang="en-US" altLang="en-US" sz="4000" dirty="0" smtClean="0">
                <a:solidFill>
                  <a:srgbClr val="000000"/>
                </a:solidFill>
              </a:rPr>
              <a:t>Shaped by serotonin-2 in interaction with content mental organs</a:t>
            </a:r>
          </a:p>
        </p:txBody>
      </p:sp>
      <p:sp>
        <p:nvSpPr>
          <p:cNvPr id="3" name="Title 1"/>
          <p:cNvSpPr>
            <a:spLocks noGrp="1"/>
          </p:cNvSpPr>
          <p:nvPr>
            <p:ph type="title"/>
          </p:nvPr>
        </p:nvSpPr>
        <p:spPr>
          <a:xfrm>
            <a:off x="457200" y="274638"/>
            <a:ext cx="8229600" cy="1143000"/>
          </a:xfrm>
        </p:spPr>
        <p:txBody>
          <a:bodyPr/>
          <a:lstStyle/>
          <a:p>
            <a:r>
              <a:rPr lang="en-US" dirty="0" smtClean="0"/>
              <a:t>Breadth of Consciousness</a:t>
            </a:r>
            <a:endParaRPr lang="en-US" dirty="0"/>
          </a:p>
        </p:txBody>
      </p:sp>
    </p:spTree>
    <p:extLst>
      <p:ext uri="{BB962C8B-B14F-4D97-AF65-F5344CB8AC3E}">
        <p14:creationId xmlns:p14="http://schemas.microsoft.com/office/powerpoint/2010/main" val="380929953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878" y="2297618"/>
            <a:ext cx="7043894" cy="2262763"/>
          </a:xfrm>
        </p:spPr>
        <p:txBody>
          <a:bodyPr>
            <a:normAutofit/>
          </a:bodyPr>
          <a:lstStyle/>
          <a:p>
            <a:r>
              <a:rPr lang="en-US" dirty="0" smtClean="0"/>
              <a:t>Many content mental organs – breadth </a:t>
            </a:r>
          </a:p>
          <a:p>
            <a:r>
              <a:rPr lang="en-US" dirty="0" smtClean="0">
                <a:solidFill>
                  <a:srgbClr val="3333FF"/>
                </a:solidFill>
              </a:rPr>
              <a:t>Mechanisms of consciousness</a:t>
            </a:r>
          </a:p>
          <a:p>
            <a:pPr lvl="1"/>
            <a:r>
              <a:rPr lang="en-US" dirty="0" smtClean="0">
                <a:solidFill>
                  <a:srgbClr val="3333FF"/>
                </a:solidFill>
              </a:rPr>
              <a:t>Hands of the mind – shape breadth </a:t>
            </a:r>
          </a:p>
          <a:p>
            <a:pPr lvl="1"/>
            <a:r>
              <a:rPr lang="en-US" dirty="0" smtClean="0"/>
              <a:t>Mental space – depth </a:t>
            </a:r>
          </a:p>
          <a:p>
            <a:pPr lvl="1"/>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Categories of Mental Organs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657" y="3519922"/>
            <a:ext cx="360127" cy="343246"/>
          </a:xfrm>
          <a:prstGeom prst="rect">
            <a:avLst/>
          </a:prstGeom>
        </p:spPr>
      </p:pic>
    </p:spTree>
    <p:extLst>
      <p:ext uri="{BB962C8B-B14F-4D97-AF65-F5344CB8AC3E}">
        <p14:creationId xmlns:p14="http://schemas.microsoft.com/office/powerpoint/2010/main" val="106294703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878" y="2297618"/>
            <a:ext cx="7043894" cy="2262763"/>
          </a:xfrm>
        </p:spPr>
        <p:txBody>
          <a:bodyPr>
            <a:normAutofit/>
          </a:bodyPr>
          <a:lstStyle/>
          <a:p>
            <a:r>
              <a:rPr lang="en-US" dirty="0" smtClean="0"/>
              <a:t>Many content mental organs – breadth </a:t>
            </a:r>
          </a:p>
          <a:p>
            <a:r>
              <a:rPr lang="en-US" dirty="0" smtClean="0">
                <a:solidFill>
                  <a:srgbClr val="3333FF"/>
                </a:solidFill>
              </a:rPr>
              <a:t>Mechanisms of consciousness</a:t>
            </a:r>
          </a:p>
          <a:p>
            <a:pPr lvl="1"/>
            <a:r>
              <a:rPr lang="en-US" dirty="0" smtClean="0"/>
              <a:t>Hands of the mind – shape breadth </a:t>
            </a:r>
          </a:p>
          <a:p>
            <a:pPr lvl="1"/>
            <a:r>
              <a:rPr lang="en-US" dirty="0" smtClean="0">
                <a:solidFill>
                  <a:srgbClr val="3333FF"/>
                </a:solidFill>
              </a:rPr>
              <a:t>Mental space – depth </a:t>
            </a:r>
          </a:p>
          <a:p>
            <a:pPr lvl="1"/>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Categories of Mental Organs</a:t>
            </a:r>
            <a:endParaRPr lang="en-US" dirty="0"/>
          </a:p>
        </p:txBody>
      </p:sp>
    </p:spTree>
    <p:extLst>
      <p:ext uri="{BB962C8B-B14F-4D97-AF65-F5344CB8AC3E}">
        <p14:creationId xmlns:p14="http://schemas.microsoft.com/office/powerpoint/2010/main" val="318919432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687388" y="0"/>
            <a:ext cx="7772400" cy="773113"/>
          </a:xfrm>
        </p:spPr>
        <p:txBody>
          <a:bodyPr/>
          <a:lstStyle/>
          <a:p>
            <a:r>
              <a:rPr lang="en-US" altLang="en-US" dirty="0" smtClean="0">
                <a:solidFill>
                  <a:srgbClr val="000000"/>
                </a:solidFill>
              </a:rPr>
              <a:t>Breadth &amp; Depth</a:t>
            </a:r>
          </a:p>
        </p:txBody>
      </p:sp>
      <p:sp>
        <p:nvSpPr>
          <p:cNvPr id="83971" name="Content Placeholder 2"/>
          <p:cNvSpPr>
            <a:spLocks noGrp="1"/>
          </p:cNvSpPr>
          <p:nvPr>
            <p:ph idx="1"/>
          </p:nvPr>
        </p:nvSpPr>
        <p:spPr>
          <a:xfrm>
            <a:off x="501650" y="1158238"/>
            <a:ext cx="8134350" cy="5018088"/>
          </a:xfrm>
        </p:spPr>
        <p:txBody>
          <a:bodyPr>
            <a:normAutofit/>
          </a:bodyPr>
          <a:lstStyle/>
          <a:p>
            <a:pPr marL="0" indent="0">
              <a:buNone/>
            </a:pPr>
            <a:r>
              <a:rPr lang="en-US" altLang="en-US" dirty="0" smtClean="0">
                <a:solidFill>
                  <a:srgbClr val="000000"/>
                </a:solidFill>
              </a:rPr>
              <a:t>Consciousness expansion through </a:t>
            </a:r>
          </a:p>
          <a:p>
            <a:pPr lvl="1"/>
            <a:r>
              <a:rPr lang="en-US" altLang="en-US" dirty="0" smtClean="0">
                <a:solidFill>
                  <a:srgbClr val="3333FF"/>
                </a:solidFill>
              </a:rPr>
              <a:t>Breadth</a:t>
            </a:r>
            <a:r>
              <a:rPr lang="en-US" altLang="en-US" dirty="0">
                <a:solidFill>
                  <a:srgbClr val="000000"/>
                </a:solidFill>
              </a:rPr>
              <a:t> </a:t>
            </a:r>
            <a:r>
              <a:rPr lang="en-US" altLang="en-US" dirty="0" smtClean="0">
                <a:solidFill>
                  <a:srgbClr val="000000"/>
                </a:solidFill>
              </a:rPr>
              <a:t>(non-5-HT</a:t>
            </a:r>
            <a:r>
              <a:rPr lang="en-US" altLang="en-US" baseline="-25000" dirty="0" smtClean="0">
                <a:solidFill>
                  <a:srgbClr val="000000"/>
                </a:solidFill>
              </a:rPr>
              <a:t>2</a:t>
            </a:r>
            <a:r>
              <a:rPr lang="en-US" altLang="en-US" dirty="0" smtClean="0">
                <a:solidFill>
                  <a:srgbClr val="000000"/>
                </a:solidFill>
              </a:rPr>
              <a:t> held by 5-HT</a:t>
            </a:r>
            <a:r>
              <a:rPr lang="en-US" altLang="en-US" baseline="-25000" dirty="0" smtClean="0">
                <a:solidFill>
                  <a:srgbClr val="000000"/>
                </a:solidFill>
              </a:rPr>
              <a:t>2</a:t>
            </a:r>
            <a:r>
              <a:rPr lang="en-US" altLang="en-US" dirty="0" smtClean="0">
                <a:solidFill>
                  <a:srgbClr val="000000"/>
                </a:solidFill>
              </a:rPr>
              <a:t>) provides a more complete and multifaceted experience of actual reality, that which actually exists; internally, externally, or socially.</a:t>
            </a:r>
          </a:p>
          <a:p>
            <a:pPr lvl="1"/>
            <a:r>
              <a:rPr lang="en-US" altLang="en-US" dirty="0" smtClean="0">
                <a:solidFill>
                  <a:srgbClr val="3333FF"/>
                </a:solidFill>
              </a:rPr>
              <a:t>Depth</a:t>
            </a:r>
            <a:r>
              <a:rPr lang="en-US" altLang="en-US" dirty="0" smtClean="0">
                <a:solidFill>
                  <a:srgbClr val="000000"/>
                </a:solidFill>
              </a:rPr>
              <a:t> (5-HT</a:t>
            </a:r>
            <a:r>
              <a:rPr lang="en-US" altLang="en-US" sz="1400" dirty="0" smtClean="0">
                <a:solidFill>
                  <a:srgbClr val="000000"/>
                </a:solidFill>
              </a:rPr>
              <a:t>7</a:t>
            </a:r>
            <a:r>
              <a:rPr lang="en-US" altLang="en-US" dirty="0" smtClean="0">
                <a:solidFill>
                  <a:srgbClr val="000000"/>
                </a:solidFill>
              </a:rPr>
              <a:t>) adds the spark of creativity, and allows us to go beyond actual reality, using our imagination, our creative capacity, to add to actual reality, to add novelty generated by our mind to that which actually exists.  To consider not just what is, but also what could be.</a:t>
            </a:r>
          </a:p>
        </p:txBody>
      </p:sp>
    </p:spTree>
    <p:extLst>
      <p:ext uri="{BB962C8B-B14F-4D97-AF65-F5344CB8AC3E}">
        <p14:creationId xmlns:p14="http://schemas.microsoft.com/office/powerpoint/2010/main" val="382268569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2625" y="0"/>
            <a:ext cx="777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4000">
                <a:solidFill>
                  <a:schemeClr val="tx2"/>
                </a:solidFill>
              </a:rPr>
              <a:t>Receptor Spectrum</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041" y="872529"/>
            <a:ext cx="7885568" cy="5753246"/>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687388" y="0"/>
            <a:ext cx="7772400" cy="773113"/>
          </a:xfrm>
        </p:spPr>
        <p:txBody>
          <a:bodyPr/>
          <a:lstStyle/>
          <a:p>
            <a:r>
              <a:rPr lang="en-US" altLang="en-US" smtClean="0"/>
              <a:t>Depth</a:t>
            </a:r>
          </a:p>
        </p:txBody>
      </p:sp>
      <p:sp>
        <p:nvSpPr>
          <p:cNvPr id="82947" name="Content Placeholder 2"/>
          <p:cNvSpPr>
            <a:spLocks noGrp="1"/>
          </p:cNvSpPr>
          <p:nvPr>
            <p:ph idx="1"/>
          </p:nvPr>
        </p:nvSpPr>
        <p:spPr>
          <a:xfrm>
            <a:off x="275431" y="1110762"/>
            <a:ext cx="8586788" cy="4956175"/>
          </a:xfrm>
        </p:spPr>
        <p:txBody>
          <a:bodyPr>
            <a:normAutofit fontScale="92500" lnSpcReduction="20000"/>
          </a:bodyPr>
          <a:lstStyle/>
          <a:p>
            <a:pPr marL="0" indent="0">
              <a:buNone/>
            </a:pPr>
            <a:r>
              <a:rPr lang="en-US" altLang="en-US" dirty="0" smtClean="0">
                <a:solidFill>
                  <a:srgbClr val="000000"/>
                </a:solidFill>
              </a:rPr>
              <a:t>Depth (5-HT</a:t>
            </a:r>
            <a:r>
              <a:rPr lang="en-US" altLang="en-US" baseline="-25000" dirty="0" smtClean="0">
                <a:solidFill>
                  <a:srgbClr val="000000"/>
                </a:solidFill>
              </a:rPr>
              <a:t>7</a:t>
            </a:r>
            <a:r>
              <a:rPr lang="en-US" altLang="en-US" dirty="0" smtClean="0">
                <a:solidFill>
                  <a:srgbClr val="000000"/>
                </a:solidFill>
              </a:rPr>
              <a:t>): “Won in youth to religion, she has cultivated my original qualities thus:—</a:t>
            </a:r>
            <a:r>
              <a:rPr lang="en-US" altLang="en-US" dirty="0" smtClean="0">
                <a:solidFill>
                  <a:srgbClr val="3333FF"/>
                </a:solidFill>
              </a:rPr>
              <a:t>From the minute germ, natural affection, she has developed the overshadowing tree, philanthropy. From the wild stringy root of human uprightness, she has reared a due sense of the Divine justice</a:t>
            </a:r>
            <a:r>
              <a:rPr lang="en-US" altLang="en-US" dirty="0" smtClean="0">
                <a:solidFill>
                  <a:srgbClr val="000000"/>
                </a:solidFill>
              </a:rPr>
              <a:t>. Of the ambition to win power and renown for my wretched self, she has formed the ambition to spread my Master’s kingdom; to achieve victories for the standard of the cross. So much has religion done for me; turning the original materials to the best account; pruning and training nature.” – The Parson St. John</a:t>
            </a:r>
          </a:p>
          <a:p>
            <a:pPr marL="0" indent="0">
              <a:buNone/>
            </a:pPr>
            <a:r>
              <a:rPr lang="en-US" altLang="en-US" sz="2600" dirty="0" smtClean="0">
                <a:solidFill>
                  <a:srgbClr val="000000"/>
                </a:solidFill>
              </a:rPr>
              <a:t>Charlotte </a:t>
            </a:r>
            <a:r>
              <a:rPr lang="en-US" altLang="en-US" sz="2600" dirty="0" err="1" smtClean="0">
                <a:solidFill>
                  <a:srgbClr val="000000"/>
                </a:solidFill>
              </a:rPr>
              <a:t>Brontë</a:t>
            </a:r>
            <a:r>
              <a:rPr lang="en-US" altLang="en-US" sz="2600" dirty="0" smtClean="0">
                <a:solidFill>
                  <a:srgbClr val="000000"/>
                </a:solidFill>
              </a:rPr>
              <a:t> (1847) “Jane Eyre”</a:t>
            </a:r>
          </a:p>
        </p:txBody>
      </p:sp>
    </p:spTree>
    <p:extLst>
      <p:ext uri="{BB962C8B-B14F-4D97-AF65-F5344CB8AC3E}">
        <p14:creationId xmlns:p14="http://schemas.microsoft.com/office/powerpoint/2010/main" val="34232734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itle 1"/>
          <p:cNvSpPr>
            <a:spLocks noGrp="1"/>
          </p:cNvSpPr>
          <p:nvPr>
            <p:ph type="title"/>
          </p:nvPr>
        </p:nvSpPr>
        <p:spPr>
          <a:xfrm>
            <a:off x="687388" y="0"/>
            <a:ext cx="7772400" cy="773113"/>
          </a:xfrm>
        </p:spPr>
        <p:txBody>
          <a:bodyPr/>
          <a:lstStyle/>
          <a:p>
            <a:r>
              <a:rPr lang="en-US" altLang="en-US" smtClean="0"/>
              <a:t>Depth</a:t>
            </a:r>
          </a:p>
        </p:txBody>
      </p:sp>
      <p:sp>
        <p:nvSpPr>
          <p:cNvPr id="86018" name="Rectangle 2"/>
          <p:cNvSpPr>
            <a:spLocks noGrp="1" noChangeArrowheads="1"/>
          </p:cNvSpPr>
          <p:nvPr>
            <p:ph idx="1"/>
          </p:nvPr>
        </p:nvSpPr>
        <p:spPr>
          <a:xfrm>
            <a:off x="0" y="844972"/>
            <a:ext cx="3554413" cy="5403424"/>
          </a:xfrm>
        </p:spPr>
        <p:txBody>
          <a:bodyPr>
            <a:normAutofit/>
          </a:bodyPr>
          <a:lstStyle/>
          <a:p>
            <a:pPr eaLnBrk="1" hangingPunct="1">
              <a:lnSpc>
                <a:spcPct val="80000"/>
              </a:lnSpc>
            </a:pPr>
            <a:r>
              <a:rPr lang="en-US" altLang="en-US" sz="2000" dirty="0" smtClean="0">
                <a:solidFill>
                  <a:srgbClr val="000000"/>
                </a:solidFill>
              </a:rPr>
              <a:t>Serotonin-7 activation alters anything that enters consciousness</a:t>
            </a:r>
          </a:p>
          <a:p>
            <a:pPr eaLnBrk="1" hangingPunct="1">
              <a:lnSpc>
                <a:spcPct val="80000"/>
              </a:lnSpc>
            </a:pPr>
            <a:r>
              <a:rPr lang="en-US" altLang="en-US" sz="2000" dirty="0" smtClean="0">
                <a:solidFill>
                  <a:srgbClr val="000000"/>
                </a:solidFill>
              </a:rPr>
              <a:t>There seem to be common themes to its effects:</a:t>
            </a:r>
          </a:p>
          <a:p>
            <a:pPr lvl="1" eaLnBrk="1" hangingPunct="1">
              <a:lnSpc>
                <a:spcPct val="80000"/>
              </a:lnSpc>
            </a:pPr>
            <a:r>
              <a:rPr lang="en-US" altLang="en-US" sz="1800" dirty="0" smtClean="0">
                <a:solidFill>
                  <a:srgbClr val="000000"/>
                </a:solidFill>
              </a:rPr>
              <a:t>Adds a creative exuberance </a:t>
            </a:r>
          </a:p>
          <a:p>
            <a:pPr lvl="1" eaLnBrk="1" hangingPunct="1">
              <a:lnSpc>
                <a:spcPct val="80000"/>
              </a:lnSpc>
            </a:pPr>
            <a:r>
              <a:rPr lang="en-US" altLang="en-US" sz="1800" dirty="0" smtClean="0">
                <a:solidFill>
                  <a:srgbClr val="000000"/>
                </a:solidFill>
              </a:rPr>
              <a:t>Takes it to a higher level </a:t>
            </a:r>
          </a:p>
          <a:p>
            <a:pPr lvl="1" eaLnBrk="1" hangingPunct="1">
              <a:lnSpc>
                <a:spcPct val="80000"/>
              </a:lnSpc>
            </a:pPr>
            <a:r>
              <a:rPr lang="en-US" altLang="en-US" sz="1800" dirty="0" smtClean="0">
                <a:solidFill>
                  <a:srgbClr val="000000"/>
                </a:solidFill>
              </a:rPr>
              <a:t>Makes connections </a:t>
            </a:r>
          </a:p>
          <a:p>
            <a:pPr lvl="1" eaLnBrk="1" hangingPunct="1">
              <a:lnSpc>
                <a:spcPct val="80000"/>
              </a:lnSpc>
            </a:pPr>
            <a:r>
              <a:rPr lang="en-US" altLang="en-US" sz="1800" dirty="0" smtClean="0">
                <a:solidFill>
                  <a:srgbClr val="000000"/>
                </a:solidFill>
              </a:rPr>
              <a:t>Comprehends the bigger picture</a:t>
            </a:r>
          </a:p>
          <a:p>
            <a:pPr lvl="1" eaLnBrk="1" hangingPunct="1">
              <a:lnSpc>
                <a:spcPct val="80000"/>
              </a:lnSpc>
            </a:pPr>
            <a:r>
              <a:rPr lang="en-US" altLang="en-US" sz="1800" dirty="0" smtClean="0">
                <a:solidFill>
                  <a:srgbClr val="000000"/>
                </a:solidFill>
              </a:rPr>
              <a:t>Creates sumptuousness, sparkle, grandeur, majesty, transcendence</a:t>
            </a:r>
          </a:p>
          <a:p>
            <a:pPr lvl="1" eaLnBrk="1" hangingPunct="1">
              <a:lnSpc>
                <a:spcPct val="80000"/>
              </a:lnSpc>
            </a:pPr>
            <a:r>
              <a:rPr lang="en-US" altLang="en-US" sz="1800" dirty="0" smtClean="0">
                <a:solidFill>
                  <a:srgbClr val="000000"/>
                </a:solidFill>
              </a:rPr>
              <a:t>Intangible becomes tangible as if perceived through the senses</a:t>
            </a:r>
          </a:p>
          <a:p>
            <a:pPr lvl="1" eaLnBrk="1" hangingPunct="1">
              <a:lnSpc>
                <a:spcPct val="80000"/>
              </a:lnSpc>
            </a:pPr>
            <a:r>
              <a:rPr lang="en-US" altLang="en-US" sz="1800" dirty="0" smtClean="0">
                <a:solidFill>
                  <a:srgbClr val="000000"/>
                </a:solidFill>
              </a:rPr>
              <a:t>Thoughts, feelings, motivations originating from within may be perceived to originate from without</a:t>
            </a:r>
          </a:p>
        </p:txBody>
      </p:sp>
      <p:pic>
        <p:nvPicPr>
          <p:cNvPr id="86019" name="Picture 4" descr="MindExpansionLeagas-qoob-l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412" y="1059656"/>
            <a:ext cx="5589587"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777875"/>
          </a:xfrm>
        </p:spPr>
        <p:txBody>
          <a:bodyPr>
            <a:normAutofit/>
          </a:bodyPr>
          <a:lstStyle/>
          <a:p>
            <a:r>
              <a:rPr lang="en-US" altLang="en-US" sz="2800" dirty="0" smtClean="0"/>
              <a:t>Synthesis of Molecular </a:t>
            </a:r>
            <a:r>
              <a:rPr lang="en-US" altLang="en-US" sz="2800" dirty="0"/>
              <a:t>Affinity </a:t>
            </a:r>
            <a:r>
              <a:rPr lang="en-US" altLang="en-US" sz="2800" dirty="0" smtClean="0"/>
              <a:t>Data &amp; Human Natural History</a:t>
            </a:r>
          </a:p>
        </p:txBody>
      </p:sp>
      <p:grpSp>
        <p:nvGrpSpPr>
          <p:cNvPr id="16387" name="Group 4"/>
          <p:cNvGrpSpPr>
            <a:grpSpLocks/>
          </p:cNvGrpSpPr>
          <p:nvPr/>
        </p:nvGrpSpPr>
        <p:grpSpPr bwMode="auto">
          <a:xfrm rot="5400000">
            <a:off x="-642143" y="1526381"/>
            <a:ext cx="5969000" cy="4456113"/>
            <a:chOff x="0" y="0"/>
            <a:chExt cx="5758" cy="4161"/>
          </a:xfrm>
        </p:grpSpPr>
        <p:pic>
          <p:nvPicPr>
            <p:cNvPr id="16389" name="Picture 5"/>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4"/>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9"/>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0"/>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07"/>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5" name="Picture 11"/>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09"/>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6" name="Picture 12"/>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410"/>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3"/>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12"/>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8" name="Picture 14"/>
            <p:cNvPicPr preferRelativeResize="0">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13"/>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9" name="Picture 15"/>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015"/>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0" name="Picture 16"/>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216"/>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1" name="Picture 17"/>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418"/>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2" name="Picture 18"/>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619"/>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3" name="Picture 19"/>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821"/>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4" name="Picture 20"/>
            <p:cNvPicPr preferRelativeResize="0">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3023"/>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5" name="Picture 21"/>
            <p:cNvPicPr preferRelativeResize="0">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3224"/>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6" name="Picture 22"/>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3426"/>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7" name="Picture 23"/>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3829"/>
              <a:ext cx="5758"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8" name="Picture 24"/>
            <p:cNvPicPr preferRelativeResize="0">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3627"/>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364" name="Text Box 26"/>
          <p:cNvSpPr txBox="1">
            <a:spLocks noChangeArrowheads="1"/>
          </p:cNvSpPr>
          <p:nvPr/>
        </p:nvSpPr>
        <p:spPr bwMode="auto">
          <a:xfrm>
            <a:off x="4826000" y="845255"/>
            <a:ext cx="4089400"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22"/>
              </a:buBlip>
              <a:defRPr sz="3200">
                <a:solidFill>
                  <a:schemeClr val="tx1"/>
                </a:solidFill>
                <a:latin typeface="Tahoma" pitchFamily="34" charset="0"/>
              </a:defRPr>
            </a:lvl1pPr>
            <a:lvl2pPr marL="742950" indent="-285750" eaLnBrk="0" hangingPunct="0">
              <a:spcBef>
                <a:spcPct val="20000"/>
              </a:spcBef>
              <a:buSzPct val="80000"/>
              <a:buBlip>
                <a:blip r:embed="rId23"/>
              </a:buBlip>
              <a:defRPr sz="2800">
                <a:solidFill>
                  <a:schemeClr val="tx1"/>
                </a:solidFill>
                <a:latin typeface="Tahoma" pitchFamily="34" charset="0"/>
              </a:defRPr>
            </a:lvl2pPr>
            <a:lvl3pPr marL="1143000" indent="-228600" eaLnBrk="0" hangingPunct="0">
              <a:spcBef>
                <a:spcPct val="20000"/>
              </a:spcBef>
              <a:buSzPct val="70000"/>
              <a:buBlip>
                <a:blip r:embed="rId24"/>
              </a:buBlip>
              <a:defRPr sz="2400">
                <a:solidFill>
                  <a:schemeClr val="tx1"/>
                </a:solidFill>
                <a:latin typeface="Tahoma" pitchFamily="34" charset="0"/>
              </a:defRPr>
            </a:lvl3pPr>
            <a:lvl4pPr marL="1600200" indent="-228600" eaLnBrk="0" hangingPunct="0">
              <a:spcBef>
                <a:spcPct val="20000"/>
              </a:spcBef>
              <a:buSzPct val="70000"/>
              <a:buBlip>
                <a:blip r:embed="rId25"/>
              </a:buBlip>
              <a:defRPr sz="2000">
                <a:solidFill>
                  <a:schemeClr val="tx1"/>
                </a:solidFill>
                <a:latin typeface="Tahoma" pitchFamily="34" charset="0"/>
              </a:defRPr>
            </a:lvl4pPr>
            <a:lvl5pPr marL="2057400" indent="-228600" eaLnBrk="0" hangingPunct="0">
              <a:spcBef>
                <a:spcPct val="20000"/>
              </a:spcBef>
              <a:buSzPct val="70000"/>
              <a:buBlip>
                <a:blip r:embed="rId2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2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2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2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26"/>
              </a:buBlip>
              <a:defRPr sz="2000">
                <a:solidFill>
                  <a:schemeClr val="tx1"/>
                </a:solidFill>
                <a:latin typeface="Tahoma" pitchFamily="34" charset="0"/>
              </a:defRPr>
            </a:lvl9pPr>
          </a:lstStyle>
          <a:p>
            <a:pPr algn="ctr" eaLnBrk="1" hangingPunct="1">
              <a:spcBef>
                <a:spcPct val="0"/>
              </a:spcBef>
              <a:buSzTx/>
              <a:buFontTx/>
              <a:buNone/>
              <a:defRPr/>
            </a:pPr>
            <a:r>
              <a:rPr lang="en-US" altLang="en-US" sz="2800" dirty="0" smtClean="0">
                <a:solidFill>
                  <a:srgbClr val="000000"/>
                </a:solidFill>
                <a:latin typeface="+mn-lt"/>
              </a:rPr>
              <a:t>Human Natural History</a:t>
            </a:r>
          </a:p>
          <a:p>
            <a:pPr eaLnBrk="1" hangingPunct="1">
              <a:spcBef>
                <a:spcPct val="0"/>
              </a:spcBef>
              <a:buSzTx/>
              <a:buFontTx/>
              <a:buNone/>
              <a:defRPr/>
            </a:pPr>
            <a:endParaRPr lang="en-US" altLang="en-US" sz="1800" dirty="0">
              <a:solidFill>
                <a:srgbClr val="000000"/>
              </a:solidFill>
              <a:latin typeface="+mn-lt"/>
            </a:endParaRPr>
          </a:p>
          <a:p>
            <a:pPr eaLnBrk="1" hangingPunct="1">
              <a:spcBef>
                <a:spcPct val="0"/>
              </a:spcBef>
              <a:buSzTx/>
              <a:buFontTx/>
              <a:buNone/>
              <a:defRPr/>
            </a:pPr>
            <a:r>
              <a:rPr lang="en-US" altLang="en-US" sz="1800" b="1" dirty="0" smtClean="0">
                <a:solidFill>
                  <a:srgbClr val="000000"/>
                </a:solidFill>
                <a:latin typeface="+mn-lt"/>
              </a:rPr>
              <a:t>2C-T-7, 20 mg:</a:t>
            </a:r>
            <a:r>
              <a:rPr lang="en-US" altLang="en-US" sz="1800" dirty="0" smtClean="0">
                <a:solidFill>
                  <a:srgbClr val="000000"/>
                </a:solidFill>
                <a:latin typeface="+mn-lt"/>
              </a:rPr>
              <a:t> </a:t>
            </a:r>
          </a:p>
          <a:p>
            <a:pPr eaLnBrk="1" hangingPunct="1">
              <a:spcBef>
                <a:spcPct val="0"/>
              </a:spcBef>
              <a:buSzTx/>
              <a:buFontTx/>
              <a:buNone/>
              <a:defRPr/>
            </a:pPr>
            <a:r>
              <a:rPr lang="en-US" altLang="en-US" sz="1800" dirty="0" smtClean="0">
                <a:solidFill>
                  <a:srgbClr val="000000"/>
                </a:solidFill>
                <a:latin typeface="+mn-lt"/>
              </a:rPr>
              <a:t>“Suddenly I am completely pierced, down to the core of my being, by what feels like the penetration of the Finger of God.  It seems to be a female source that reaches me and touches.  I am totally undone by this deep touching, and sob uncontrollably for several minutes, crying out all my pain and fears, and feeling sheer ecstasy.  As I feel gratitude for the beauty, I am pierced again and again, and continue to sob.</a:t>
            </a:r>
          </a:p>
          <a:p>
            <a:pPr eaLnBrk="1" hangingPunct="1">
              <a:spcBef>
                <a:spcPct val="0"/>
              </a:spcBef>
              <a:buSzTx/>
              <a:buFontTx/>
              <a:buNone/>
              <a:defRPr/>
            </a:pPr>
            <a:r>
              <a:rPr lang="en-US" altLang="en-US" sz="1800" dirty="0" smtClean="0">
                <a:solidFill>
                  <a:srgbClr val="000000"/>
                </a:solidFill>
                <a:latin typeface="+mn-lt"/>
              </a:rPr>
              <a:t>“What has happened is a once-in-a-lifetime event, a touch of God that is worth dying for.  It seems as though it will stand forever and ever.  I feel totally changed” </a:t>
            </a:r>
          </a:p>
          <a:p>
            <a:pPr eaLnBrk="1" hangingPunct="1">
              <a:spcBef>
                <a:spcPct val="0"/>
              </a:spcBef>
              <a:buSzTx/>
              <a:buFontTx/>
              <a:buNone/>
              <a:defRPr/>
            </a:pPr>
            <a:r>
              <a:rPr lang="en-US" altLang="en-US" sz="1800" dirty="0" smtClean="0">
                <a:solidFill>
                  <a:srgbClr val="000000"/>
                </a:solidFill>
                <a:latin typeface="+mn-lt"/>
              </a:rPr>
              <a:t>(Shulgin &amp; Shulgin 1991, p. 415).</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itle 1"/>
          <p:cNvSpPr>
            <a:spLocks noGrp="1"/>
          </p:cNvSpPr>
          <p:nvPr>
            <p:ph type="title"/>
          </p:nvPr>
        </p:nvSpPr>
        <p:spPr>
          <a:xfrm>
            <a:off x="687388" y="0"/>
            <a:ext cx="7772400" cy="773113"/>
          </a:xfrm>
        </p:spPr>
        <p:txBody>
          <a:bodyPr/>
          <a:lstStyle/>
          <a:p>
            <a:r>
              <a:rPr lang="en-US" altLang="en-US" smtClean="0"/>
              <a:t>Depth</a:t>
            </a:r>
          </a:p>
        </p:txBody>
      </p:sp>
      <p:sp>
        <p:nvSpPr>
          <p:cNvPr id="87042" name="Rectangle 2"/>
          <p:cNvSpPr>
            <a:spLocks noGrp="1" noChangeArrowheads="1"/>
          </p:cNvSpPr>
          <p:nvPr>
            <p:ph type="body" sz="half" idx="1"/>
          </p:nvPr>
        </p:nvSpPr>
        <p:spPr>
          <a:xfrm>
            <a:off x="0" y="1552933"/>
            <a:ext cx="3535363" cy="3790032"/>
          </a:xfrm>
        </p:spPr>
        <p:txBody>
          <a:bodyPr>
            <a:normAutofit/>
          </a:bodyPr>
          <a:lstStyle/>
          <a:p>
            <a:pPr eaLnBrk="1" hangingPunct="1">
              <a:lnSpc>
                <a:spcPct val="90000"/>
              </a:lnSpc>
            </a:pPr>
            <a:r>
              <a:rPr lang="en-US" altLang="en-US" sz="2000" dirty="0" smtClean="0">
                <a:solidFill>
                  <a:srgbClr val="000000"/>
                </a:solidFill>
              </a:rPr>
              <a:t>Anything held in consciousness becomes </a:t>
            </a:r>
          </a:p>
          <a:p>
            <a:pPr lvl="1" eaLnBrk="1" hangingPunct="1">
              <a:lnSpc>
                <a:spcPct val="90000"/>
              </a:lnSpc>
            </a:pPr>
            <a:r>
              <a:rPr lang="en-US" altLang="en-US" sz="1800" dirty="0" smtClean="0">
                <a:solidFill>
                  <a:srgbClr val="000000"/>
                </a:solidFill>
              </a:rPr>
              <a:t>Rendered at “higher resolution”</a:t>
            </a:r>
          </a:p>
          <a:p>
            <a:pPr lvl="2" eaLnBrk="1" hangingPunct="1">
              <a:lnSpc>
                <a:spcPct val="90000"/>
              </a:lnSpc>
            </a:pPr>
            <a:r>
              <a:rPr lang="en-US" altLang="en-US" sz="1600" dirty="0" smtClean="0">
                <a:solidFill>
                  <a:srgbClr val="000000"/>
                </a:solidFill>
              </a:rPr>
              <a:t>subtlety, nuance, complexity, tangibility, capacity, and vividness;   of thought, feelings, and sensory input</a:t>
            </a:r>
          </a:p>
          <a:p>
            <a:pPr eaLnBrk="1" hangingPunct="1">
              <a:lnSpc>
                <a:spcPct val="90000"/>
              </a:lnSpc>
            </a:pPr>
            <a:r>
              <a:rPr lang="en-US" altLang="en-US" sz="2000" dirty="0" smtClean="0">
                <a:solidFill>
                  <a:srgbClr val="000000"/>
                </a:solidFill>
              </a:rPr>
              <a:t>Feels like genius</a:t>
            </a:r>
          </a:p>
          <a:p>
            <a:pPr eaLnBrk="1" hangingPunct="1">
              <a:lnSpc>
                <a:spcPct val="90000"/>
              </a:lnSpc>
            </a:pPr>
            <a:r>
              <a:rPr lang="en-US" altLang="en-US" sz="2000" dirty="0" smtClean="0">
                <a:solidFill>
                  <a:srgbClr val="000000"/>
                </a:solidFill>
              </a:rPr>
              <a:t>Lifts spirits</a:t>
            </a:r>
          </a:p>
          <a:p>
            <a:pPr eaLnBrk="1" hangingPunct="1">
              <a:lnSpc>
                <a:spcPct val="90000"/>
              </a:lnSpc>
            </a:pPr>
            <a:r>
              <a:rPr lang="en-US" altLang="en-US" sz="2000" dirty="0" smtClean="0">
                <a:solidFill>
                  <a:srgbClr val="000000"/>
                </a:solidFill>
              </a:rPr>
              <a:t>Sense of self can become thin or disappear</a:t>
            </a:r>
          </a:p>
        </p:txBody>
      </p:sp>
      <p:pic>
        <p:nvPicPr>
          <p:cNvPr id="6" name="Picture 7" descr="MindExpansionLeagas-qoob-lei"/>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48063" y="1057275"/>
            <a:ext cx="5595937" cy="4711700"/>
          </a:xfr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itle 1"/>
          <p:cNvSpPr>
            <a:spLocks noGrp="1"/>
          </p:cNvSpPr>
          <p:nvPr>
            <p:ph type="title"/>
          </p:nvPr>
        </p:nvSpPr>
        <p:spPr>
          <a:xfrm>
            <a:off x="687388" y="0"/>
            <a:ext cx="7772400" cy="773113"/>
          </a:xfrm>
        </p:spPr>
        <p:txBody>
          <a:bodyPr/>
          <a:lstStyle/>
          <a:p>
            <a:r>
              <a:rPr lang="en-US" altLang="en-US" dirty="0" smtClean="0"/>
              <a:t>Depth</a:t>
            </a:r>
          </a:p>
        </p:txBody>
      </p:sp>
      <p:sp>
        <p:nvSpPr>
          <p:cNvPr id="88066" name="Rectangle 2"/>
          <p:cNvSpPr>
            <a:spLocks noGrp="1" noChangeArrowheads="1"/>
          </p:cNvSpPr>
          <p:nvPr>
            <p:ph type="body" sz="half" idx="1"/>
          </p:nvPr>
        </p:nvSpPr>
        <p:spPr>
          <a:xfrm>
            <a:off x="0" y="1754187"/>
            <a:ext cx="3535363" cy="3317875"/>
          </a:xfrm>
        </p:spPr>
        <p:txBody>
          <a:bodyPr/>
          <a:lstStyle/>
          <a:p>
            <a:pPr eaLnBrk="1" hangingPunct="1">
              <a:lnSpc>
                <a:spcPct val="80000"/>
              </a:lnSpc>
            </a:pPr>
            <a:r>
              <a:rPr lang="en-US" altLang="en-US" sz="3600" dirty="0" smtClean="0">
                <a:solidFill>
                  <a:srgbClr val="000000"/>
                </a:solidFill>
              </a:rPr>
              <a:t>The sense of </a:t>
            </a:r>
          </a:p>
          <a:p>
            <a:pPr lvl="1" eaLnBrk="1" hangingPunct="1">
              <a:lnSpc>
                <a:spcPct val="80000"/>
              </a:lnSpc>
            </a:pPr>
            <a:r>
              <a:rPr lang="en-US" altLang="en-US" sz="3200" dirty="0" smtClean="0">
                <a:solidFill>
                  <a:srgbClr val="000000"/>
                </a:solidFill>
              </a:rPr>
              <a:t>Something greater than one’s self</a:t>
            </a:r>
          </a:p>
          <a:p>
            <a:pPr lvl="1" eaLnBrk="1" hangingPunct="1">
              <a:lnSpc>
                <a:spcPct val="80000"/>
              </a:lnSpc>
            </a:pPr>
            <a:r>
              <a:rPr lang="en-US" altLang="en-US" sz="3200" dirty="0" smtClean="0">
                <a:solidFill>
                  <a:srgbClr val="000000"/>
                </a:solidFill>
              </a:rPr>
              <a:t>Greater power</a:t>
            </a:r>
          </a:p>
          <a:p>
            <a:pPr lvl="1" eaLnBrk="1" hangingPunct="1">
              <a:lnSpc>
                <a:spcPct val="80000"/>
              </a:lnSpc>
            </a:pPr>
            <a:r>
              <a:rPr lang="en-US" altLang="en-US" sz="3200" dirty="0" smtClean="0">
                <a:solidFill>
                  <a:srgbClr val="000000"/>
                </a:solidFill>
              </a:rPr>
              <a:t>God (with D)</a:t>
            </a:r>
          </a:p>
          <a:p>
            <a:pPr lvl="1" eaLnBrk="1" hangingPunct="1">
              <a:lnSpc>
                <a:spcPct val="80000"/>
              </a:lnSpc>
            </a:pPr>
            <a:r>
              <a:rPr lang="en-US" altLang="en-US" sz="3200" dirty="0" smtClean="0">
                <a:solidFill>
                  <a:srgbClr val="000000"/>
                </a:solidFill>
              </a:rPr>
              <a:t>Cosmic</a:t>
            </a:r>
          </a:p>
        </p:txBody>
      </p:sp>
      <p:pic>
        <p:nvPicPr>
          <p:cNvPr id="88067" name="Picture 7" descr="MindExpansionLeagas-qoob-lei"/>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48063" y="1057275"/>
            <a:ext cx="5595937" cy="4711700"/>
          </a:xfr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3250" y="1220729"/>
            <a:ext cx="7397495" cy="4893647"/>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“You Are One”</a:t>
            </a:r>
          </a:p>
          <a:p>
            <a:pPr algn="ctr"/>
            <a:r>
              <a:rPr lang="en-US" dirty="0">
                <a:latin typeface="Tahoma" panose="020B0604030504040204" pitchFamily="34" charset="0"/>
                <a:ea typeface="Tahoma" panose="020B0604030504040204" pitchFamily="34" charset="0"/>
                <a:cs typeface="Tahoma" panose="020B0604030504040204" pitchFamily="34" charset="0"/>
              </a:rPr>
              <a:t>by</a:t>
            </a:r>
          </a:p>
          <a:p>
            <a:pPr algn="ctr"/>
            <a:r>
              <a:rPr lang="en-US" dirty="0">
                <a:latin typeface="Tahoma" panose="020B0604030504040204" pitchFamily="34" charset="0"/>
                <a:ea typeface="Tahoma" panose="020B0604030504040204" pitchFamily="34" charset="0"/>
                <a:cs typeface="Tahoma" panose="020B0604030504040204" pitchFamily="34" charset="0"/>
              </a:rPr>
              <a:t>“The Peaking Goddess Collective”</a:t>
            </a:r>
          </a:p>
          <a:p>
            <a:pPr algn="ctr"/>
            <a:r>
              <a:rPr lang="en-US" dirty="0">
                <a:latin typeface="Tahoma" panose="020B0604030504040204" pitchFamily="34" charset="0"/>
                <a:ea typeface="Tahoma" panose="020B0604030504040204" pitchFamily="34" charset="0"/>
                <a:cs typeface="Tahoma" panose="020B0604030504040204" pitchFamily="34" charset="0"/>
              </a:rPr>
              <a:t> </a:t>
            </a:r>
          </a:p>
          <a:p>
            <a:pPr algn="ctr"/>
            <a:r>
              <a:rPr lang="en-US" dirty="0">
                <a:latin typeface="Tahoma" panose="020B0604030504040204" pitchFamily="34" charset="0"/>
                <a:ea typeface="Tahoma" panose="020B0604030504040204" pitchFamily="34" charset="0"/>
                <a:cs typeface="Tahoma" panose="020B0604030504040204" pitchFamily="34" charset="0"/>
              </a:rPr>
              <a:t>A generally positive.</a:t>
            </a:r>
          </a:p>
          <a:p>
            <a:pPr algn="ctr"/>
            <a:r>
              <a:rPr lang="en-US" dirty="0">
                <a:latin typeface="Tahoma" panose="020B0604030504040204" pitchFamily="34" charset="0"/>
                <a:ea typeface="Tahoma" panose="020B0604030504040204" pitchFamily="34" charset="0"/>
                <a:cs typeface="Tahoma" panose="020B0604030504040204" pitchFamily="34" charset="0"/>
              </a:rPr>
              <a:t>It’s not just flowers and birdsong.</a:t>
            </a:r>
          </a:p>
          <a:p>
            <a:pPr algn="ctr"/>
            <a:r>
              <a:rPr lang="en-US" dirty="0">
                <a:latin typeface="Tahoma" panose="020B0604030504040204" pitchFamily="34" charset="0"/>
                <a:ea typeface="Tahoma" panose="020B0604030504040204" pitchFamily="34" charset="0"/>
                <a:cs typeface="Tahoma" panose="020B0604030504040204" pitchFamily="34" charset="0"/>
              </a:rPr>
              <a:t>God is an earthquake as well.</a:t>
            </a:r>
          </a:p>
          <a:p>
            <a:pPr algn="ctr"/>
            <a:r>
              <a:rPr lang="en-US" dirty="0">
                <a:latin typeface="Tahoma" panose="020B0604030504040204" pitchFamily="34" charset="0"/>
                <a:ea typeface="Tahoma" panose="020B0604030504040204" pitchFamily="34" charset="0"/>
                <a:cs typeface="Tahoma" panose="020B0604030504040204" pitchFamily="34" charset="0"/>
              </a:rPr>
              <a:t>It’s awesome, it’s terrifying.</a:t>
            </a:r>
          </a:p>
          <a:p>
            <a:pPr algn="ctr"/>
            <a:r>
              <a:rPr lang="en-US" dirty="0">
                <a:solidFill>
                  <a:srgbClr val="3333FF"/>
                </a:solidFill>
                <a:latin typeface="Tahoma" panose="020B0604030504040204" pitchFamily="34" charset="0"/>
                <a:ea typeface="Tahoma" panose="020B0604030504040204" pitchFamily="34" charset="0"/>
                <a:cs typeface="Tahoma" panose="020B0604030504040204" pitchFamily="34" charset="0"/>
              </a:rPr>
              <a:t>You are one with the same force that provides the spiral arms of the galaxy.</a:t>
            </a:r>
          </a:p>
          <a:p>
            <a:pPr algn="ctr"/>
            <a:r>
              <a:rPr lang="en-US" dirty="0">
                <a:solidFill>
                  <a:srgbClr val="3333FF"/>
                </a:solidFill>
                <a:latin typeface="Tahoma" panose="020B0604030504040204" pitchFamily="34" charset="0"/>
                <a:ea typeface="Tahoma" panose="020B0604030504040204" pitchFamily="34" charset="0"/>
                <a:cs typeface="Tahoma" panose="020B0604030504040204" pitchFamily="34" charset="0"/>
              </a:rPr>
              <a:t>That universal creativity is also what you are as well</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algn="ctr"/>
            <a:r>
              <a:rPr lang="en-US" dirty="0">
                <a:latin typeface="Tahoma" panose="020B0604030504040204" pitchFamily="34" charset="0"/>
                <a:ea typeface="Tahoma" panose="020B0604030504040204" pitchFamily="34" charset="0"/>
                <a:cs typeface="Tahoma" panose="020B0604030504040204" pitchFamily="34" charset="0"/>
              </a:rPr>
              <a:t>And when the mystic eye is open, and sees that,</a:t>
            </a:r>
          </a:p>
          <a:p>
            <a:pPr algn="ctr"/>
            <a:r>
              <a:rPr lang="en-US" dirty="0">
                <a:latin typeface="Tahoma" panose="020B0604030504040204" pitchFamily="34" charset="0"/>
                <a:ea typeface="Tahoma" panose="020B0604030504040204" pitchFamily="34" charset="0"/>
                <a:cs typeface="Tahoma" panose="020B0604030504040204" pitchFamily="34" charset="0"/>
              </a:rPr>
              <a:t>a person is forever changed – Alex Grey</a:t>
            </a:r>
          </a:p>
        </p:txBody>
      </p:sp>
      <p:sp>
        <p:nvSpPr>
          <p:cNvPr id="4" name="Title 1"/>
          <p:cNvSpPr txBox="1">
            <a:spLocks/>
          </p:cNvSpPr>
          <p:nvPr/>
        </p:nvSpPr>
        <p:spPr>
          <a:xfrm>
            <a:off x="687388" y="0"/>
            <a:ext cx="7772400" cy="7731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mtClean="0"/>
              <a:t>Depth</a:t>
            </a:r>
            <a:endParaRPr lang="en-US" altLang="en-US" dirty="0" smtClean="0"/>
          </a:p>
        </p:txBody>
      </p:sp>
    </p:spTree>
    <p:extLst>
      <p:ext uri="{BB962C8B-B14F-4D97-AF65-F5344CB8AC3E}">
        <p14:creationId xmlns:p14="http://schemas.microsoft.com/office/powerpoint/2010/main" val="7476586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sz="half" idx="1"/>
          </p:nvPr>
        </p:nvSpPr>
        <p:spPr>
          <a:xfrm>
            <a:off x="0" y="795845"/>
            <a:ext cx="3746500" cy="5260976"/>
          </a:xfrm>
        </p:spPr>
        <p:txBody>
          <a:bodyPr>
            <a:normAutofit/>
          </a:bodyPr>
          <a:lstStyle/>
          <a:p>
            <a:pPr eaLnBrk="1" hangingPunct="1">
              <a:lnSpc>
                <a:spcPct val="90000"/>
              </a:lnSpc>
            </a:pPr>
            <a:r>
              <a:rPr lang="en-US" altLang="en-US" sz="2800" dirty="0" smtClean="0">
                <a:solidFill>
                  <a:srgbClr val="000000"/>
                </a:solidFill>
              </a:rPr>
              <a:t>Autonomy  </a:t>
            </a:r>
          </a:p>
          <a:p>
            <a:pPr lvl="1" eaLnBrk="1" hangingPunct="1">
              <a:lnSpc>
                <a:spcPct val="90000"/>
              </a:lnSpc>
            </a:pPr>
            <a:r>
              <a:rPr lang="en-US" altLang="en-US" sz="2400" dirty="0" smtClean="0">
                <a:solidFill>
                  <a:srgbClr val="000000"/>
                </a:solidFill>
              </a:rPr>
              <a:t>Creation of</a:t>
            </a:r>
          </a:p>
          <a:p>
            <a:pPr lvl="2" eaLnBrk="1" hangingPunct="1">
              <a:lnSpc>
                <a:spcPct val="90000"/>
              </a:lnSpc>
            </a:pPr>
            <a:r>
              <a:rPr lang="en-US" altLang="en-US" sz="2000" dirty="0" smtClean="0">
                <a:solidFill>
                  <a:srgbClr val="000000"/>
                </a:solidFill>
              </a:rPr>
              <a:t>Alternate worlds</a:t>
            </a:r>
          </a:p>
          <a:p>
            <a:pPr lvl="2" eaLnBrk="1" hangingPunct="1">
              <a:lnSpc>
                <a:spcPct val="90000"/>
              </a:lnSpc>
            </a:pPr>
            <a:r>
              <a:rPr lang="en-US" altLang="en-US" sz="2000" dirty="0" smtClean="0">
                <a:solidFill>
                  <a:srgbClr val="000000"/>
                </a:solidFill>
              </a:rPr>
              <a:t>Entities</a:t>
            </a:r>
          </a:p>
          <a:p>
            <a:pPr lvl="1" eaLnBrk="1" hangingPunct="1">
              <a:lnSpc>
                <a:spcPct val="90000"/>
              </a:lnSpc>
            </a:pPr>
            <a:r>
              <a:rPr lang="en-US" altLang="en-US" sz="2400" dirty="0" smtClean="0">
                <a:solidFill>
                  <a:srgbClr val="000000"/>
                </a:solidFill>
              </a:rPr>
              <a:t>Non-volitional</a:t>
            </a:r>
          </a:p>
          <a:p>
            <a:pPr lvl="2">
              <a:lnSpc>
                <a:spcPct val="90000"/>
              </a:lnSpc>
            </a:pPr>
            <a:r>
              <a:rPr lang="en-US" altLang="en-US" sz="2000" dirty="0" smtClean="0">
                <a:solidFill>
                  <a:srgbClr val="000000"/>
                </a:solidFill>
              </a:rPr>
              <a:t>Movements</a:t>
            </a:r>
          </a:p>
          <a:p>
            <a:pPr lvl="2">
              <a:lnSpc>
                <a:spcPct val="90000"/>
              </a:lnSpc>
            </a:pPr>
            <a:r>
              <a:rPr lang="en-US" altLang="en-US" sz="2000" dirty="0" smtClean="0">
                <a:solidFill>
                  <a:srgbClr val="000000"/>
                </a:solidFill>
              </a:rPr>
              <a:t>Vocalizations </a:t>
            </a:r>
          </a:p>
          <a:p>
            <a:pPr lvl="1" eaLnBrk="1" hangingPunct="1">
              <a:lnSpc>
                <a:spcPct val="90000"/>
              </a:lnSpc>
            </a:pPr>
            <a:r>
              <a:rPr lang="en-US" altLang="en-US" sz="2400" dirty="0" smtClean="0">
                <a:solidFill>
                  <a:srgbClr val="000000"/>
                </a:solidFill>
              </a:rPr>
              <a:t>Knowledge</a:t>
            </a:r>
          </a:p>
          <a:p>
            <a:pPr lvl="1" eaLnBrk="1" hangingPunct="1">
              <a:lnSpc>
                <a:spcPct val="90000"/>
              </a:lnSpc>
            </a:pPr>
            <a:r>
              <a:rPr lang="en-US" altLang="en-US" sz="2400" dirty="0" smtClean="0">
                <a:solidFill>
                  <a:srgbClr val="000000"/>
                </a:solidFill>
              </a:rPr>
              <a:t>Power</a:t>
            </a:r>
          </a:p>
          <a:p>
            <a:pPr lvl="1" eaLnBrk="1" hangingPunct="1">
              <a:lnSpc>
                <a:spcPct val="90000"/>
              </a:lnSpc>
            </a:pPr>
            <a:r>
              <a:rPr lang="en-US" altLang="en-US" sz="2400" dirty="0" smtClean="0">
                <a:solidFill>
                  <a:srgbClr val="000000"/>
                </a:solidFill>
              </a:rPr>
              <a:t>Mind exists </a:t>
            </a:r>
          </a:p>
          <a:p>
            <a:pPr lvl="2" eaLnBrk="1" hangingPunct="1">
              <a:lnSpc>
                <a:spcPct val="90000"/>
              </a:lnSpc>
            </a:pPr>
            <a:r>
              <a:rPr lang="en-US" altLang="en-US" sz="2000" dirty="0" smtClean="0">
                <a:solidFill>
                  <a:srgbClr val="000000"/>
                </a:solidFill>
              </a:rPr>
              <a:t>Independent of body</a:t>
            </a:r>
          </a:p>
          <a:p>
            <a:pPr lvl="2" eaLnBrk="1" hangingPunct="1">
              <a:lnSpc>
                <a:spcPct val="90000"/>
              </a:lnSpc>
            </a:pPr>
            <a:r>
              <a:rPr lang="en-US" altLang="en-US" sz="2000" dirty="0" smtClean="0">
                <a:solidFill>
                  <a:srgbClr val="000000"/>
                </a:solidFill>
              </a:rPr>
              <a:t>Before or after body</a:t>
            </a:r>
          </a:p>
          <a:p>
            <a:pPr lvl="2" eaLnBrk="1" hangingPunct="1">
              <a:lnSpc>
                <a:spcPct val="90000"/>
              </a:lnSpc>
            </a:pPr>
            <a:r>
              <a:rPr lang="en-US" altLang="en-US" sz="2000" dirty="0" smtClean="0">
                <a:solidFill>
                  <a:srgbClr val="000000"/>
                </a:solidFill>
              </a:rPr>
              <a:t>Transcend the cycle of birth &amp; death</a:t>
            </a:r>
          </a:p>
        </p:txBody>
      </p:sp>
      <p:pic>
        <p:nvPicPr>
          <p:cNvPr id="90115" name="Picture 4" descr="MoodyBlues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56819" y="750887"/>
            <a:ext cx="5402262" cy="5362575"/>
          </a:xfrm>
          <a:noFill/>
        </p:spPr>
      </p:pic>
      <p:sp>
        <p:nvSpPr>
          <p:cNvPr id="90116" name="Text Box 8"/>
          <p:cNvSpPr txBox="1">
            <a:spLocks noChangeArrowheads="1"/>
          </p:cNvSpPr>
          <p:nvPr/>
        </p:nvSpPr>
        <p:spPr bwMode="auto">
          <a:xfrm>
            <a:off x="6032500" y="6221413"/>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400">
                <a:solidFill>
                  <a:srgbClr val="000000"/>
                </a:solidFill>
              </a:rPr>
              <a:t>1968</a:t>
            </a:r>
          </a:p>
        </p:txBody>
      </p:sp>
      <p:sp>
        <p:nvSpPr>
          <p:cNvPr id="7" name="Title 1"/>
          <p:cNvSpPr>
            <a:spLocks noGrp="1"/>
          </p:cNvSpPr>
          <p:nvPr>
            <p:ph type="title"/>
          </p:nvPr>
        </p:nvSpPr>
        <p:spPr>
          <a:xfrm>
            <a:off x="687388" y="0"/>
            <a:ext cx="7772400" cy="773113"/>
          </a:xfrm>
        </p:spPr>
        <p:txBody>
          <a:bodyPr/>
          <a:lstStyle/>
          <a:p>
            <a:r>
              <a:rPr lang="en-US" altLang="en-US" dirty="0" smtClean="0"/>
              <a:t>Depth</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787325" y="1855628"/>
            <a:ext cx="7772400" cy="2272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open-eyed creative </a:t>
            </a:r>
            <a:r>
              <a:rPr lang="en-US" altLang="en-US" dirty="0" smtClean="0">
                <a:solidFill>
                  <a:srgbClr val="3333FF"/>
                </a:solidFill>
              </a:rPr>
              <a:t>V</a:t>
            </a:r>
            <a:r>
              <a:rPr lang="en-US" altLang="en-US" dirty="0" smtClean="0"/>
              <a:t>isuals</a:t>
            </a:r>
          </a:p>
          <a:p>
            <a:pPr fontAlgn="auto">
              <a:spcAft>
                <a:spcPts val="0"/>
              </a:spcAft>
            </a:pPr>
            <a:r>
              <a:rPr lang="en-US" altLang="en-US" dirty="0" smtClean="0">
                <a:solidFill>
                  <a:srgbClr val="3333FF"/>
                </a:solidFill>
              </a:rPr>
              <a:t>E</a:t>
            </a:r>
            <a:r>
              <a:rPr lang="en-US" altLang="en-US" dirty="0" smtClean="0"/>
              <a:t>go-loss</a:t>
            </a:r>
          </a:p>
          <a:p>
            <a:pPr fontAlgn="auto">
              <a:spcAft>
                <a:spcPts val="0"/>
              </a:spcAft>
            </a:pPr>
            <a:r>
              <a:rPr lang="en-US" altLang="en-US" dirty="0"/>
              <a:t>loss of contact with </a:t>
            </a:r>
            <a:r>
              <a:rPr lang="en-US" altLang="en-US" dirty="0" smtClean="0">
                <a:solidFill>
                  <a:srgbClr val="3333FF"/>
                </a:solidFill>
              </a:rPr>
              <a:t>R</a:t>
            </a:r>
            <a:r>
              <a:rPr lang="en-US" altLang="en-US" dirty="0" smtClean="0"/>
              <a:t>eality</a:t>
            </a:r>
            <a:endParaRPr lang="en-US" altLang="en-US" dirty="0"/>
          </a:p>
        </p:txBody>
      </p:sp>
      <p:sp>
        <p:nvSpPr>
          <p:cNvPr id="7" name="TextBox 6"/>
          <p:cNvSpPr txBox="1"/>
          <p:nvPr/>
        </p:nvSpPr>
        <p:spPr>
          <a:xfrm>
            <a:off x="757910" y="5000052"/>
            <a:ext cx="7621831" cy="1015663"/>
          </a:xfrm>
          <a:prstGeom prst="rect">
            <a:avLst/>
          </a:prstGeom>
          <a:noFill/>
        </p:spPr>
        <p:txBody>
          <a:bodyPr wrap="none" rtlCol="0">
            <a:spAutoFit/>
          </a:bodyPr>
          <a:lstStyle/>
          <a:p>
            <a:pPr algn="ctr"/>
            <a:r>
              <a:rPr lang="en-US" sz="4000" dirty="0" smtClean="0">
                <a:solidFill>
                  <a:srgbClr val="3333FF"/>
                </a:solidFill>
                <a:latin typeface="+mn-lt"/>
                <a:ea typeface="Tahoma" panose="020B0604030504040204" pitchFamily="34" charset="0"/>
                <a:cs typeface="Tahoma" panose="020B0604030504040204" pitchFamily="34" charset="0"/>
              </a:rPr>
              <a:t>VER</a:t>
            </a:r>
          </a:p>
          <a:p>
            <a:pPr algn="ctr"/>
            <a:r>
              <a:rPr lang="en-US" sz="2000" dirty="0" smtClean="0">
                <a:latin typeface="+mn-lt"/>
                <a:ea typeface="Tahoma" panose="020B0604030504040204" pitchFamily="34" charset="0"/>
                <a:cs typeface="Tahoma" panose="020B0604030504040204" pitchFamily="34" charset="0"/>
              </a:rPr>
              <a:t>open-eyed </a:t>
            </a:r>
            <a:r>
              <a:rPr lang="en-US" sz="2000" dirty="0">
                <a:latin typeface="+mn-lt"/>
                <a:ea typeface="Tahoma" panose="020B0604030504040204" pitchFamily="34" charset="0"/>
                <a:cs typeface="Tahoma" panose="020B0604030504040204" pitchFamily="34" charset="0"/>
              </a:rPr>
              <a:t>creative </a:t>
            </a:r>
            <a:r>
              <a:rPr lang="en-US" sz="2000" dirty="0">
                <a:solidFill>
                  <a:srgbClr val="3333FF"/>
                </a:solidFill>
                <a:latin typeface="+mn-lt"/>
                <a:ea typeface="Tahoma" panose="020B0604030504040204" pitchFamily="34" charset="0"/>
                <a:cs typeface="Tahoma" panose="020B0604030504040204" pitchFamily="34" charset="0"/>
              </a:rPr>
              <a:t>V</a:t>
            </a:r>
            <a:r>
              <a:rPr lang="en-US" sz="2000" dirty="0">
                <a:latin typeface="+mn-lt"/>
                <a:ea typeface="Tahoma" panose="020B0604030504040204" pitchFamily="34" charset="0"/>
                <a:cs typeface="Tahoma" panose="020B0604030504040204" pitchFamily="34" charset="0"/>
              </a:rPr>
              <a:t>isuals, </a:t>
            </a:r>
            <a:r>
              <a:rPr lang="en-US" sz="2000" dirty="0">
                <a:solidFill>
                  <a:srgbClr val="3333FF"/>
                </a:solidFill>
                <a:latin typeface="+mn-lt"/>
                <a:ea typeface="Tahoma" panose="020B0604030504040204" pitchFamily="34" charset="0"/>
                <a:cs typeface="Tahoma" panose="020B0604030504040204" pitchFamily="34" charset="0"/>
              </a:rPr>
              <a:t>E</a:t>
            </a:r>
            <a:r>
              <a:rPr lang="en-US" sz="2000" dirty="0">
                <a:latin typeface="+mn-lt"/>
                <a:ea typeface="Tahoma" panose="020B0604030504040204" pitchFamily="34" charset="0"/>
                <a:cs typeface="Tahoma" panose="020B0604030504040204" pitchFamily="34" charset="0"/>
              </a:rPr>
              <a:t>go-loss, </a:t>
            </a:r>
            <a:r>
              <a:rPr lang="en-US" sz="2000" dirty="0" smtClean="0">
                <a:latin typeface="+mn-lt"/>
                <a:ea typeface="Tahoma" panose="020B0604030504040204" pitchFamily="34" charset="0"/>
                <a:cs typeface="Tahoma" panose="020B0604030504040204" pitchFamily="34" charset="0"/>
              </a:rPr>
              <a:t>and/or </a:t>
            </a:r>
            <a:r>
              <a:rPr lang="en-US" sz="2000" dirty="0">
                <a:latin typeface="+mn-lt"/>
                <a:ea typeface="Tahoma" panose="020B0604030504040204" pitchFamily="34" charset="0"/>
                <a:cs typeface="Tahoma" panose="020B0604030504040204" pitchFamily="34" charset="0"/>
              </a:rPr>
              <a:t>loss of contact with </a:t>
            </a:r>
            <a:r>
              <a:rPr lang="en-US" sz="2000" dirty="0">
                <a:solidFill>
                  <a:srgbClr val="3333FF"/>
                </a:solidFill>
                <a:latin typeface="+mn-lt"/>
                <a:ea typeface="Tahoma" panose="020B0604030504040204" pitchFamily="34" charset="0"/>
                <a:cs typeface="Tahoma" panose="020B0604030504040204" pitchFamily="34" charset="0"/>
              </a:rPr>
              <a:t>R</a:t>
            </a:r>
            <a:r>
              <a:rPr lang="en-US" sz="2000" dirty="0">
                <a:latin typeface="+mn-lt"/>
                <a:ea typeface="Tahoma" panose="020B0604030504040204" pitchFamily="34" charset="0"/>
                <a:cs typeface="Tahoma" panose="020B0604030504040204" pitchFamily="34" charset="0"/>
              </a:rPr>
              <a:t>eality</a:t>
            </a:r>
          </a:p>
        </p:txBody>
      </p:sp>
      <p:sp>
        <p:nvSpPr>
          <p:cNvPr id="8" name="Title 5"/>
          <p:cNvSpPr txBox="1">
            <a:spLocks/>
          </p:cNvSpPr>
          <p:nvPr/>
        </p:nvSpPr>
        <p:spPr>
          <a:xfrm>
            <a:off x="682625" y="170176"/>
            <a:ext cx="7772400" cy="988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5-HT</a:t>
            </a:r>
            <a:r>
              <a:rPr lang="en-US" altLang="en-US" baseline="-25000" dirty="0" smtClean="0"/>
              <a:t>7</a:t>
            </a:r>
            <a:r>
              <a:rPr lang="en-US" altLang="en-US" dirty="0" smtClean="0"/>
              <a:t> Mediates</a:t>
            </a:r>
          </a:p>
        </p:txBody>
      </p:sp>
    </p:spTree>
    <p:extLst>
      <p:ext uri="{BB962C8B-B14F-4D97-AF65-F5344CB8AC3E}">
        <p14:creationId xmlns:p14="http://schemas.microsoft.com/office/powerpoint/2010/main" val="417874691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5"/>
          <p:cNvSpPr>
            <a:spLocks noGrp="1"/>
          </p:cNvSpPr>
          <p:nvPr>
            <p:ph type="ctrTitle"/>
          </p:nvPr>
        </p:nvSpPr>
        <p:spPr/>
        <p:txBody>
          <a:bodyPr/>
          <a:lstStyle/>
          <a:p>
            <a:r>
              <a:rPr lang="en-US" altLang="en-US" dirty="0" smtClean="0"/>
              <a:t>Loss of Contact with </a:t>
            </a:r>
            <a:r>
              <a:rPr lang="en-US" altLang="en-US" dirty="0" smtClean="0">
                <a:solidFill>
                  <a:srgbClr val="3333FF"/>
                </a:solidFill>
              </a:rPr>
              <a:t>R</a:t>
            </a:r>
            <a:r>
              <a:rPr lang="en-US" altLang="en-US" dirty="0" smtClean="0"/>
              <a:t>eality</a:t>
            </a:r>
          </a:p>
        </p:txBody>
      </p:sp>
      <p:sp>
        <p:nvSpPr>
          <p:cNvPr id="97283" name="Subtitle 6"/>
          <p:cNvSpPr>
            <a:spLocks noGrp="1"/>
          </p:cNvSpPr>
          <p:nvPr>
            <p:ph type="subTitle" idx="1"/>
          </p:nvPr>
        </p:nvSpPr>
        <p:spPr/>
        <p:txBody>
          <a:bodyPr/>
          <a:lstStyle/>
          <a:p>
            <a:r>
              <a:rPr lang="en-US" altLang="en-US" dirty="0" smtClean="0">
                <a:solidFill>
                  <a:srgbClr val="000000"/>
                </a:solidFill>
              </a:rPr>
              <a:t>high 5-HT</a:t>
            </a:r>
            <a:r>
              <a:rPr lang="en-US" altLang="en-US" baseline="-25000" dirty="0" smtClean="0">
                <a:solidFill>
                  <a:srgbClr val="000000"/>
                </a:solidFill>
              </a:rPr>
              <a:t>7</a:t>
            </a:r>
          </a:p>
        </p:txBody>
      </p:sp>
    </p:spTree>
    <p:extLst>
      <p:ext uri="{BB962C8B-B14F-4D97-AF65-F5344CB8AC3E}">
        <p14:creationId xmlns:p14="http://schemas.microsoft.com/office/powerpoint/2010/main" val="361337637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4" name="Title 1"/>
          <p:cNvSpPr>
            <a:spLocks noGrp="1"/>
          </p:cNvSpPr>
          <p:nvPr>
            <p:ph type="title"/>
          </p:nvPr>
        </p:nvSpPr>
        <p:spPr>
          <a:xfrm>
            <a:off x="687388" y="0"/>
            <a:ext cx="7772400" cy="773113"/>
          </a:xfrm>
        </p:spPr>
        <p:txBody>
          <a:bodyPr/>
          <a:lstStyle/>
          <a:p>
            <a:r>
              <a:rPr lang="en-US" altLang="en-US" smtClean="0"/>
              <a:t>Depth</a:t>
            </a:r>
          </a:p>
        </p:txBody>
      </p:sp>
      <p:sp>
        <p:nvSpPr>
          <p:cNvPr id="89090" name="Rectangle 2"/>
          <p:cNvSpPr>
            <a:spLocks noGrp="1" noChangeArrowheads="1"/>
          </p:cNvSpPr>
          <p:nvPr>
            <p:ph type="body" sz="half" idx="1"/>
          </p:nvPr>
        </p:nvSpPr>
        <p:spPr>
          <a:xfrm>
            <a:off x="0" y="749300"/>
            <a:ext cx="3810000" cy="3330575"/>
          </a:xfrm>
        </p:spPr>
        <p:txBody>
          <a:bodyPr/>
          <a:lstStyle/>
          <a:p>
            <a:pPr eaLnBrk="1" hangingPunct="1">
              <a:lnSpc>
                <a:spcPct val="80000"/>
              </a:lnSpc>
            </a:pPr>
            <a:r>
              <a:rPr lang="en-US" altLang="en-US" sz="2000" dirty="0" smtClean="0">
                <a:solidFill>
                  <a:srgbClr val="000000"/>
                </a:solidFill>
              </a:rPr>
              <a:t>When the creative productions of the Serotonin-7 system become more salient than actual reality</a:t>
            </a:r>
          </a:p>
          <a:p>
            <a:pPr lvl="1" eaLnBrk="1" hangingPunct="1">
              <a:lnSpc>
                <a:spcPct val="80000"/>
              </a:lnSpc>
            </a:pPr>
            <a:r>
              <a:rPr lang="en-US" altLang="en-US" sz="1800" dirty="0" smtClean="0">
                <a:solidFill>
                  <a:srgbClr val="000000"/>
                </a:solidFill>
              </a:rPr>
              <a:t>Pass through a mental event horizon</a:t>
            </a:r>
          </a:p>
          <a:p>
            <a:pPr lvl="2" eaLnBrk="1" hangingPunct="1">
              <a:lnSpc>
                <a:spcPct val="80000"/>
              </a:lnSpc>
            </a:pPr>
            <a:r>
              <a:rPr lang="en-US" altLang="en-US" sz="1600" dirty="0" smtClean="0">
                <a:solidFill>
                  <a:srgbClr val="000000"/>
                </a:solidFill>
              </a:rPr>
              <a:t>Beyond the veil (Strassman)</a:t>
            </a:r>
          </a:p>
          <a:p>
            <a:pPr lvl="1" eaLnBrk="1" hangingPunct="1">
              <a:lnSpc>
                <a:spcPct val="80000"/>
              </a:lnSpc>
            </a:pPr>
            <a:r>
              <a:rPr lang="en-US" altLang="en-US" sz="1800" dirty="0" smtClean="0">
                <a:solidFill>
                  <a:srgbClr val="000000"/>
                </a:solidFill>
              </a:rPr>
              <a:t>Discontinuity in mental space and time</a:t>
            </a:r>
          </a:p>
          <a:p>
            <a:pPr lvl="1" eaLnBrk="1" hangingPunct="1">
              <a:lnSpc>
                <a:spcPct val="80000"/>
              </a:lnSpc>
            </a:pPr>
            <a:r>
              <a:rPr lang="en-US" altLang="en-US" sz="1800" dirty="0" smtClean="0">
                <a:solidFill>
                  <a:srgbClr val="000000"/>
                </a:solidFill>
              </a:rPr>
              <a:t>Mental cornucopia</a:t>
            </a:r>
          </a:p>
          <a:p>
            <a:pPr lvl="2" eaLnBrk="1" hangingPunct="1">
              <a:lnSpc>
                <a:spcPct val="80000"/>
              </a:lnSpc>
            </a:pPr>
            <a:r>
              <a:rPr lang="en-US" altLang="en-US" sz="1600" dirty="0" smtClean="0">
                <a:solidFill>
                  <a:srgbClr val="000000"/>
                </a:solidFill>
              </a:rPr>
              <a:t>Mental big bang – creating worlds, universes</a:t>
            </a:r>
          </a:p>
        </p:txBody>
      </p:sp>
      <p:pic>
        <p:nvPicPr>
          <p:cNvPr id="89091" name="Picture 4" descr="CrystalSphere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803650" y="1195388"/>
            <a:ext cx="5349875" cy="4473575"/>
          </a:xfrm>
          <a:noFill/>
        </p:spPr>
      </p:pic>
      <p:pic>
        <p:nvPicPr>
          <p:cNvPr id="89092" name="Picture 6" descr="cornucopia_worlds"/>
          <p:cNvPicPr>
            <a:picLocks noGrp="1" noChangeAspect="1" noChangeArrowheads="1"/>
          </p:cNvPicPr>
          <p:nvPr>
            <p:ph sz="quarter" idx="3"/>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1074738" y="4032250"/>
            <a:ext cx="2578100" cy="2719388"/>
          </a:xfrm>
          <a:noFill/>
        </p:spPr>
      </p:pic>
      <p:sp>
        <p:nvSpPr>
          <p:cNvPr id="89093" name="Text Box 10"/>
          <p:cNvSpPr txBox="1">
            <a:spLocks noChangeArrowheads="1"/>
          </p:cNvSpPr>
          <p:nvPr/>
        </p:nvSpPr>
        <p:spPr bwMode="auto">
          <a:xfrm>
            <a:off x="3890963" y="5789613"/>
            <a:ext cx="51768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1300">
                <a:solidFill>
                  <a:srgbClr val="000000"/>
                </a:solidFill>
                <a:latin typeface="Times New Roman" pitchFamily="18" charset="0"/>
              </a:rPr>
              <a:t>Camille Flammarion, </a:t>
            </a:r>
            <a:r>
              <a:rPr lang="en-US" altLang="en-US" sz="1300" i="1">
                <a:solidFill>
                  <a:srgbClr val="000000"/>
                </a:solidFill>
                <a:latin typeface="Times New Roman" pitchFamily="18" charset="0"/>
              </a:rPr>
              <a:t>L'Atmosphere: Météorologie Populaire</a:t>
            </a:r>
            <a:r>
              <a:rPr lang="en-US" altLang="en-US" sz="1300">
                <a:solidFill>
                  <a:srgbClr val="000000"/>
                </a:solidFill>
                <a:latin typeface="Times New Roman" pitchFamily="18" charset="0"/>
              </a:rPr>
              <a:t> (Paris, 1888)</a:t>
            </a:r>
            <a:r>
              <a:rPr lang="en-US" altLang="en-US" sz="1300">
                <a:latin typeface="Times New Roman" pitchFamily="18" charset="0"/>
              </a:rPr>
              <a:t>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71500" y="223838"/>
            <a:ext cx="7762875" cy="6215062"/>
            <a:chOff x="360" y="141"/>
            <a:chExt cx="4890" cy="3915"/>
          </a:xfrm>
        </p:grpSpPr>
        <p:sp>
          <p:nvSpPr>
            <p:cNvPr id="91139" name="AutoShape 3"/>
            <p:cNvSpPr>
              <a:spLocks noChangeArrowheads="1"/>
            </p:cNvSpPr>
            <p:nvPr/>
          </p:nvSpPr>
          <p:spPr bwMode="auto">
            <a:xfrm>
              <a:off x="2640" y="264"/>
              <a:ext cx="480" cy="3792"/>
            </a:xfrm>
            <a:prstGeom prst="upDownArrow">
              <a:avLst>
                <a:gd name="adj1" fmla="val 50000"/>
                <a:gd name="adj2" fmla="val 158000"/>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91140" name="Text Box 4"/>
            <p:cNvSpPr txBox="1">
              <a:spLocks noChangeArrowheads="1"/>
            </p:cNvSpPr>
            <p:nvPr/>
          </p:nvSpPr>
          <p:spPr bwMode="auto">
            <a:xfrm rot="-5400000">
              <a:off x="2250" y="2044"/>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5-HT</a:t>
              </a:r>
              <a:r>
                <a:rPr lang="en-US" altLang="en-US" sz="1800" baseline="-25000">
                  <a:solidFill>
                    <a:srgbClr val="000000"/>
                  </a:solidFill>
                </a:rPr>
                <a:t>7</a:t>
              </a:r>
              <a:r>
                <a:rPr lang="en-US" altLang="en-US" sz="1800">
                  <a:solidFill>
                    <a:srgbClr val="000000"/>
                  </a:solidFill>
                </a:rPr>
                <a:t> Expression</a:t>
              </a:r>
            </a:p>
          </p:txBody>
        </p:sp>
        <p:sp>
          <p:nvSpPr>
            <p:cNvPr id="91141" name="Text Box 5"/>
            <p:cNvSpPr txBox="1">
              <a:spLocks noChangeArrowheads="1"/>
            </p:cNvSpPr>
            <p:nvPr/>
          </p:nvSpPr>
          <p:spPr bwMode="auto">
            <a:xfrm rot="-5400000">
              <a:off x="2677" y="711"/>
              <a:ext cx="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High</a:t>
              </a:r>
            </a:p>
          </p:txBody>
        </p:sp>
        <p:sp>
          <p:nvSpPr>
            <p:cNvPr id="91142" name="Text Box 6"/>
            <p:cNvSpPr txBox="1">
              <a:spLocks noChangeArrowheads="1"/>
            </p:cNvSpPr>
            <p:nvPr/>
          </p:nvSpPr>
          <p:spPr bwMode="auto">
            <a:xfrm rot="-5400000">
              <a:off x="2693" y="3383"/>
              <a:ext cx="3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Low</a:t>
              </a:r>
            </a:p>
          </p:txBody>
        </p:sp>
        <p:sp>
          <p:nvSpPr>
            <p:cNvPr id="91143" name="Text Box 7"/>
            <p:cNvSpPr txBox="1">
              <a:spLocks noChangeArrowheads="1"/>
            </p:cNvSpPr>
            <p:nvPr/>
          </p:nvSpPr>
          <p:spPr bwMode="auto">
            <a:xfrm>
              <a:off x="1111" y="147"/>
              <a:ext cx="12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b="1">
                  <a:solidFill>
                    <a:srgbClr val="000000"/>
                  </a:solidFill>
                </a:rPr>
                <a:t>Pharmacology</a:t>
              </a:r>
            </a:p>
          </p:txBody>
        </p:sp>
        <p:sp>
          <p:nvSpPr>
            <p:cNvPr id="91144" name="Text Box 8"/>
            <p:cNvSpPr txBox="1">
              <a:spLocks noChangeArrowheads="1"/>
            </p:cNvSpPr>
            <p:nvPr/>
          </p:nvSpPr>
          <p:spPr bwMode="auto">
            <a:xfrm>
              <a:off x="3399" y="141"/>
              <a:ext cx="9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b="1">
                  <a:solidFill>
                    <a:srgbClr val="000000"/>
                  </a:solidFill>
                </a:rPr>
                <a:t>Pathology</a:t>
              </a:r>
            </a:p>
          </p:txBody>
        </p:sp>
        <p:sp>
          <p:nvSpPr>
            <p:cNvPr id="91145" name="Text Box 9"/>
            <p:cNvSpPr txBox="1">
              <a:spLocks noChangeArrowheads="1"/>
            </p:cNvSpPr>
            <p:nvPr/>
          </p:nvSpPr>
          <p:spPr bwMode="auto">
            <a:xfrm>
              <a:off x="1200" y="591"/>
              <a:ext cx="11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Alternate Reality</a:t>
              </a:r>
            </a:p>
          </p:txBody>
        </p:sp>
        <p:sp>
          <p:nvSpPr>
            <p:cNvPr id="91146" name="Text Box 10"/>
            <p:cNvSpPr txBox="1">
              <a:spLocks noChangeArrowheads="1"/>
            </p:cNvSpPr>
            <p:nvPr/>
          </p:nvSpPr>
          <p:spPr bwMode="auto">
            <a:xfrm>
              <a:off x="613" y="1871"/>
              <a:ext cx="174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Imagination, Visualization</a:t>
              </a:r>
            </a:p>
            <a:p>
              <a:pPr algn="r" eaLnBrk="1" hangingPunct="1">
                <a:spcBef>
                  <a:spcPct val="0"/>
                </a:spcBef>
                <a:buSzTx/>
                <a:buFontTx/>
                <a:buNone/>
              </a:pPr>
              <a:r>
                <a:rPr lang="en-US" altLang="en-US" sz="1800">
                  <a:solidFill>
                    <a:srgbClr val="000000"/>
                  </a:solidFill>
                </a:rPr>
                <a:t>Fantasy, Vivid Memories</a:t>
              </a:r>
            </a:p>
            <a:p>
              <a:pPr algn="r" eaLnBrk="1" hangingPunct="1">
                <a:spcBef>
                  <a:spcPct val="0"/>
                </a:spcBef>
                <a:buSzTx/>
                <a:buFontTx/>
                <a:buNone/>
              </a:pPr>
              <a:r>
                <a:rPr lang="en-US" altLang="en-US" sz="1800">
                  <a:solidFill>
                    <a:srgbClr val="000000"/>
                  </a:solidFill>
                  <a:latin typeface="Arial" charset="0"/>
                </a:rPr>
                <a:t>Planning, Creativity</a:t>
              </a:r>
            </a:p>
          </p:txBody>
        </p:sp>
        <p:sp>
          <p:nvSpPr>
            <p:cNvPr id="91147" name="Text Box 11"/>
            <p:cNvSpPr txBox="1">
              <a:spLocks noChangeArrowheads="1"/>
            </p:cNvSpPr>
            <p:nvPr/>
          </p:nvSpPr>
          <p:spPr bwMode="auto">
            <a:xfrm>
              <a:off x="3398" y="867"/>
              <a:ext cx="99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Schizophrenia</a:t>
              </a:r>
            </a:p>
          </p:txBody>
        </p:sp>
        <p:sp>
          <p:nvSpPr>
            <p:cNvPr id="91148" name="Text Box 12"/>
            <p:cNvSpPr txBox="1">
              <a:spLocks noChangeArrowheads="1"/>
            </p:cNvSpPr>
            <p:nvPr/>
          </p:nvSpPr>
          <p:spPr bwMode="auto">
            <a:xfrm>
              <a:off x="1434" y="919"/>
              <a:ext cx="9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Hallucination</a:t>
              </a:r>
            </a:p>
          </p:txBody>
        </p:sp>
        <p:sp>
          <p:nvSpPr>
            <p:cNvPr id="91149" name="Text Box 13"/>
            <p:cNvSpPr txBox="1">
              <a:spLocks noChangeArrowheads="1"/>
            </p:cNvSpPr>
            <p:nvPr/>
          </p:nvSpPr>
          <p:spPr bwMode="auto">
            <a:xfrm>
              <a:off x="3399" y="2044"/>
              <a:ext cx="5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Healthy</a:t>
              </a:r>
            </a:p>
          </p:txBody>
        </p:sp>
        <p:sp>
          <p:nvSpPr>
            <p:cNvPr id="91150" name="Text Box 14"/>
            <p:cNvSpPr txBox="1">
              <a:spLocks noChangeArrowheads="1"/>
            </p:cNvSpPr>
            <p:nvPr/>
          </p:nvSpPr>
          <p:spPr bwMode="auto">
            <a:xfrm>
              <a:off x="3398" y="1603"/>
              <a:ext cx="11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Creative, Genius</a:t>
              </a:r>
            </a:p>
          </p:txBody>
        </p:sp>
        <p:sp>
          <p:nvSpPr>
            <p:cNvPr id="91151" name="Text Box 15"/>
            <p:cNvSpPr txBox="1">
              <a:spLocks noChangeArrowheads="1"/>
            </p:cNvSpPr>
            <p:nvPr/>
          </p:nvSpPr>
          <p:spPr bwMode="auto">
            <a:xfrm>
              <a:off x="1595" y="1564"/>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Tangibility</a:t>
              </a:r>
            </a:p>
          </p:txBody>
        </p:sp>
        <p:sp>
          <p:nvSpPr>
            <p:cNvPr id="91152" name="Text Box 16"/>
            <p:cNvSpPr txBox="1">
              <a:spLocks noChangeArrowheads="1"/>
            </p:cNvSpPr>
            <p:nvPr/>
          </p:nvSpPr>
          <p:spPr bwMode="auto">
            <a:xfrm>
              <a:off x="1424" y="1244"/>
              <a:ext cx="9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r" eaLnBrk="1" hangingPunct="1">
                <a:spcBef>
                  <a:spcPct val="0"/>
                </a:spcBef>
                <a:buSzTx/>
                <a:buFontTx/>
                <a:buNone/>
              </a:pPr>
              <a:r>
                <a:rPr lang="en-US" altLang="en-US" sz="1800">
                  <a:solidFill>
                    <a:srgbClr val="000000"/>
                  </a:solidFill>
                </a:rPr>
                <a:t>Derealization</a:t>
              </a:r>
            </a:p>
          </p:txBody>
        </p:sp>
        <p:sp>
          <p:nvSpPr>
            <p:cNvPr id="91153" name="Line 17"/>
            <p:cNvSpPr>
              <a:spLocks noChangeShapeType="1"/>
            </p:cNvSpPr>
            <p:nvPr/>
          </p:nvSpPr>
          <p:spPr bwMode="auto">
            <a:xfrm>
              <a:off x="3055" y="1453"/>
              <a:ext cx="1306"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1154" name="Text Box 18"/>
            <p:cNvSpPr txBox="1">
              <a:spLocks noChangeArrowheads="1"/>
            </p:cNvSpPr>
            <p:nvPr/>
          </p:nvSpPr>
          <p:spPr bwMode="auto">
            <a:xfrm>
              <a:off x="4375" y="1352"/>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rPr>
                <a:t>“The Veil”</a:t>
              </a:r>
            </a:p>
          </p:txBody>
        </p:sp>
        <p:sp>
          <p:nvSpPr>
            <p:cNvPr id="91155" name="Line 19"/>
            <p:cNvSpPr>
              <a:spLocks noChangeShapeType="1"/>
            </p:cNvSpPr>
            <p:nvPr/>
          </p:nvSpPr>
          <p:spPr bwMode="auto">
            <a:xfrm>
              <a:off x="1379" y="1457"/>
              <a:ext cx="1322"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1156" name="Text Box 20"/>
            <p:cNvSpPr txBox="1">
              <a:spLocks noChangeArrowheads="1"/>
            </p:cNvSpPr>
            <p:nvPr/>
          </p:nvSpPr>
          <p:spPr bwMode="auto">
            <a:xfrm>
              <a:off x="3397" y="3310"/>
              <a:ext cx="73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pZombie?</a:t>
              </a:r>
            </a:p>
          </p:txBody>
        </p:sp>
        <p:sp>
          <p:nvSpPr>
            <p:cNvPr id="91157" name="Text Box 21"/>
            <p:cNvSpPr txBox="1">
              <a:spLocks noChangeArrowheads="1"/>
            </p:cNvSpPr>
            <p:nvPr/>
          </p:nvSpPr>
          <p:spPr bwMode="auto">
            <a:xfrm>
              <a:off x="1055" y="3310"/>
              <a:ext cx="1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No Consciousness?</a:t>
              </a:r>
            </a:p>
          </p:txBody>
        </p:sp>
        <p:sp>
          <p:nvSpPr>
            <p:cNvPr id="91158" name="Text Box 22"/>
            <p:cNvSpPr txBox="1">
              <a:spLocks noChangeArrowheads="1"/>
            </p:cNvSpPr>
            <p:nvPr/>
          </p:nvSpPr>
          <p:spPr bwMode="auto">
            <a:xfrm>
              <a:off x="3400" y="2750"/>
              <a:ext cx="18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dirty="0">
                  <a:solidFill>
                    <a:srgbClr val="000000"/>
                  </a:solidFill>
                </a:rPr>
                <a:t>Mental Retardation</a:t>
              </a:r>
            </a:p>
            <a:p>
              <a:pPr eaLnBrk="1" hangingPunct="1">
                <a:spcBef>
                  <a:spcPct val="0"/>
                </a:spcBef>
                <a:buSzTx/>
                <a:buFontTx/>
                <a:buNone/>
              </a:pPr>
              <a:r>
                <a:rPr lang="en-US" altLang="en-US" sz="1400" dirty="0">
                  <a:solidFill>
                    <a:srgbClr val="000000"/>
                  </a:solidFill>
                </a:rPr>
                <a:t>low intellectual &amp; adaptive function</a:t>
              </a:r>
            </a:p>
          </p:txBody>
        </p:sp>
        <p:sp>
          <p:nvSpPr>
            <p:cNvPr id="91159" name="Text Box 23"/>
            <p:cNvSpPr txBox="1">
              <a:spLocks noChangeArrowheads="1"/>
            </p:cNvSpPr>
            <p:nvPr/>
          </p:nvSpPr>
          <p:spPr bwMode="auto">
            <a:xfrm>
              <a:off x="360" y="1356"/>
              <a:ext cx="10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rPr>
                <a:t>“Event Horizon”</a:t>
              </a:r>
            </a:p>
          </p:txBody>
        </p:sp>
        <p:sp>
          <p:nvSpPr>
            <p:cNvPr id="91160" name="Text Box 24"/>
            <p:cNvSpPr txBox="1">
              <a:spLocks noChangeArrowheads="1"/>
            </p:cNvSpPr>
            <p:nvPr/>
          </p:nvSpPr>
          <p:spPr bwMode="auto">
            <a:xfrm>
              <a:off x="3400" y="2398"/>
              <a:ext cx="13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a:solidFill>
                    <a:srgbClr val="000000"/>
                  </a:solidFill>
                </a:rPr>
                <a:t>Lack of Imagination</a:t>
              </a:r>
            </a:p>
          </p:txBody>
        </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5"/>
          <p:cNvSpPr>
            <a:spLocks noGrp="1"/>
          </p:cNvSpPr>
          <p:nvPr>
            <p:ph type="ctrTitle"/>
          </p:nvPr>
        </p:nvSpPr>
        <p:spPr/>
        <p:txBody>
          <a:bodyPr/>
          <a:lstStyle/>
          <a:p>
            <a:r>
              <a:rPr lang="en-US" altLang="en-US" dirty="0" smtClean="0">
                <a:solidFill>
                  <a:srgbClr val="3333FF"/>
                </a:solidFill>
              </a:rPr>
              <a:t>E</a:t>
            </a:r>
            <a:r>
              <a:rPr lang="en-US" altLang="en-US" dirty="0" smtClean="0"/>
              <a:t>go-loss</a:t>
            </a:r>
          </a:p>
        </p:txBody>
      </p:sp>
      <p:sp>
        <p:nvSpPr>
          <p:cNvPr id="97283" name="Subtitle 6"/>
          <p:cNvSpPr>
            <a:spLocks noGrp="1"/>
          </p:cNvSpPr>
          <p:nvPr>
            <p:ph type="subTitle" idx="1"/>
          </p:nvPr>
        </p:nvSpPr>
        <p:spPr/>
        <p:txBody>
          <a:bodyPr/>
          <a:lstStyle/>
          <a:p>
            <a:r>
              <a:rPr lang="en-US" altLang="en-US" dirty="0" smtClean="0">
                <a:solidFill>
                  <a:srgbClr val="000000"/>
                </a:solidFill>
              </a:rPr>
              <a:t>high 5-HT</a:t>
            </a:r>
            <a:r>
              <a:rPr lang="en-US" altLang="en-US" baseline="-25000" dirty="0" smtClean="0">
                <a:solidFill>
                  <a:srgbClr val="000000"/>
                </a:solidFill>
              </a:rPr>
              <a:t>7</a:t>
            </a:r>
            <a:r>
              <a:rPr lang="en-US" altLang="en-US" dirty="0" smtClean="0">
                <a:solidFill>
                  <a:srgbClr val="000000"/>
                </a:solidFill>
              </a:rPr>
              <a:t> &amp; low 5-HT</a:t>
            </a:r>
            <a:r>
              <a:rPr lang="en-US" altLang="en-US" baseline="-25000" dirty="0" smtClean="0">
                <a:solidFill>
                  <a:srgbClr val="000000"/>
                </a:solidFill>
              </a:rPr>
              <a:t>2</a:t>
            </a:r>
          </a:p>
        </p:txBody>
      </p:sp>
    </p:spTree>
    <p:extLst>
      <p:ext uri="{BB962C8B-B14F-4D97-AF65-F5344CB8AC3E}">
        <p14:creationId xmlns:p14="http://schemas.microsoft.com/office/powerpoint/2010/main" val="98700186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9509" y="2386680"/>
            <a:ext cx="7458632" cy="3046988"/>
          </a:xfrm>
          <a:prstGeom prst="rect">
            <a:avLst/>
          </a:prstGeom>
          <a:noFill/>
        </p:spPr>
        <p:txBody>
          <a:bodyPr wrap="square" rtlCol="0">
            <a:spAutoFit/>
          </a:bodyPr>
          <a:lstStyle/>
          <a:p>
            <a:pPr algn="ctr"/>
            <a:r>
              <a:rPr lang="en-US" altLang="en-US" sz="3200" dirty="0" smtClean="0">
                <a:solidFill>
                  <a:srgbClr val="000000"/>
                </a:solidFill>
                <a:latin typeface="+mn-lt"/>
              </a:rPr>
              <a:t>high </a:t>
            </a:r>
            <a:r>
              <a:rPr lang="en-US" altLang="en-US" sz="3200" dirty="0">
                <a:solidFill>
                  <a:srgbClr val="000000"/>
                </a:solidFill>
                <a:latin typeface="+mn-lt"/>
              </a:rPr>
              <a:t>5-HT</a:t>
            </a:r>
            <a:r>
              <a:rPr lang="en-US" altLang="en-US" sz="3200" baseline="-25000" dirty="0">
                <a:solidFill>
                  <a:srgbClr val="000000"/>
                </a:solidFill>
                <a:latin typeface="+mn-lt"/>
              </a:rPr>
              <a:t>7</a:t>
            </a:r>
            <a:r>
              <a:rPr lang="en-US" altLang="en-US" sz="3200" dirty="0">
                <a:solidFill>
                  <a:srgbClr val="000000"/>
                </a:solidFill>
                <a:latin typeface="+mn-lt"/>
              </a:rPr>
              <a:t> &amp; low </a:t>
            </a:r>
            <a:r>
              <a:rPr lang="en-US" altLang="en-US" sz="3200" dirty="0" smtClean="0">
                <a:solidFill>
                  <a:srgbClr val="000000"/>
                </a:solidFill>
                <a:latin typeface="+mn-lt"/>
              </a:rPr>
              <a:t>5-HT</a:t>
            </a:r>
            <a:r>
              <a:rPr lang="en-US" altLang="en-US" sz="3200" baseline="-25000" dirty="0" smtClean="0">
                <a:solidFill>
                  <a:srgbClr val="000000"/>
                </a:solidFill>
                <a:latin typeface="+mn-lt"/>
              </a:rPr>
              <a:t>2</a:t>
            </a:r>
            <a:r>
              <a:rPr lang="en-US" altLang="en-US" sz="3200" dirty="0" smtClean="0">
                <a:solidFill>
                  <a:srgbClr val="000000"/>
                </a:solidFill>
                <a:latin typeface="+mn-lt"/>
              </a:rPr>
              <a:t> </a:t>
            </a:r>
          </a:p>
          <a:p>
            <a:pPr algn="ctr"/>
            <a:r>
              <a:rPr lang="en-US" altLang="en-US" sz="3200" dirty="0" smtClean="0">
                <a:solidFill>
                  <a:srgbClr val="000000"/>
                </a:solidFill>
                <a:latin typeface="+mn-lt"/>
              </a:rPr>
              <a:t>can be achieved two ways</a:t>
            </a:r>
          </a:p>
          <a:p>
            <a:endParaRPr lang="en-US" altLang="en-US" sz="3200" dirty="0" smtClean="0">
              <a:solidFill>
                <a:srgbClr val="000000"/>
              </a:solidFill>
              <a:latin typeface="+mn-lt"/>
            </a:endParaRPr>
          </a:p>
          <a:p>
            <a:r>
              <a:rPr lang="en-US" altLang="en-US" sz="3200" dirty="0" smtClean="0">
                <a:solidFill>
                  <a:srgbClr val="000000"/>
                </a:solidFill>
                <a:latin typeface="+mn-lt"/>
              </a:rPr>
              <a:t>High affinity for 5-HT</a:t>
            </a:r>
            <a:r>
              <a:rPr lang="en-US" altLang="en-US" sz="3200" baseline="-25000" dirty="0" smtClean="0">
                <a:solidFill>
                  <a:srgbClr val="000000"/>
                </a:solidFill>
                <a:latin typeface="+mn-lt"/>
              </a:rPr>
              <a:t>7</a:t>
            </a:r>
            <a:r>
              <a:rPr lang="en-US" altLang="en-US" sz="3200" dirty="0" smtClean="0">
                <a:solidFill>
                  <a:srgbClr val="000000"/>
                </a:solidFill>
                <a:latin typeface="+mn-lt"/>
              </a:rPr>
              <a:t> with</a:t>
            </a:r>
          </a:p>
          <a:p>
            <a:pPr marL="914400" lvl="1" indent="-457200">
              <a:buFont typeface="Arial" panose="020B0604020202020204" pitchFamily="34" charset="0"/>
              <a:buChar char="•"/>
            </a:pPr>
            <a:r>
              <a:rPr lang="en-US" altLang="en-US" sz="3200" dirty="0" smtClean="0">
                <a:solidFill>
                  <a:srgbClr val="000000"/>
                </a:solidFill>
                <a:latin typeface="+mn-lt"/>
              </a:rPr>
              <a:t>Low affinity for 5-HT</a:t>
            </a:r>
            <a:r>
              <a:rPr lang="en-US" altLang="en-US" sz="3200" baseline="-25000" dirty="0" smtClean="0">
                <a:solidFill>
                  <a:srgbClr val="000000"/>
                </a:solidFill>
                <a:latin typeface="+mn-lt"/>
              </a:rPr>
              <a:t>2</a:t>
            </a:r>
            <a:r>
              <a:rPr lang="en-US" altLang="en-US" sz="3200" dirty="0" smtClean="0">
                <a:solidFill>
                  <a:srgbClr val="000000"/>
                </a:solidFill>
                <a:latin typeface="+mn-lt"/>
              </a:rPr>
              <a:t>: 5-MeO-DMT</a:t>
            </a:r>
          </a:p>
          <a:p>
            <a:pPr marL="914400" lvl="1" indent="-457200">
              <a:buFont typeface="Arial" panose="020B0604020202020204" pitchFamily="34" charset="0"/>
              <a:buChar char="•"/>
            </a:pPr>
            <a:r>
              <a:rPr lang="en-US" altLang="en-US" sz="3200" dirty="0" smtClean="0">
                <a:solidFill>
                  <a:srgbClr val="000000"/>
                </a:solidFill>
                <a:latin typeface="+mn-lt"/>
              </a:rPr>
              <a:t>Low activation of 5-HT</a:t>
            </a:r>
            <a:r>
              <a:rPr lang="en-US" altLang="en-US" sz="3200" baseline="-25000" dirty="0" smtClean="0">
                <a:solidFill>
                  <a:srgbClr val="000000"/>
                </a:solidFill>
                <a:latin typeface="+mn-lt"/>
              </a:rPr>
              <a:t>2</a:t>
            </a:r>
            <a:r>
              <a:rPr lang="en-US" altLang="en-US" sz="3200" dirty="0" smtClean="0">
                <a:solidFill>
                  <a:srgbClr val="000000"/>
                </a:solidFill>
                <a:latin typeface="+mn-lt"/>
              </a:rPr>
              <a:t>: LSD &amp; psilocin</a:t>
            </a:r>
            <a:endParaRPr lang="en-US" altLang="en-US" sz="3200" dirty="0">
              <a:solidFill>
                <a:srgbClr val="000000"/>
              </a:solidFill>
              <a:latin typeface="+mn-lt"/>
            </a:endParaRPr>
          </a:p>
        </p:txBody>
      </p:sp>
      <p:sp>
        <p:nvSpPr>
          <p:cNvPr id="6" name="Title 1"/>
          <p:cNvSpPr>
            <a:spLocks noGrp="1"/>
          </p:cNvSpPr>
          <p:nvPr>
            <p:ph type="title"/>
          </p:nvPr>
        </p:nvSpPr>
        <p:spPr>
          <a:xfrm>
            <a:off x="457200" y="274638"/>
            <a:ext cx="8229600" cy="1143000"/>
          </a:xfrm>
        </p:spPr>
        <p:txBody>
          <a:bodyPr>
            <a:normAutofit fontScale="90000"/>
          </a:bodyPr>
          <a:lstStyle/>
          <a:p>
            <a:r>
              <a:rPr lang="en-US" sz="4900" dirty="0" smtClean="0"/>
              <a:t>Ego-loss Drugs</a:t>
            </a:r>
            <a:r>
              <a:rPr lang="en-US" dirty="0" smtClean="0"/>
              <a:t/>
            </a:r>
            <a:br>
              <a:rPr lang="en-US" dirty="0" smtClean="0"/>
            </a:br>
            <a:r>
              <a:rPr lang="en-US" sz="4000" dirty="0" smtClean="0"/>
              <a:t>LSD, psilocin, 5-MeO-DMT</a:t>
            </a:r>
            <a:endParaRPr lang="en-US" sz="4000" dirty="0"/>
          </a:p>
        </p:txBody>
      </p:sp>
    </p:spTree>
    <p:extLst>
      <p:ext uri="{BB962C8B-B14F-4D97-AF65-F5344CB8AC3E}">
        <p14:creationId xmlns:p14="http://schemas.microsoft.com/office/powerpoint/2010/main" val="2736443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777875"/>
          </a:xfrm>
        </p:spPr>
        <p:txBody>
          <a:bodyPr>
            <a:normAutofit/>
          </a:bodyPr>
          <a:lstStyle/>
          <a:p>
            <a:r>
              <a:rPr lang="en-US" altLang="en-US" sz="3600" dirty="0" smtClean="0"/>
              <a:t>No Prior Knowledge of Receptors Needed</a:t>
            </a:r>
          </a:p>
        </p:txBody>
      </p:sp>
      <p:grpSp>
        <p:nvGrpSpPr>
          <p:cNvPr id="16387" name="Group 4"/>
          <p:cNvGrpSpPr>
            <a:grpSpLocks/>
          </p:cNvGrpSpPr>
          <p:nvPr/>
        </p:nvGrpSpPr>
        <p:grpSpPr bwMode="auto">
          <a:xfrm rot="5400000">
            <a:off x="-642143" y="1526381"/>
            <a:ext cx="5969000" cy="4456113"/>
            <a:chOff x="0" y="0"/>
            <a:chExt cx="5758" cy="4161"/>
          </a:xfrm>
        </p:grpSpPr>
        <p:pic>
          <p:nvPicPr>
            <p:cNvPr id="16389" name="Picture 5"/>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4"/>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9"/>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0"/>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07"/>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5" name="Picture 11"/>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09"/>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6" name="Picture 12"/>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410"/>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3"/>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12"/>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8" name="Picture 14"/>
            <p:cNvPicPr preferRelativeResize="0">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13"/>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9" name="Picture 15"/>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015"/>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0" name="Picture 16"/>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216"/>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1" name="Picture 17"/>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418"/>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2" name="Picture 18"/>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619"/>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3" name="Picture 19"/>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821"/>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4" name="Picture 20"/>
            <p:cNvPicPr preferRelativeResize="0">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3023"/>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5" name="Picture 21"/>
            <p:cNvPicPr preferRelativeResize="0">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3224"/>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6" name="Picture 22"/>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3426"/>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7" name="Picture 23"/>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3829"/>
              <a:ext cx="5758"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8" name="Picture 24"/>
            <p:cNvPicPr preferRelativeResize="0">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3627"/>
              <a:ext cx="575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364" name="Text Box 26"/>
          <p:cNvSpPr txBox="1">
            <a:spLocks noChangeArrowheads="1"/>
          </p:cNvSpPr>
          <p:nvPr/>
        </p:nvSpPr>
        <p:spPr bwMode="auto">
          <a:xfrm>
            <a:off x="4826000" y="845255"/>
            <a:ext cx="4089400"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22"/>
              </a:buBlip>
              <a:defRPr sz="3200">
                <a:solidFill>
                  <a:schemeClr val="tx1"/>
                </a:solidFill>
                <a:latin typeface="Tahoma" pitchFamily="34" charset="0"/>
              </a:defRPr>
            </a:lvl1pPr>
            <a:lvl2pPr marL="742950" indent="-285750" eaLnBrk="0" hangingPunct="0">
              <a:spcBef>
                <a:spcPct val="20000"/>
              </a:spcBef>
              <a:buSzPct val="80000"/>
              <a:buBlip>
                <a:blip r:embed="rId23"/>
              </a:buBlip>
              <a:defRPr sz="2800">
                <a:solidFill>
                  <a:schemeClr val="tx1"/>
                </a:solidFill>
                <a:latin typeface="Tahoma" pitchFamily="34" charset="0"/>
              </a:defRPr>
            </a:lvl2pPr>
            <a:lvl3pPr marL="1143000" indent="-228600" eaLnBrk="0" hangingPunct="0">
              <a:spcBef>
                <a:spcPct val="20000"/>
              </a:spcBef>
              <a:buSzPct val="70000"/>
              <a:buBlip>
                <a:blip r:embed="rId24"/>
              </a:buBlip>
              <a:defRPr sz="2400">
                <a:solidFill>
                  <a:schemeClr val="tx1"/>
                </a:solidFill>
                <a:latin typeface="Tahoma" pitchFamily="34" charset="0"/>
              </a:defRPr>
            </a:lvl3pPr>
            <a:lvl4pPr marL="1600200" indent="-228600" eaLnBrk="0" hangingPunct="0">
              <a:spcBef>
                <a:spcPct val="20000"/>
              </a:spcBef>
              <a:buSzPct val="70000"/>
              <a:buBlip>
                <a:blip r:embed="rId25"/>
              </a:buBlip>
              <a:defRPr sz="2000">
                <a:solidFill>
                  <a:schemeClr val="tx1"/>
                </a:solidFill>
                <a:latin typeface="Tahoma" pitchFamily="34" charset="0"/>
              </a:defRPr>
            </a:lvl4pPr>
            <a:lvl5pPr marL="2057400" indent="-228600" eaLnBrk="0" hangingPunct="0">
              <a:spcBef>
                <a:spcPct val="20000"/>
              </a:spcBef>
              <a:buSzPct val="70000"/>
              <a:buBlip>
                <a:blip r:embed="rId2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2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2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2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26"/>
              </a:buBlip>
              <a:defRPr sz="2000">
                <a:solidFill>
                  <a:schemeClr val="tx1"/>
                </a:solidFill>
                <a:latin typeface="Tahoma" pitchFamily="34" charset="0"/>
              </a:defRPr>
            </a:lvl9pPr>
          </a:lstStyle>
          <a:p>
            <a:pPr algn="ctr" eaLnBrk="1" hangingPunct="1">
              <a:spcBef>
                <a:spcPct val="0"/>
              </a:spcBef>
              <a:buSzTx/>
              <a:buFontTx/>
              <a:buNone/>
              <a:defRPr/>
            </a:pPr>
            <a:r>
              <a:rPr lang="en-US" altLang="en-US" sz="2800" dirty="0" smtClean="0">
                <a:solidFill>
                  <a:srgbClr val="000000"/>
                </a:solidFill>
                <a:latin typeface="+mn-lt"/>
              </a:rPr>
              <a:t>Human Natural History</a:t>
            </a:r>
          </a:p>
          <a:p>
            <a:pPr eaLnBrk="1" hangingPunct="1">
              <a:spcBef>
                <a:spcPct val="0"/>
              </a:spcBef>
              <a:buSzTx/>
              <a:buFontTx/>
              <a:buNone/>
              <a:defRPr/>
            </a:pPr>
            <a:endParaRPr lang="en-US" altLang="en-US" sz="1800" dirty="0">
              <a:solidFill>
                <a:srgbClr val="000000"/>
              </a:solidFill>
              <a:latin typeface="+mn-lt"/>
            </a:endParaRPr>
          </a:p>
          <a:p>
            <a:pPr eaLnBrk="1" hangingPunct="1">
              <a:spcBef>
                <a:spcPct val="0"/>
              </a:spcBef>
              <a:buSzTx/>
              <a:buFontTx/>
              <a:buNone/>
              <a:defRPr/>
            </a:pPr>
            <a:r>
              <a:rPr lang="en-US" altLang="en-US" sz="1800" b="1" dirty="0" smtClean="0">
                <a:solidFill>
                  <a:srgbClr val="000000"/>
                </a:solidFill>
                <a:latin typeface="+mn-lt"/>
              </a:rPr>
              <a:t>2C-T-7, 20 mg:</a:t>
            </a:r>
            <a:r>
              <a:rPr lang="en-US" altLang="en-US" sz="1800" dirty="0" smtClean="0">
                <a:solidFill>
                  <a:srgbClr val="000000"/>
                </a:solidFill>
                <a:latin typeface="+mn-lt"/>
              </a:rPr>
              <a:t> </a:t>
            </a:r>
          </a:p>
          <a:p>
            <a:pPr eaLnBrk="1" hangingPunct="1">
              <a:spcBef>
                <a:spcPct val="0"/>
              </a:spcBef>
              <a:buSzTx/>
              <a:buFontTx/>
              <a:buNone/>
              <a:defRPr/>
            </a:pPr>
            <a:r>
              <a:rPr lang="en-US" altLang="en-US" sz="1800" dirty="0" smtClean="0">
                <a:solidFill>
                  <a:srgbClr val="000000"/>
                </a:solidFill>
                <a:latin typeface="+mn-lt"/>
              </a:rPr>
              <a:t>“Suddenly I am completely pierced, down to the core of my being, by what feels like the penetration of the Finger of God.  It seems to be a female source that reaches me and touches.  I am totally undone by this deep touching, and sob uncontrollably for several minutes, crying out all my pain and fears, and feeling sheer ecstasy.  As I feel gratitude for the beauty, I am pierced again and again, and continue to sob.</a:t>
            </a:r>
          </a:p>
          <a:p>
            <a:pPr eaLnBrk="1" hangingPunct="1">
              <a:spcBef>
                <a:spcPct val="0"/>
              </a:spcBef>
              <a:buSzTx/>
              <a:buFontTx/>
              <a:buNone/>
              <a:defRPr/>
            </a:pPr>
            <a:r>
              <a:rPr lang="en-US" altLang="en-US" sz="1800" dirty="0" smtClean="0">
                <a:solidFill>
                  <a:srgbClr val="000000"/>
                </a:solidFill>
                <a:latin typeface="+mn-lt"/>
              </a:rPr>
              <a:t>“What has happened is a once-in-a-lifetime event, a touch of God that is worth dying for.  It seems as though it will stand forever and ever.  I feel totally changed” </a:t>
            </a:r>
          </a:p>
          <a:p>
            <a:pPr eaLnBrk="1" hangingPunct="1">
              <a:spcBef>
                <a:spcPct val="0"/>
              </a:spcBef>
              <a:buSzTx/>
              <a:buFontTx/>
              <a:buNone/>
              <a:defRPr/>
            </a:pPr>
            <a:r>
              <a:rPr lang="en-US" altLang="en-US" sz="1800" dirty="0" smtClean="0">
                <a:solidFill>
                  <a:srgbClr val="000000"/>
                </a:solidFill>
                <a:latin typeface="+mn-lt"/>
              </a:rPr>
              <a:t>(Shulgin &amp; Shulgin 1991, p. 415).</a:t>
            </a:r>
          </a:p>
        </p:txBody>
      </p:sp>
    </p:spTree>
    <p:extLst>
      <p:ext uri="{BB962C8B-B14F-4D97-AF65-F5344CB8AC3E}">
        <p14:creationId xmlns:p14="http://schemas.microsoft.com/office/powerpoint/2010/main" val="1386577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Ego-loss Drugs</a:t>
            </a:r>
            <a:r>
              <a:rPr lang="en-US" dirty="0" smtClean="0"/>
              <a:t/>
            </a:r>
            <a:br>
              <a:rPr lang="en-US" dirty="0" smtClean="0"/>
            </a:br>
            <a:r>
              <a:rPr lang="en-US" sz="4000" dirty="0" smtClean="0"/>
              <a:t>LSD, psilocin</a:t>
            </a:r>
            <a:endParaRPr lang="en-US" sz="4000" dirty="0"/>
          </a:p>
        </p:txBody>
      </p:sp>
      <p:sp>
        <p:nvSpPr>
          <p:cNvPr id="3" name="TextBox 2"/>
          <p:cNvSpPr txBox="1"/>
          <p:nvPr/>
        </p:nvSpPr>
        <p:spPr>
          <a:xfrm>
            <a:off x="323950" y="1973759"/>
            <a:ext cx="8614218" cy="2554545"/>
          </a:xfrm>
          <a:prstGeom prst="rect">
            <a:avLst/>
          </a:prstGeom>
          <a:noFill/>
        </p:spPr>
        <p:txBody>
          <a:bodyPr wrap="none" rtlCol="0">
            <a:spAutoFit/>
          </a:bodyPr>
          <a:lstStyle/>
          <a:p>
            <a:r>
              <a:rPr lang="en-US" sz="3200" dirty="0" smtClean="0">
                <a:latin typeface="+mn-lt"/>
                <a:ea typeface="Tahoma" panose="020B0604030504040204" pitchFamily="34" charset="0"/>
                <a:cs typeface="Tahoma" panose="020B0604030504040204" pitchFamily="34" charset="0"/>
              </a:rPr>
              <a:t>Most psychedelic’s activation of 5-HT</a:t>
            </a:r>
            <a:r>
              <a:rPr lang="en-US" sz="3200" baseline="-25000" dirty="0" smtClean="0">
                <a:latin typeface="+mn-lt"/>
                <a:ea typeface="Tahoma" panose="020B0604030504040204" pitchFamily="34" charset="0"/>
                <a:cs typeface="Tahoma" panose="020B0604030504040204" pitchFamily="34" charset="0"/>
              </a:rPr>
              <a:t>2</a:t>
            </a:r>
            <a:r>
              <a:rPr lang="en-US" sz="3200" dirty="0" smtClean="0">
                <a:latin typeface="+mn-lt"/>
                <a:ea typeface="Tahoma" panose="020B0604030504040204" pitchFamily="34" charset="0"/>
                <a:cs typeface="Tahoma" panose="020B0604030504040204" pitchFamily="34" charset="0"/>
              </a:rPr>
              <a:t> is ~100%</a:t>
            </a:r>
          </a:p>
          <a:p>
            <a:endParaRPr lang="en-US" sz="3200" dirty="0" smtClean="0">
              <a:latin typeface="+mn-lt"/>
              <a:ea typeface="Tahoma" panose="020B0604030504040204" pitchFamily="34" charset="0"/>
              <a:cs typeface="Tahoma" panose="020B0604030504040204" pitchFamily="34" charset="0"/>
            </a:endParaRPr>
          </a:p>
          <a:p>
            <a:r>
              <a:rPr lang="en-US" sz="3200" dirty="0" smtClean="0">
                <a:latin typeface="+mn-lt"/>
                <a:ea typeface="Tahoma" panose="020B0604030504040204" pitchFamily="34" charset="0"/>
                <a:cs typeface="Tahoma" panose="020B0604030504040204" pitchFamily="34" charset="0"/>
              </a:rPr>
              <a:t>LSD’s activation of 5-HT</a:t>
            </a:r>
            <a:r>
              <a:rPr lang="en-US" sz="3200" baseline="-25000" dirty="0" smtClean="0">
                <a:latin typeface="+mn-lt"/>
                <a:ea typeface="Tahoma" panose="020B0604030504040204" pitchFamily="34" charset="0"/>
                <a:cs typeface="Tahoma" panose="020B0604030504040204" pitchFamily="34" charset="0"/>
              </a:rPr>
              <a:t>2</a:t>
            </a:r>
            <a:r>
              <a:rPr lang="en-US" sz="3200" dirty="0" smtClean="0">
                <a:latin typeface="+mn-lt"/>
                <a:ea typeface="Tahoma" panose="020B0604030504040204" pitchFamily="34" charset="0"/>
                <a:cs typeface="Tahoma" panose="020B0604030504040204" pitchFamily="34" charset="0"/>
              </a:rPr>
              <a:t> is 0-25% that of serotonin</a:t>
            </a:r>
          </a:p>
          <a:p>
            <a:endParaRPr lang="en-US" sz="3200" dirty="0" smtClean="0">
              <a:latin typeface="+mn-lt"/>
              <a:ea typeface="Tahoma" panose="020B0604030504040204" pitchFamily="34" charset="0"/>
              <a:cs typeface="Tahoma" panose="020B0604030504040204" pitchFamily="34" charset="0"/>
            </a:endParaRPr>
          </a:p>
          <a:p>
            <a:r>
              <a:rPr lang="en-US" sz="3200" dirty="0" smtClean="0">
                <a:latin typeface="+mn-lt"/>
                <a:ea typeface="Tahoma" panose="020B0604030504040204" pitchFamily="34" charset="0"/>
                <a:cs typeface="Tahoma" panose="020B0604030504040204" pitchFamily="34" charset="0"/>
              </a:rPr>
              <a:t>Psilocin also low (~24-51% that of serotonin):</a:t>
            </a:r>
            <a:endParaRPr lang="en-US" sz="3200" dirty="0">
              <a:latin typeface="+mn-lt"/>
              <a:ea typeface="Tahoma" panose="020B0604030504040204" pitchFamily="34" charset="0"/>
              <a:cs typeface="Tahoma" panose="020B060403050404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24884352"/>
              </p:ext>
            </p:extLst>
          </p:nvPr>
        </p:nvGraphicFramePr>
        <p:xfrm>
          <a:off x="1341438" y="4530950"/>
          <a:ext cx="6384925" cy="1584325"/>
        </p:xfrm>
        <a:graphic>
          <a:graphicData uri="http://schemas.openxmlformats.org/presentationml/2006/ole">
            <mc:AlternateContent xmlns:mc="http://schemas.openxmlformats.org/markup-compatibility/2006">
              <mc:Choice xmlns:v="urn:schemas-microsoft-com:vml" Requires="v">
                <p:oleObj spid="_x0000_s18503" name="Worksheet" r:id="rId3" imgW="2598597" imgH="723696" progId="Excel.Sheet.12">
                  <p:embed/>
                </p:oleObj>
              </mc:Choice>
              <mc:Fallback>
                <p:oleObj name="Worksheet" r:id="rId3" imgW="2598597" imgH="723696" progId="Excel.Sheet.12">
                  <p:embed/>
                  <p:pic>
                    <p:nvPicPr>
                      <p:cNvPr id="0" name=""/>
                      <p:cNvPicPr/>
                      <p:nvPr/>
                    </p:nvPicPr>
                    <p:blipFill>
                      <a:blip r:embed="rId4"/>
                      <a:stretch>
                        <a:fillRect/>
                      </a:stretch>
                    </p:blipFill>
                    <p:spPr>
                      <a:xfrm>
                        <a:off x="1341438" y="4530950"/>
                        <a:ext cx="6384925" cy="1584325"/>
                      </a:xfrm>
                      <a:prstGeom prst="rect">
                        <a:avLst/>
                      </a:prstGeom>
                    </p:spPr>
                  </p:pic>
                </p:oleObj>
              </mc:Fallback>
            </mc:AlternateContent>
          </a:graphicData>
        </a:graphic>
      </p:graphicFrame>
    </p:spTree>
    <p:extLst>
      <p:ext uri="{BB962C8B-B14F-4D97-AF65-F5344CB8AC3E}">
        <p14:creationId xmlns:p14="http://schemas.microsoft.com/office/powerpoint/2010/main" val="8115611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065" y="167135"/>
            <a:ext cx="6905870" cy="6517129"/>
          </a:xfrm>
          <a:prstGeom prst="rect">
            <a:avLst/>
          </a:prstGeom>
        </p:spPr>
      </p:pic>
      <p:sp>
        <p:nvSpPr>
          <p:cNvPr id="2" name="Oval 1"/>
          <p:cNvSpPr/>
          <p:nvPr/>
        </p:nvSpPr>
        <p:spPr>
          <a:xfrm>
            <a:off x="4088423" y="677007"/>
            <a:ext cx="1055077" cy="422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91600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902762617"/>
              </p:ext>
            </p:extLst>
          </p:nvPr>
        </p:nvGraphicFramePr>
        <p:xfrm>
          <a:off x="2528888" y="420529"/>
          <a:ext cx="3859212" cy="6030913"/>
        </p:xfrm>
        <a:graphic>
          <a:graphicData uri="http://schemas.openxmlformats.org/presentationml/2006/ole">
            <mc:AlternateContent xmlns:mc="http://schemas.openxmlformats.org/markup-compatibility/2006">
              <mc:Choice xmlns:v="urn:schemas-microsoft-com:vml" Requires="v">
                <p:oleObj spid="_x0000_s17507" name="Worksheet" r:id="rId3" imgW="2697693" imgH="4214064" progId="Excel.Sheet.12">
                  <p:embed/>
                </p:oleObj>
              </mc:Choice>
              <mc:Fallback>
                <p:oleObj name="Worksheet" r:id="rId3" imgW="2697693" imgH="4214064" progId="Excel.Sheet.12">
                  <p:embed/>
                  <p:pic>
                    <p:nvPicPr>
                      <p:cNvPr id="0" name=""/>
                      <p:cNvPicPr/>
                      <p:nvPr/>
                    </p:nvPicPr>
                    <p:blipFill>
                      <a:blip r:embed="rId4"/>
                      <a:stretch>
                        <a:fillRect/>
                      </a:stretch>
                    </p:blipFill>
                    <p:spPr>
                      <a:xfrm>
                        <a:off x="2528888" y="420529"/>
                        <a:ext cx="3859212" cy="6030913"/>
                      </a:xfrm>
                      <a:prstGeom prst="rect">
                        <a:avLst/>
                      </a:prstGeom>
                    </p:spPr>
                  </p:pic>
                </p:oleObj>
              </mc:Fallback>
            </mc:AlternateContent>
          </a:graphicData>
        </a:graphic>
      </p:graphicFrame>
    </p:spTree>
    <p:extLst>
      <p:ext uri="{BB962C8B-B14F-4D97-AF65-F5344CB8AC3E}">
        <p14:creationId xmlns:p14="http://schemas.microsoft.com/office/powerpoint/2010/main" val="224608003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388" y="1209675"/>
            <a:ext cx="1171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49388"/>
            <a:ext cx="361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2887663" y="41275"/>
            <a:ext cx="287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3600" dirty="0">
                <a:solidFill>
                  <a:srgbClr val="000000"/>
                </a:solidFill>
                <a:cs typeface="Tahoma" pitchFamily="34" charset="0"/>
              </a:rPr>
              <a:t>Resting State</a:t>
            </a:r>
          </a:p>
        </p:txBody>
      </p:sp>
      <p:sp>
        <p:nvSpPr>
          <p:cNvPr id="2" name="TextBox 1"/>
          <p:cNvSpPr txBox="1"/>
          <p:nvPr/>
        </p:nvSpPr>
        <p:spPr>
          <a:xfrm>
            <a:off x="4170680" y="1627637"/>
            <a:ext cx="405880" cy="215444"/>
          </a:xfrm>
          <a:prstGeom prst="rect">
            <a:avLst/>
          </a:prstGeom>
          <a:noFill/>
        </p:spPr>
        <p:txBody>
          <a:bodyPr wrap="none" rtlCol="0">
            <a:spAutoFit/>
          </a:bodyPr>
          <a:lstStyle/>
          <a:p>
            <a:r>
              <a:rPr lang="en-US" sz="800" dirty="0" smtClean="0"/>
              <a:t>5HT</a:t>
            </a:r>
            <a:r>
              <a:rPr lang="en-US" sz="800" baseline="-25000" dirty="0" smtClean="0"/>
              <a:t>2</a:t>
            </a:r>
            <a:endParaRPr lang="en-US" sz="800" baseline="-25000" dirty="0"/>
          </a:p>
        </p:txBody>
      </p:sp>
    </p:spTree>
    <p:extLst>
      <p:ext uri="{BB962C8B-B14F-4D97-AF65-F5344CB8AC3E}">
        <p14:creationId xmlns:p14="http://schemas.microsoft.com/office/powerpoint/2010/main" val="28481607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49388"/>
            <a:ext cx="361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472" y="2990681"/>
            <a:ext cx="3643307" cy="18011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68" y="71755"/>
            <a:ext cx="8056664" cy="1073912"/>
          </a:xfrm>
          <a:prstGeom prst="rect">
            <a:avLst/>
          </a:prstGeom>
        </p:spPr>
      </p:pic>
      <p:sp>
        <p:nvSpPr>
          <p:cNvPr id="4" name="TextBox 3"/>
          <p:cNvSpPr txBox="1"/>
          <p:nvPr/>
        </p:nvSpPr>
        <p:spPr>
          <a:xfrm>
            <a:off x="6809374" y="1409948"/>
            <a:ext cx="1473032" cy="830997"/>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moderate</a:t>
            </a:r>
          </a:p>
          <a:p>
            <a:pPr algn="ctr"/>
            <a:r>
              <a:rPr lang="en-US" dirty="0" smtClean="0">
                <a:latin typeface="Tahoma" panose="020B0604030504040204" pitchFamily="34" charset="0"/>
                <a:ea typeface="Tahoma" panose="020B0604030504040204" pitchFamily="34" charset="0"/>
                <a:cs typeface="Tahoma" panose="020B0604030504040204" pitchFamily="34" charset="0"/>
              </a:rPr>
              <a:t>dose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170680" y="1627637"/>
            <a:ext cx="405880" cy="215444"/>
          </a:xfrm>
          <a:prstGeom prst="rect">
            <a:avLst/>
          </a:prstGeom>
          <a:noFill/>
        </p:spPr>
        <p:txBody>
          <a:bodyPr wrap="none" rtlCol="0">
            <a:spAutoFit/>
          </a:bodyPr>
          <a:lstStyle/>
          <a:p>
            <a:r>
              <a:rPr lang="en-US" sz="800" dirty="0" smtClean="0"/>
              <a:t>5HT</a:t>
            </a:r>
            <a:r>
              <a:rPr lang="en-US" sz="800" baseline="-25000" dirty="0" smtClean="0"/>
              <a:t>2</a:t>
            </a:r>
            <a:endParaRPr lang="en-US" sz="800" baseline="-25000" dirty="0"/>
          </a:p>
        </p:txBody>
      </p:sp>
    </p:spTree>
    <p:extLst>
      <p:ext uri="{BB962C8B-B14F-4D97-AF65-F5344CB8AC3E}">
        <p14:creationId xmlns:p14="http://schemas.microsoft.com/office/powerpoint/2010/main" val="25308772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49388"/>
            <a:ext cx="361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472" y="2990681"/>
            <a:ext cx="3643307" cy="1801120"/>
          </a:xfrm>
          <a:prstGeom prst="rect">
            <a:avLst/>
          </a:prstGeom>
        </p:spPr>
      </p:pic>
      <p:grpSp>
        <p:nvGrpSpPr>
          <p:cNvPr id="7" name="Group 15"/>
          <p:cNvGrpSpPr>
            <a:grpSpLocks/>
          </p:cNvGrpSpPr>
          <p:nvPr/>
        </p:nvGrpSpPr>
        <p:grpSpPr bwMode="auto">
          <a:xfrm>
            <a:off x="2084388" y="1509713"/>
            <a:ext cx="1511300" cy="1470025"/>
            <a:chOff x="5324475" y="3574256"/>
            <a:chExt cx="1511754" cy="1470003"/>
          </a:xfrm>
        </p:grpSpPr>
        <p:pic>
          <p:nvPicPr>
            <p:cNvPr id="8"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7"/>
                </a:buBlip>
                <a:defRPr sz="3200">
                  <a:solidFill>
                    <a:schemeClr val="tx1"/>
                  </a:solidFill>
                  <a:latin typeface="Tahoma" pitchFamily="34" charset="0"/>
                </a:defRPr>
              </a:lvl1pPr>
              <a:lvl2pPr marL="742950" indent="-285750" eaLnBrk="0" hangingPunct="0">
                <a:spcBef>
                  <a:spcPct val="20000"/>
                </a:spcBef>
                <a:buSzPct val="80000"/>
                <a:buBlip>
                  <a:blip r:embed="rId8"/>
                </a:buBlip>
                <a:defRPr sz="2800">
                  <a:solidFill>
                    <a:schemeClr val="tx1"/>
                  </a:solidFill>
                  <a:latin typeface="Tahoma" pitchFamily="34" charset="0"/>
                </a:defRPr>
              </a:lvl2pPr>
              <a:lvl3pPr marL="1143000" indent="-228600" eaLnBrk="0" hangingPunct="0">
                <a:spcBef>
                  <a:spcPct val="20000"/>
                </a:spcBef>
                <a:buSzPct val="70000"/>
                <a:buBlip>
                  <a:blip r:embed="rId9"/>
                </a:buBlip>
                <a:defRPr sz="2400">
                  <a:solidFill>
                    <a:schemeClr val="tx1"/>
                  </a:solidFill>
                  <a:latin typeface="Tahoma" pitchFamily="34" charset="0"/>
                </a:defRPr>
              </a:lvl3pPr>
              <a:lvl4pPr marL="1600200" indent="-228600" eaLnBrk="0" hangingPunct="0">
                <a:spcBef>
                  <a:spcPct val="20000"/>
                </a:spcBef>
                <a:buSzPct val="70000"/>
                <a:buBlip>
                  <a:blip r:embed="rId10"/>
                </a:buBlip>
                <a:defRPr sz="2000">
                  <a:solidFill>
                    <a:schemeClr val="tx1"/>
                  </a:solidFill>
                  <a:latin typeface="Tahoma" pitchFamily="34" charset="0"/>
                </a:defRPr>
              </a:lvl4pPr>
              <a:lvl5pPr marL="2057400" indent="-228600" eaLnBrk="0" hangingPunct="0">
                <a:spcBef>
                  <a:spcPct val="20000"/>
                </a:spcBef>
                <a:buSzPct val="70000"/>
                <a:buBlip>
                  <a:blip r:embed="rId11"/>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1"/>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1"/>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1"/>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1"/>
                </a:buBlip>
                <a:defRPr sz="2000">
                  <a:solidFill>
                    <a:schemeClr val="tx1"/>
                  </a:solidFill>
                  <a:latin typeface="Tahoma" pitchFamily="34" charset="0"/>
                </a:defRPr>
              </a:lvl9pPr>
            </a:lstStyle>
            <a:p>
              <a:pPr eaLnBrk="1" hangingPunct="1">
                <a:spcBef>
                  <a:spcPct val="0"/>
                </a:spcBef>
                <a:buSzTx/>
                <a:buFontTx/>
                <a:buNone/>
              </a:pPr>
              <a:r>
                <a:rPr lang="en-US" altLang="en-US" sz="6600" dirty="0">
                  <a:solidFill>
                    <a:srgbClr val="000000"/>
                  </a:solidFill>
                  <a:latin typeface="Times New Roman" pitchFamily="18" charset="0"/>
                </a:rPr>
                <a:t>D</a:t>
              </a:r>
            </a:p>
          </p:txBody>
        </p:sp>
      </p:gr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68" y="71755"/>
            <a:ext cx="8056664" cy="1073912"/>
          </a:xfrm>
          <a:prstGeom prst="rect">
            <a:avLst/>
          </a:prstGeom>
        </p:spPr>
      </p:pic>
      <p:sp>
        <p:nvSpPr>
          <p:cNvPr id="11" name="TextBox 10"/>
          <p:cNvSpPr txBox="1"/>
          <p:nvPr/>
        </p:nvSpPr>
        <p:spPr>
          <a:xfrm>
            <a:off x="7135360" y="1409948"/>
            <a:ext cx="821059" cy="830997"/>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high</a:t>
            </a:r>
          </a:p>
          <a:p>
            <a:pPr algn="ctr"/>
            <a:r>
              <a:rPr lang="en-US" dirty="0" smtClean="0">
                <a:latin typeface="Tahoma" panose="020B0604030504040204" pitchFamily="34" charset="0"/>
                <a:ea typeface="Tahoma" panose="020B0604030504040204" pitchFamily="34" charset="0"/>
                <a:cs typeface="Tahoma" panose="020B0604030504040204" pitchFamily="34" charset="0"/>
              </a:rPr>
              <a:t>dose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9428" y="1166570"/>
            <a:ext cx="1574470" cy="1200329"/>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this is god</a:t>
            </a:r>
          </a:p>
          <a:p>
            <a:pPr algn="ctr"/>
            <a:r>
              <a:rPr lang="en-US" dirty="0" smtClean="0">
                <a:latin typeface="Tahoma" panose="020B0604030504040204" pitchFamily="34" charset="0"/>
                <a:ea typeface="Tahoma" panose="020B0604030504040204" pitchFamily="34" charset="0"/>
                <a:cs typeface="Tahoma" panose="020B0604030504040204" pitchFamily="34" charset="0"/>
              </a:rPr>
              <a:t>I am god</a:t>
            </a:r>
          </a:p>
          <a:p>
            <a:pPr algn="ctr"/>
            <a:r>
              <a:rPr lang="en-US" dirty="0" smtClean="0">
                <a:latin typeface="Tahoma" panose="020B0604030504040204" pitchFamily="34" charset="0"/>
                <a:ea typeface="Tahoma" panose="020B0604030504040204" pitchFamily="34" charset="0"/>
                <a:cs typeface="Tahoma" panose="020B0604030504040204" pitchFamily="34" charset="0"/>
              </a:rPr>
              <a:t>all is god</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4170680" y="1627637"/>
            <a:ext cx="405880" cy="215444"/>
          </a:xfrm>
          <a:prstGeom prst="rect">
            <a:avLst/>
          </a:prstGeom>
          <a:noFill/>
        </p:spPr>
        <p:txBody>
          <a:bodyPr wrap="none" rtlCol="0">
            <a:spAutoFit/>
          </a:bodyPr>
          <a:lstStyle/>
          <a:p>
            <a:r>
              <a:rPr lang="en-US" sz="800" dirty="0" smtClean="0"/>
              <a:t>5HT</a:t>
            </a:r>
            <a:r>
              <a:rPr lang="en-US" sz="800" baseline="-25000" dirty="0" smtClean="0"/>
              <a:t>2</a:t>
            </a:r>
            <a:endParaRPr lang="en-US" sz="800" baseline="-25000" dirty="0"/>
          </a:p>
        </p:txBody>
      </p:sp>
    </p:spTree>
    <p:extLst>
      <p:ext uri="{BB962C8B-B14F-4D97-AF65-F5344CB8AC3E}">
        <p14:creationId xmlns:p14="http://schemas.microsoft.com/office/powerpoint/2010/main" val="179415421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482710" y="1343025"/>
            <a:ext cx="1543050" cy="1960563"/>
            <a:chOff x="3622675" y="1343025"/>
            <a:chExt cx="1543050" cy="1960563"/>
          </a:xfrm>
        </p:grpSpPr>
        <p:pic>
          <p:nvPicPr>
            <p:cNvPr id="102410"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2675" y="1343025"/>
              <a:ext cx="154305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TextBox 23"/>
            <p:cNvSpPr txBox="1">
              <a:spLocks noChangeArrowheads="1"/>
            </p:cNvSpPr>
            <p:nvPr/>
          </p:nvSpPr>
          <p:spPr bwMode="auto">
            <a:xfrm>
              <a:off x="4005134" y="2295525"/>
              <a:ext cx="96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2800" dirty="0" smtClean="0">
                  <a:solidFill>
                    <a:srgbClr val="000000"/>
                  </a:solidFill>
                  <a:latin typeface="Times New Roman" pitchFamily="18" charset="0"/>
                </a:rPr>
                <a:t>5HT</a:t>
              </a:r>
              <a:r>
                <a:rPr lang="en-US" altLang="en-US" sz="2800" baseline="-25000" dirty="0" smtClean="0">
                  <a:solidFill>
                    <a:srgbClr val="000000"/>
                  </a:solidFill>
                  <a:latin typeface="Times New Roman" pitchFamily="18" charset="0"/>
                </a:rPr>
                <a:t>2</a:t>
              </a:r>
              <a:endParaRPr lang="en-US" altLang="en-US" sz="2800" baseline="-25000" dirty="0">
                <a:solidFill>
                  <a:srgbClr val="000000"/>
                </a:solidFill>
                <a:latin typeface="Times New Roman" pitchFamily="18" charset="0"/>
              </a:endParaRPr>
            </a:p>
          </p:txBody>
        </p:sp>
      </p:gr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302" y="82296"/>
            <a:ext cx="7855395" cy="1046480"/>
          </a:xfrm>
          <a:prstGeom prst="rect">
            <a:avLst/>
          </a:prstGeom>
        </p:spPr>
      </p:pic>
      <p:cxnSp>
        <p:nvCxnSpPr>
          <p:cNvPr id="3" name="Straight Arrow Connector 2"/>
          <p:cNvCxnSpPr/>
          <p:nvPr/>
        </p:nvCxnSpPr>
        <p:spPr>
          <a:xfrm flipV="1">
            <a:off x="1453134" y="1128776"/>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157984" y="1133031"/>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56254" y="1128776"/>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4174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49388"/>
            <a:ext cx="361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472" y="2990681"/>
            <a:ext cx="3643307" cy="18011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68" y="71755"/>
            <a:ext cx="8056664" cy="1073912"/>
          </a:xfrm>
          <a:prstGeom prst="rect">
            <a:avLst/>
          </a:prstGeom>
        </p:spPr>
      </p:pic>
      <p:sp>
        <p:nvSpPr>
          <p:cNvPr id="4" name="TextBox 3"/>
          <p:cNvSpPr txBox="1"/>
          <p:nvPr/>
        </p:nvSpPr>
        <p:spPr>
          <a:xfrm>
            <a:off x="6809374" y="1409948"/>
            <a:ext cx="1473032" cy="830997"/>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moderate</a:t>
            </a:r>
          </a:p>
          <a:p>
            <a:pPr algn="ctr"/>
            <a:r>
              <a:rPr lang="en-US" dirty="0" smtClean="0">
                <a:latin typeface="Tahoma" panose="020B0604030504040204" pitchFamily="34" charset="0"/>
                <a:ea typeface="Tahoma" panose="020B0604030504040204" pitchFamily="34" charset="0"/>
                <a:cs typeface="Tahoma" panose="020B0604030504040204" pitchFamily="34" charset="0"/>
              </a:rPr>
              <a:t>dose</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Arrow Connector 7"/>
          <p:cNvCxnSpPr/>
          <p:nvPr/>
        </p:nvCxnSpPr>
        <p:spPr>
          <a:xfrm flipV="1">
            <a:off x="2813304" y="1128776"/>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175254" y="1133031"/>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436364" y="1128776"/>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23"/>
          <p:cNvSpPr txBox="1">
            <a:spLocks noChangeArrowheads="1"/>
          </p:cNvSpPr>
          <p:nvPr/>
        </p:nvSpPr>
        <p:spPr bwMode="auto">
          <a:xfrm>
            <a:off x="4178870" y="1646301"/>
            <a:ext cx="3513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7"/>
              </a:buBlip>
              <a:defRPr sz="3200">
                <a:solidFill>
                  <a:schemeClr val="tx1"/>
                </a:solidFill>
                <a:latin typeface="Tahoma" pitchFamily="34" charset="0"/>
              </a:defRPr>
            </a:lvl1pPr>
            <a:lvl2pPr marL="742950" indent="-285750" eaLnBrk="0" hangingPunct="0">
              <a:spcBef>
                <a:spcPct val="20000"/>
              </a:spcBef>
              <a:buSzPct val="80000"/>
              <a:buBlip>
                <a:blip r:embed="rId8"/>
              </a:buBlip>
              <a:defRPr sz="2800">
                <a:solidFill>
                  <a:schemeClr val="tx1"/>
                </a:solidFill>
                <a:latin typeface="Tahoma" pitchFamily="34" charset="0"/>
              </a:defRPr>
            </a:lvl2pPr>
            <a:lvl3pPr marL="1143000" indent="-228600" eaLnBrk="0" hangingPunct="0">
              <a:spcBef>
                <a:spcPct val="20000"/>
              </a:spcBef>
              <a:buSzPct val="70000"/>
              <a:buBlip>
                <a:blip r:embed="rId9"/>
              </a:buBlip>
              <a:defRPr sz="2400">
                <a:solidFill>
                  <a:schemeClr val="tx1"/>
                </a:solidFill>
                <a:latin typeface="Tahoma" pitchFamily="34" charset="0"/>
              </a:defRPr>
            </a:lvl3pPr>
            <a:lvl4pPr marL="1600200" indent="-228600" eaLnBrk="0" hangingPunct="0">
              <a:spcBef>
                <a:spcPct val="20000"/>
              </a:spcBef>
              <a:buSzPct val="70000"/>
              <a:buBlip>
                <a:blip r:embed="rId10"/>
              </a:buBlip>
              <a:defRPr sz="2000">
                <a:solidFill>
                  <a:schemeClr val="tx1"/>
                </a:solidFill>
                <a:latin typeface="Tahoma" pitchFamily="34" charset="0"/>
              </a:defRPr>
            </a:lvl4pPr>
            <a:lvl5pPr marL="2057400" indent="-228600" eaLnBrk="0" hangingPunct="0">
              <a:spcBef>
                <a:spcPct val="20000"/>
              </a:spcBef>
              <a:buSzPct val="70000"/>
              <a:buBlip>
                <a:blip r:embed="rId11"/>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1"/>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1"/>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1"/>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1"/>
              </a:buBlip>
              <a:defRPr sz="2000">
                <a:solidFill>
                  <a:schemeClr val="tx1"/>
                </a:solidFill>
                <a:latin typeface="Tahoma" pitchFamily="34" charset="0"/>
              </a:defRPr>
            </a:lvl9pPr>
          </a:lstStyle>
          <a:p>
            <a:pPr eaLnBrk="1" hangingPunct="1">
              <a:spcBef>
                <a:spcPct val="0"/>
              </a:spcBef>
              <a:buSzTx/>
              <a:buFontTx/>
              <a:buNone/>
            </a:pPr>
            <a:r>
              <a:rPr lang="en-US" altLang="en-US" sz="600" dirty="0" smtClean="0">
                <a:solidFill>
                  <a:srgbClr val="000000"/>
                </a:solidFill>
                <a:latin typeface="Times New Roman" pitchFamily="18" charset="0"/>
              </a:rPr>
              <a:t>5HT</a:t>
            </a:r>
            <a:r>
              <a:rPr lang="en-US" altLang="en-US" sz="600" baseline="-25000" dirty="0" smtClean="0">
                <a:solidFill>
                  <a:srgbClr val="000000"/>
                </a:solidFill>
                <a:latin typeface="Times New Roman" pitchFamily="18" charset="0"/>
              </a:rPr>
              <a:t>2</a:t>
            </a:r>
            <a:endParaRPr lang="en-US" altLang="en-US" sz="600" baseline="-25000" dirty="0">
              <a:solidFill>
                <a:srgbClr val="000000"/>
              </a:solidFill>
              <a:latin typeface="Times New Roman" pitchFamily="18" charset="0"/>
            </a:endParaRPr>
          </a:p>
        </p:txBody>
      </p:sp>
    </p:spTree>
    <p:extLst>
      <p:ext uri="{BB962C8B-B14F-4D97-AF65-F5344CB8AC3E}">
        <p14:creationId xmlns:p14="http://schemas.microsoft.com/office/powerpoint/2010/main" val="333789229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1"/>
          <p:cNvSpPr>
            <a:spLocks noGrp="1"/>
          </p:cNvSpPr>
          <p:nvPr>
            <p:ph idx="1"/>
          </p:nvPr>
        </p:nvSpPr>
        <p:spPr>
          <a:xfrm>
            <a:off x="0" y="1314470"/>
            <a:ext cx="4078288" cy="4180915"/>
          </a:xfrm>
        </p:spPr>
        <p:txBody>
          <a:bodyPr>
            <a:normAutofit/>
          </a:bodyPr>
          <a:lstStyle/>
          <a:p>
            <a:pPr eaLnBrk="1" hangingPunct="1"/>
            <a:r>
              <a:rPr lang="en-US" altLang="en-US" sz="2800" dirty="0" smtClean="0">
                <a:solidFill>
                  <a:srgbClr val="000000"/>
                </a:solidFill>
                <a:cs typeface="Tahoma" pitchFamily="34" charset="0"/>
              </a:rPr>
              <a:t>The </a:t>
            </a:r>
            <a:r>
              <a:rPr lang="en-US" altLang="en-US" sz="2800" dirty="0" err="1" smtClean="0">
                <a:solidFill>
                  <a:srgbClr val="000000"/>
                </a:solidFill>
                <a:cs typeface="Tahoma" pitchFamily="34" charset="0"/>
              </a:rPr>
              <a:t>egoic</a:t>
            </a:r>
            <a:r>
              <a:rPr lang="en-US" altLang="en-US" sz="2800" dirty="0" smtClean="0">
                <a:solidFill>
                  <a:srgbClr val="000000"/>
                </a:solidFill>
                <a:cs typeface="Tahoma" pitchFamily="34" charset="0"/>
              </a:rPr>
              <a:t> sense of self emerges from the </a:t>
            </a:r>
            <a:r>
              <a:rPr lang="en-US" altLang="en-US" sz="2800" i="1" dirty="0" smtClean="0">
                <a:solidFill>
                  <a:srgbClr val="000000"/>
                </a:solidFill>
                <a:cs typeface="Tahoma" pitchFamily="34" charset="0"/>
              </a:rPr>
              <a:t>act</a:t>
            </a:r>
            <a:r>
              <a:rPr lang="en-US" altLang="en-US" sz="2800" dirty="0" smtClean="0">
                <a:solidFill>
                  <a:srgbClr val="000000"/>
                </a:solidFill>
                <a:cs typeface="Tahoma" pitchFamily="34" charset="0"/>
              </a:rPr>
              <a:t> of serotonin-2 shaping serotonin-7</a:t>
            </a:r>
          </a:p>
          <a:p>
            <a:pPr eaLnBrk="1" hangingPunct="1"/>
            <a:r>
              <a:rPr lang="en-US" altLang="en-US" sz="2800" dirty="0" smtClean="0">
                <a:solidFill>
                  <a:srgbClr val="000000"/>
                </a:solidFill>
                <a:cs typeface="Tahoma" pitchFamily="34" charset="0"/>
              </a:rPr>
              <a:t>When serotonin-7 is too strong for serotonin-2</a:t>
            </a:r>
          </a:p>
          <a:p>
            <a:pPr lvl="1" eaLnBrk="1" hangingPunct="1"/>
            <a:r>
              <a:rPr lang="en-US" altLang="en-US" sz="1800" dirty="0" smtClean="0">
                <a:solidFill>
                  <a:srgbClr val="000000"/>
                </a:solidFill>
                <a:cs typeface="Tahoma" pitchFamily="34" charset="0"/>
              </a:rPr>
              <a:t>We can experience ego loss</a:t>
            </a:r>
          </a:p>
          <a:p>
            <a:pPr lvl="2"/>
            <a:r>
              <a:rPr lang="en-US" altLang="en-US" sz="1400" dirty="0" smtClean="0">
                <a:solidFill>
                  <a:srgbClr val="000000"/>
                </a:solidFill>
                <a:cs typeface="Tahoma" pitchFamily="34" charset="0"/>
              </a:rPr>
              <a:t>The dissolution of the sense of self, and the feeling of merging with our surroundings, or with the universe.  </a:t>
            </a:r>
          </a:p>
          <a:p>
            <a:pPr lvl="2"/>
            <a:r>
              <a:rPr lang="en-US" altLang="en-US" sz="1400" dirty="0" smtClean="0">
                <a:solidFill>
                  <a:srgbClr val="000000"/>
                </a:solidFill>
                <a:cs typeface="Tahoma" pitchFamily="34" charset="0"/>
              </a:rPr>
              <a:t>We can feel as a drop in the ocean.</a:t>
            </a:r>
          </a:p>
        </p:txBody>
      </p:sp>
      <p:pic>
        <p:nvPicPr>
          <p:cNvPr id="1003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8288" y="1531938"/>
            <a:ext cx="5065712"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4"/>
          <p:cNvSpPr txBox="1">
            <a:spLocks noChangeArrowheads="1"/>
          </p:cNvSpPr>
          <p:nvPr/>
        </p:nvSpPr>
        <p:spPr bwMode="auto">
          <a:xfrm>
            <a:off x="5245100" y="5332413"/>
            <a:ext cx="2732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800">
                <a:solidFill>
                  <a:srgbClr val="000000"/>
                </a:solidFill>
                <a:cs typeface="Tahoma" pitchFamily="34" charset="0"/>
              </a:rPr>
              <a:t>balance matters</a:t>
            </a:r>
          </a:p>
        </p:txBody>
      </p:sp>
      <p:sp>
        <p:nvSpPr>
          <p:cNvPr id="7" name="TextBox 6"/>
          <p:cNvSpPr txBox="1"/>
          <p:nvPr/>
        </p:nvSpPr>
        <p:spPr>
          <a:xfrm>
            <a:off x="3598175" y="54864"/>
            <a:ext cx="1947649" cy="707886"/>
          </a:xfrm>
          <a:prstGeom prst="rect">
            <a:avLst/>
          </a:prstGeom>
          <a:noFill/>
        </p:spPr>
        <p:txBody>
          <a:bodyPr wrap="none" rtlCol="0">
            <a:spAutoFit/>
          </a:bodyPr>
          <a:lstStyle/>
          <a:p>
            <a:r>
              <a:rPr lang="en-US" sz="4000" dirty="0" smtClean="0">
                <a:latin typeface="+mn-lt"/>
                <a:ea typeface="Tahoma" panose="020B0604030504040204" pitchFamily="34" charset="0"/>
                <a:cs typeface="Tahoma" panose="020B0604030504040204" pitchFamily="34" charset="0"/>
              </a:rPr>
              <a:t>Ego Loss</a:t>
            </a:r>
            <a:endParaRPr lang="en-US" sz="40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958088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SiddharthaGautama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62025"/>
            <a:ext cx="714375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2"/>
          <p:cNvSpPr>
            <a:spLocks noGrp="1"/>
          </p:cNvSpPr>
          <p:nvPr>
            <p:ph type="title"/>
          </p:nvPr>
        </p:nvSpPr>
        <p:spPr>
          <a:xfrm>
            <a:off x="684213" y="0"/>
            <a:ext cx="7772400" cy="754063"/>
          </a:xfrm>
        </p:spPr>
        <p:txBody>
          <a:bodyPr>
            <a:normAutofit fontScale="90000"/>
          </a:bodyPr>
          <a:lstStyle/>
          <a:p>
            <a:r>
              <a:rPr lang="en-US" altLang="en-US" smtClean="0"/>
              <a:t>Consciousness</a:t>
            </a:r>
          </a:p>
        </p:txBody>
      </p:sp>
      <p:sp>
        <p:nvSpPr>
          <p:cNvPr id="4" name="Rectangle 3"/>
          <p:cNvSpPr/>
          <p:nvPr/>
        </p:nvSpPr>
        <p:spPr>
          <a:xfrm>
            <a:off x="5140325" y="5945188"/>
            <a:ext cx="3211513" cy="830262"/>
          </a:xfrm>
          <a:prstGeom prst="rect">
            <a:avLst/>
          </a:prstGeom>
        </p:spPr>
        <p:txBody>
          <a:bodyPr>
            <a:spAutoFit/>
          </a:bodyPr>
          <a:lstStyle/>
          <a:p>
            <a:pPr algn="ctr">
              <a:defRPr/>
            </a:pPr>
            <a:r>
              <a:rPr lang="en-US" sz="1600" dirty="0">
                <a:solidFill>
                  <a:srgbClr val="000000"/>
                </a:solidFill>
                <a:latin typeface="+mn-lt"/>
                <a:cs typeface="Tahoma" pitchFamily="34" charset="0"/>
              </a:rPr>
              <a:t>Siddhartha Gautama (Buddha)</a:t>
            </a:r>
          </a:p>
          <a:p>
            <a:pPr algn="ctr">
              <a:defRPr/>
            </a:pPr>
            <a:r>
              <a:rPr lang="pl-PL" sz="1600" dirty="0">
                <a:solidFill>
                  <a:srgbClr val="000000"/>
                </a:solidFill>
                <a:latin typeface="+mn-lt"/>
              </a:rPr>
              <a:t>563 BCE to 483 BCE</a:t>
            </a:r>
            <a:r>
              <a:rPr lang="en-US" sz="1600" dirty="0">
                <a:solidFill>
                  <a:srgbClr val="000000"/>
                </a:solidFill>
                <a:latin typeface="+mn-lt"/>
                <a:cs typeface="Tahoma" pitchFamily="34" charset="0"/>
              </a:rPr>
              <a:t> </a:t>
            </a:r>
          </a:p>
          <a:p>
            <a:pPr algn="ctr">
              <a:defRPr/>
            </a:pPr>
            <a:r>
              <a:rPr lang="en-US" sz="1600" dirty="0">
                <a:solidFill>
                  <a:srgbClr val="000000"/>
                </a:solidFill>
                <a:latin typeface="+mn-lt"/>
                <a:cs typeface="Tahoma" pitchFamily="34" charset="0"/>
              </a:rPr>
              <a:t>Serotonin-7</a:t>
            </a:r>
          </a:p>
        </p:txBody>
      </p:sp>
      <p:sp>
        <p:nvSpPr>
          <p:cNvPr id="82949" name="Rectangle 4"/>
          <p:cNvSpPr>
            <a:spLocks noChangeArrowheads="1"/>
          </p:cNvSpPr>
          <p:nvPr/>
        </p:nvSpPr>
        <p:spPr bwMode="auto">
          <a:xfrm>
            <a:off x="0" y="5926138"/>
            <a:ext cx="4918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an expansion of consciousness, by a blooming, through meditative practices, of the serotonin-7 mental organ of adult consciousness</a:t>
            </a:r>
          </a:p>
        </p:txBody>
      </p:sp>
      <p:pic>
        <p:nvPicPr>
          <p:cNvPr id="82950" name="Picture 3" descr="Bloom_Lotus_Flowe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44951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903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a:xfrm>
            <a:off x="685800" y="0"/>
            <a:ext cx="7772400" cy="773113"/>
          </a:xfrm>
        </p:spPr>
        <p:txBody>
          <a:bodyPr/>
          <a:lstStyle/>
          <a:p>
            <a:pPr eaLnBrk="1" hangingPunct="1"/>
            <a:r>
              <a:rPr lang="en-US" altLang="en-US" dirty="0" smtClean="0"/>
              <a:t>Mental Organs</a:t>
            </a:r>
          </a:p>
        </p:txBody>
      </p:sp>
      <p:pic>
        <p:nvPicPr>
          <p:cNvPr id="5123" name="Picture 2" descr="ReceptorFunctionCropped"/>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292850" y="2590800"/>
            <a:ext cx="14001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Beta2ReceptorSmal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0263" y="584200"/>
            <a:ext cx="325755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49300"/>
            <a:ext cx="5910263"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5"/>
          <p:cNvSpPr>
            <a:spLocks noGrp="1"/>
          </p:cNvSpPr>
          <p:nvPr>
            <p:ph type="ctrTitle"/>
          </p:nvPr>
        </p:nvSpPr>
        <p:spPr/>
        <p:txBody>
          <a:bodyPr/>
          <a:lstStyle/>
          <a:p>
            <a:r>
              <a:rPr lang="en-US" altLang="en-US" dirty="0" smtClean="0"/>
              <a:t>Open-eyed Creative </a:t>
            </a:r>
            <a:r>
              <a:rPr lang="en-US" altLang="en-US" dirty="0" smtClean="0">
                <a:solidFill>
                  <a:srgbClr val="3333FF"/>
                </a:solidFill>
              </a:rPr>
              <a:t>V</a:t>
            </a:r>
            <a:r>
              <a:rPr lang="en-US" altLang="en-US" dirty="0" smtClean="0"/>
              <a:t>isuals</a:t>
            </a:r>
          </a:p>
        </p:txBody>
      </p:sp>
      <p:sp>
        <p:nvSpPr>
          <p:cNvPr id="97283" name="Subtitle 6"/>
          <p:cNvSpPr>
            <a:spLocks noGrp="1"/>
          </p:cNvSpPr>
          <p:nvPr>
            <p:ph type="subTitle" idx="1"/>
          </p:nvPr>
        </p:nvSpPr>
        <p:spPr/>
        <p:txBody>
          <a:bodyPr/>
          <a:lstStyle/>
          <a:p>
            <a:r>
              <a:rPr lang="en-US" altLang="en-US" dirty="0" smtClean="0">
                <a:solidFill>
                  <a:srgbClr val="000000"/>
                </a:solidFill>
              </a:rPr>
              <a:t>requires both breadth &amp; depth</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p:cNvSpPr>
            <a:spLocks noGrp="1"/>
          </p:cNvSpPr>
          <p:nvPr>
            <p:ph idx="1"/>
          </p:nvPr>
        </p:nvSpPr>
        <p:spPr>
          <a:xfrm>
            <a:off x="501650" y="2284530"/>
            <a:ext cx="8134350" cy="4138490"/>
          </a:xfrm>
        </p:spPr>
        <p:txBody>
          <a:bodyPr>
            <a:normAutofit lnSpcReduction="10000"/>
          </a:bodyPr>
          <a:lstStyle/>
          <a:p>
            <a:pPr marL="0" indent="0">
              <a:buNone/>
            </a:pPr>
            <a:r>
              <a:rPr lang="en-US" altLang="en-US" sz="3600" b="1" dirty="0" smtClean="0">
                <a:solidFill>
                  <a:srgbClr val="000000"/>
                </a:solidFill>
              </a:rPr>
              <a:t>2C-E  20 mg</a:t>
            </a:r>
            <a:r>
              <a:rPr lang="en-US" altLang="en-US" sz="3600" dirty="0" smtClean="0">
                <a:solidFill>
                  <a:srgbClr val="000000"/>
                </a:solidFill>
              </a:rPr>
              <a:t>: “When I lay on my bed, I saw myself as an old, old man, many years in the future.  I was appalled to see my forearm as a withered, dry-skinned, almost-bone which could only be that of someone dying.  I looked down at the rest of me, and I was thin, emaciated, brittle, shallow.” </a:t>
            </a:r>
            <a:r>
              <a:rPr lang="en-US" altLang="en-US" sz="2800" dirty="0" smtClean="0">
                <a:solidFill>
                  <a:srgbClr val="000000"/>
                </a:solidFill>
              </a:rPr>
              <a:t>(Shulgin &amp; Shulgin 1991) p. 94-95</a:t>
            </a:r>
          </a:p>
        </p:txBody>
      </p:sp>
      <p:sp>
        <p:nvSpPr>
          <p:cNvPr id="5" name="Rectangle 9"/>
          <p:cNvSpPr>
            <a:spLocks noGrp="1" noChangeArrowheads="1"/>
          </p:cNvSpPr>
          <p:nvPr>
            <p:ph type="title"/>
          </p:nvPr>
        </p:nvSpPr>
        <p:spPr>
          <a:xfrm>
            <a:off x="682625" y="0"/>
            <a:ext cx="7772400" cy="800100"/>
          </a:xfrm>
          <a:noFill/>
        </p:spPr>
        <p:txBody>
          <a:bodyPr/>
          <a:lstStyle/>
          <a:p>
            <a:pPr eaLnBrk="1" hangingPunct="1"/>
            <a:r>
              <a:rPr lang="en-US" altLang="en-US" sz="4000" dirty="0" smtClean="0"/>
              <a:t>Open-eyed Creative Visuals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453" y="790955"/>
            <a:ext cx="8506744" cy="1134560"/>
          </a:xfrm>
          <a:prstGeom prst="rect">
            <a:avLst/>
          </a:prstGeom>
        </p:spPr>
      </p:pic>
      <p:cxnSp>
        <p:nvCxnSpPr>
          <p:cNvPr id="8" name="Straight Arrow Connector 7"/>
          <p:cNvCxnSpPr/>
          <p:nvPr/>
        </p:nvCxnSpPr>
        <p:spPr>
          <a:xfrm flipV="1">
            <a:off x="2326005" y="1925515"/>
            <a:ext cx="0" cy="2321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55119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Content Placeholder 2"/>
          <p:cNvSpPr>
            <a:spLocks noGrp="1"/>
          </p:cNvSpPr>
          <p:nvPr>
            <p:ph idx="1"/>
          </p:nvPr>
        </p:nvSpPr>
        <p:spPr>
          <a:xfrm>
            <a:off x="197643" y="2007311"/>
            <a:ext cx="8742363" cy="4727591"/>
          </a:xfrm>
        </p:spPr>
        <p:txBody>
          <a:bodyPr>
            <a:normAutofit lnSpcReduction="10000"/>
          </a:bodyPr>
          <a:lstStyle/>
          <a:p>
            <a:pPr marL="0" indent="0">
              <a:buNone/>
            </a:pPr>
            <a:r>
              <a:rPr lang="en-US" altLang="en-US" sz="1800" b="1" dirty="0" smtClean="0">
                <a:solidFill>
                  <a:srgbClr val="000000"/>
                </a:solidFill>
              </a:rPr>
              <a:t>LSD  </a:t>
            </a:r>
            <a:r>
              <a:rPr lang="en-US" sz="1800" b="1" dirty="0"/>
              <a:t>225 µg</a:t>
            </a:r>
            <a:r>
              <a:rPr lang="en-US" altLang="en-US" sz="1800" b="1" dirty="0" smtClean="0">
                <a:solidFill>
                  <a:srgbClr val="000000"/>
                </a:solidFill>
              </a:rPr>
              <a:t>:</a:t>
            </a:r>
            <a:r>
              <a:rPr lang="en-US" altLang="en-US" sz="1800" dirty="0" smtClean="0">
                <a:solidFill>
                  <a:srgbClr val="000000"/>
                </a:solidFill>
              </a:rPr>
              <a:t> subject on the street in Greenwich Village, NYC: “People continued to stream towards us and past us.  I focused on an </a:t>
            </a:r>
            <a:r>
              <a:rPr lang="en-US" altLang="en-US" sz="1800" dirty="0" smtClean="0">
                <a:solidFill>
                  <a:srgbClr val="3333FF"/>
                </a:solidFill>
              </a:rPr>
              <a:t>old lady in her late seventies</a:t>
            </a:r>
            <a:r>
              <a:rPr lang="en-US" altLang="en-US" sz="1800" dirty="0" smtClean="0">
                <a:solidFill>
                  <a:srgbClr val="000000"/>
                </a:solidFill>
              </a:rPr>
              <a:t>, a dowdy pathetic creature dressed in shabby black and carrying impossibly huge shopping bags.  As she made her way heavily towards us I saw, no longer much to my astonishment, that </a:t>
            </a:r>
            <a:r>
              <a:rPr lang="en-US" altLang="en-US" sz="1800" dirty="0" smtClean="0">
                <a:solidFill>
                  <a:srgbClr val="3333FF"/>
                </a:solidFill>
              </a:rPr>
              <a:t>she began to lose years.  I saw her as an Italian matriarch in her sixties, then in her fifties.  As she continued to bloom backwards in time, she entered her portly forties and, after that, her housewifely thirties.  Her face softened, her body grew more shapely, and still the years kept on dropping away.  In her twenties she was carrying a child, and then she was a bride and carried orange blossoms.  A moment later and she was a child who, in turn, shrank into a newborn baby carried by a midwife.  The baby’s umbilical cord was still intact and it let out a howl of awakening life.  But then the process was reversed and the baby grew back into childhood, became again a bride, passed through her thirties, forties, fifties, sixties, and was the old lady in her seventies I had seen at the beginning.  The old woman blinked, her eyes closed for a fraction of a second, and in that instant I clearly saw her death mask</a:t>
            </a:r>
            <a:r>
              <a:rPr lang="en-US" altLang="en-US" sz="1800" dirty="0" smtClean="0">
                <a:solidFill>
                  <a:srgbClr val="000000"/>
                </a:solidFill>
              </a:rPr>
              <a:t>.  She passed us by and had moved a little down the street when I heard from the direction she had come a baby’s howl of awakening life.  I turned my head, expecting to perceive afresh Our Lady of the Eternal Return, but saw instead the vortex of a crowd.” (Masters &amp; Houston 1966) p. 23</a:t>
            </a:r>
          </a:p>
        </p:txBody>
      </p:sp>
      <p:sp>
        <p:nvSpPr>
          <p:cNvPr id="6" name="Rectangle 9"/>
          <p:cNvSpPr>
            <a:spLocks noGrp="1" noChangeArrowheads="1"/>
          </p:cNvSpPr>
          <p:nvPr>
            <p:ph type="title"/>
          </p:nvPr>
        </p:nvSpPr>
        <p:spPr>
          <a:xfrm>
            <a:off x="682625" y="0"/>
            <a:ext cx="7772400" cy="800100"/>
          </a:xfrm>
          <a:noFill/>
        </p:spPr>
        <p:txBody>
          <a:bodyPr/>
          <a:lstStyle/>
          <a:p>
            <a:pPr eaLnBrk="1" hangingPunct="1"/>
            <a:r>
              <a:rPr lang="en-US" altLang="en-US" sz="4000" dirty="0" smtClean="0"/>
              <a:t>Open-eyed Creative Visuals</a:t>
            </a:r>
          </a:p>
        </p:txBody>
      </p:sp>
      <p:cxnSp>
        <p:nvCxnSpPr>
          <p:cNvPr id="5" name="Straight Arrow Connector 4"/>
          <p:cNvCxnSpPr/>
          <p:nvPr/>
        </p:nvCxnSpPr>
        <p:spPr>
          <a:xfrm flipV="1">
            <a:off x="1200150" y="1872869"/>
            <a:ext cx="0" cy="2321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325" y="820738"/>
            <a:ext cx="8010526" cy="1065303"/>
          </a:xfrm>
          <a:prstGeom prst="rect">
            <a:avLst/>
          </a:prstGeom>
        </p:spPr>
      </p:pic>
    </p:spTree>
    <p:extLst>
      <p:ext uri="{BB962C8B-B14F-4D97-AF65-F5344CB8AC3E}">
        <p14:creationId xmlns:p14="http://schemas.microsoft.com/office/powerpoint/2010/main" val="343716691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1"/>
          <p:cNvSpPr>
            <a:spLocks noGrp="1"/>
          </p:cNvSpPr>
          <p:nvPr>
            <p:ph sz="quarter" idx="2"/>
          </p:nvPr>
        </p:nvSpPr>
        <p:spPr>
          <a:xfrm>
            <a:off x="141837" y="2142717"/>
            <a:ext cx="8853976" cy="4592191"/>
          </a:xfrm>
        </p:spPr>
        <p:txBody>
          <a:bodyPr>
            <a:normAutofit/>
          </a:bodyPr>
          <a:lstStyle/>
          <a:p>
            <a:pPr marL="0" indent="0">
              <a:buNone/>
            </a:pPr>
            <a:r>
              <a:rPr lang="en-US" altLang="en-US" sz="2400" b="1" dirty="0" smtClean="0">
                <a:solidFill>
                  <a:srgbClr val="000000"/>
                </a:solidFill>
              </a:rPr>
              <a:t>DMT:</a:t>
            </a:r>
            <a:r>
              <a:rPr lang="en-US" altLang="en-US" sz="2400" dirty="0" smtClean="0">
                <a:solidFill>
                  <a:srgbClr val="000000"/>
                </a:solidFill>
              </a:rPr>
              <a:t> “… an infinite hive. There were </a:t>
            </a:r>
            <a:r>
              <a:rPr lang="en-US" altLang="en-US" sz="2400" dirty="0" err="1" smtClean="0">
                <a:solidFill>
                  <a:srgbClr val="000000"/>
                </a:solidFill>
              </a:rPr>
              <a:t>insectlike</a:t>
            </a:r>
            <a:r>
              <a:rPr lang="en-US" altLang="en-US" sz="2400" dirty="0" smtClean="0">
                <a:solidFill>
                  <a:srgbClr val="000000"/>
                </a:solidFill>
              </a:rPr>
              <a:t> intelligences everywhere, in a </a:t>
            </a:r>
            <a:r>
              <a:rPr lang="en-US" altLang="en-US" sz="2400" dirty="0" err="1" smtClean="0">
                <a:solidFill>
                  <a:srgbClr val="000000"/>
                </a:solidFill>
              </a:rPr>
              <a:t>hypertechnological</a:t>
            </a:r>
            <a:r>
              <a:rPr lang="en-US" altLang="en-US" sz="2400" dirty="0" smtClean="0">
                <a:solidFill>
                  <a:srgbClr val="000000"/>
                </a:solidFill>
              </a:rPr>
              <a:t> space. I felt wet stuff hitting me all over my body. They were dripping stuff on me. They wanted me to join them, to stay with them. I was tempted. I was looking down a corridor that was stretching out forever. I lost awareness for a moment, then I found myself in that hive. There was another one helping me—different from the previous helper. It was very intelligent. It wasn’t at all humanoid. It wasn’t a bee, but it seemed like one. It was showing me around the hive. It was extremely friendly and I felt a warm, sensual energy radiating throughout the hive. It said to me [that] this was where our future lay.”</a:t>
            </a:r>
          </a:p>
          <a:p>
            <a:pPr marL="0" indent="0">
              <a:buNone/>
            </a:pPr>
            <a:r>
              <a:rPr lang="en-US" altLang="en-US" sz="2000" dirty="0" smtClean="0">
                <a:solidFill>
                  <a:srgbClr val="000000"/>
                </a:solidFill>
              </a:rPr>
              <a:t>(Strassman</a:t>
            </a:r>
            <a:r>
              <a:rPr lang="en-US" altLang="en-US" sz="2000" i="1" dirty="0" smtClean="0">
                <a:solidFill>
                  <a:srgbClr val="000000"/>
                </a:solidFill>
              </a:rPr>
              <a:t> et al.</a:t>
            </a:r>
            <a:r>
              <a:rPr lang="en-US" altLang="en-US" sz="2000" dirty="0" smtClean="0">
                <a:solidFill>
                  <a:srgbClr val="000000"/>
                </a:solidFill>
              </a:rPr>
              <a:t> 2008) pp. 70</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45" y="914048"/>
            <a:ext cx="8516560" cy="1134559"/>
          </a:xfrm>
          <a:prstGeom prst="rect">
            <a:avLst/>
          </a:prstGeom>
        </p:spPr>
      </p:pic>
      <p:sp>
        <p:nvSpPr>
          <p:cNvPr id="6" name="Rectangle 9"/>
          <p:cNvSpPr>
            <a:spLocks noGrp="1" noChangeArrowheads="1"/>
          </p:cNvSpPr>
          <p:nvPr>
            <p:ph type="title"/>
          </p:nvPr>
        </p:nvSpPr>
        <p:spPr>
          <a:xfrm>
            <a:off x="682625" y="0"/>
            <a:ext cx="7772400" cy="800100"/>
          </a:xfrm>
          <a:noFill/>
        </p:spPr>
        <p:txBody>
          <a:bodyPr/>
          <a:lstStyle/>
          <a:p>
            <a:pPr eaLnBrk="1" hangingPunct="1"/>
            <a:r>
              <a:rPr lang="en-US" altLang="en-US" sz="4000" dirty="0" smtClean="0"/>
              <a:t>Open-eyed Creative Visuals</a:t>
            </a:r>
          </a:p>
        </p:txBody>
      </p:sp>
      <p:cxnSp>
        <p:nvCxnSpPr>
          <p:cNvPr id="5" name="Straight Arrow Connector 4"/>
          <p:cNvCxnSpPr/>
          <p:nvPr/>
        </p:nvCxnSpPr>
        <p:spPr>
          <a:xfrm flipV="1">
            <a:off x="803910" y="1977644"/>
            <a:ext cx="0" cy="2321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065" y="167135"/>
            <a:ext cx="6905870" cy="6517129"/>
          </a:xfrm>
          <a:prstGeom prst="rect">
            <a:avLst/>
          </a:prstGeom>
        </p:spPr>
      </p:pic>
      <p:sp>
        <p:nvSpPr>
          <p:cNvPr id="3" name="Oval 2"/>
          <p:cNvSpPr/>
          <p:nvPr/>
        </p:nvSpPr>
        <p:spPr>
          <a:xfrm>
            <a:off x="6726116" y="316523"/>
            <a:ext cx="668216" cy="342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74409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388" y="1209675"/>
            <a:ext cx="1171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49388"/>
            <a:ext cx="361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2887663" y="41275"/>
            <a:ext cx="287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3600" dirty="0">
                <a:solidFill>
                  <a:srgbClr val="000000"/>
                </a:solidFill>
                <a:cs typeface="Tahoma" pitchFamily="34" charset="0"/>
              </a:rPr>
              <a:t>Resting State</a:t>
            </a:r>
          </a:p>
        </p:txBody>
      </p:sp>
      <p:sp>
        <p:nvSpPr>
          <p:cNvPr id="6" name="TextBox 5"/>
          <p:cNvSpPr txBox="1"/>
          <p:nvPr/>
        </p:nvSpPr>
        <p:spPr>
          <a:xfrm>
            <a:off x="4170680" y="1627637"/>
            <a:ext cx="405880" cy="215444"/>
          </a:xfrm>
          <a:prstGeom prst="rect">
            <a:avLst/>
          </a:prstGeom>
          <a:noFill/>
        </p:spPr>
        <p:txBody>
          <a:bodyPr wrap="none" rtlCol="0">
            <a:spAutoFit/>
          </a:bodyPr>
          <a:lstStyle/>
          <a:p>
            <a:r>
              <a:rPr lang="en-US" sz="800" dirty="0" smtClean="0"/>
              <a:t>5HT</a:t>
            </a:r>
            <a:r>
              <a:rPr lang="en-US" sz="800" baseline="-25000" dirty="0" smtClean="0"/>
              <a:t>2</a:t>
            </a:r>
            <a:endParaRPr lang="en-US" sz="800" baseline="-25000" dirty="0"/>
          </a:p>
        </p:txBody>
      </p:sp>
    </p:spTree>
    <p:extLst>
      <p:ext uri="{BB962C8B-B14F-4D97-AF65-F5344CB8AC3E}">
        <p14:creationId xmlns:p14="http://schemas.microsoft.com/office/powerpoint/2010/main" val="122661027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4" name="Group 5"/>
          <p:cNvGrpSpPr>
            <a:grpSpLocks/>
          </p:cNvGrpSpPr>
          <p:nvPr/>
        </p:nvGrpSpPr>
        <p:grpSpPr bwMode="auto">
          <a:xfrm>
            <a:off x="5435600" y="3527425"/>
            <a:ext cx="1511300" cy="1470025"/>
            <a:chOff x="5324475" y="3574256"/>
            <a:chExt cx="1511754" cy="1470003"/>
          </a:xfrm>
        </p:grpSpPr>
        <p:pic>
          <p:nvPicPr>
            <p:cNvPr id="10242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TextBox 4"/>
            <p:cNvSpPr txBox="1">
              <a:spLocks noChangeArrowheads="1"/>
            </p:cNvSpPr>
            <p:nvPr/>
          </p:nvSpPr>
          <p:spPr bwMode="auto">
            <a:xfrm>
              <a:off x="5846955" y="3574256"/>
              <a:ext cx="4667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6600">
                  <a:solidFill>
                    <a:srgbClr val="000000"/>
                  </a:solidFill>
                  <a:latin typeface="Times New Roman" pitchFamily="18" charset="0"/>
                </a:rPr>
                <a:t>I</a:t>
              </a:r>
            </a:p>
          </p:txBody>
        </p:sp>
      </p:grpSp>
      <p:grpSp>
        <p:nvGrpSpPr>
          <p:cNvPr id="102405" name="Group 12"/>
          <p:cNvGrpSpPr>
            <a:grpSpLocks/>
          </p:cNvGrpSpPr>
          <p:nvPr/>
        </p:nvGrpSpPr>
        <p:grpSpPr bwMode="auto">
          <a:xfrm>
            <a:off x="5243513" y="1871663"/>
            <a:ext cx="1511300" cy="1470025"/>
            <a:chOff x="5324475" y="3574256"/>
            <a:chExt cx="1511754" cy="1470003"/>
          </a:xfrm>
        </p:grpSpPr>
        <p:pic>
          <p:nvPicPr>
            <p:cNvPr id="102421"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2" name="TextBox 14"/>
            <p:cNvSpPr txBox="1">
              <a:spLocks noChangeArrowheads="1"/>
            </p:cNvSpPr>
            <p:nvPr/>
          </p:nvSpPr>
          <p:spPr bwMode="auto">
            <a:xfrm>
              <a:off x="5846955" y="3574256"/>
              <a:ext cx="62869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l-GR" altLang="en-US" sz="6600">
                  <a:solidFill>
                    <a:srgbClr val="000000"/>
                  </a:solidFill>
                  <a:latin typeface="Times New Roman" pitchFamily="18" charset="0"/>
                </a:rPr>
                <a:t>α</a:t>
              </a:r>
              <a:endParaRPr lang="en-US" altLang="en-US" sz="6600">
                <a:solidFill>
                  <a:srgbClr val="000000"/>
                </a:solidFill>
                <a:latin typeface="Times New Roman" pitchFamily="18" charset="0"/>
              </a:endParaRPr>
            </a:p>
          </p:txBody>
        </p:sp>
      </p:grpSp>
      <p:grpSp>
        <p:nvGrpSpPr>
          <p:cNvPr id="102406" name="Group 15"/>
          <p:cNvGrpSpPr>
            <a:grpSpLocks/>
          </p:cNvGrpSpPr>
          <p:nvPr/>
        </p:nvGrpSpPr>
        <p:grpSpPr bwMode="auto">
          <a:xfrm>
            <a:off x="2084388" y="1509713"/>
            <a:ext cx="1511300" cy="1470025"/>
            <a:chOff x="5324475" y="3574256"/>
            <a:chExt cx="1511754" cy="1470003"/>
          </a:xfrm>
        </p:grpSpPr>
        <p:pic>
          <p:nvPicPr>
            <p:cNvPr id="102419"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0"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6600" dirty="0">
                  <a:solidFill>
                    <a:srgbClr val="000000"/>
                  </a:solidFill>
                  <a:latin typeface="Times New Roman" pitchFamily="18" charset="0"/>
                </a:rPr>
                <a:t>D</a:t>
              </a:r>
            </a:p>
          </p:txBody>
        </p:sp>
      </p:grpSp>
      <p:grpSp>
        <p:nvGrpSpPr>
          <p:cNvPr id="102407" name="Group 18"/>
          <p:cNvGrpSpPr>
            <a:grpSpLocks/>
          </p:cNvGrpSpPr>
          <p:nvPr/>
        </p:nvGrpSpPr>
        <p:grpSpPr bwMode="auto">
          <a:xfrm>
            <a:off x="3960813" y="4138613"/>
            <a:ext cx="1511300" cy="1470025"/>
            <a:chOff x="5324475" y="3574256"/>
            <a:chExt cx="1511754" cy="1470003"/>
          </a:xfrm>
        </p:grpSpPr>
        <p:pic>
          <p:nvPicPr>
            <p:cNvPr id="102417"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8" name="TextBox 20"/>
            <p:cNvSpPr txBox="1">
              <a:spLocks noChangeArrowheads="1"/>
            </p:cNvSpPr>
            <p:nvPr/>
          </p:nvSpPr>
          <p:spPr bwMode="auto">
            <a:xfrm>
              <a:off x="5846955" y="3574256"/>
              <a:ext cx="64152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l-GR" altLang="en-US" sz="6600">
                  <a:solidFill>
                    <a:srgbClr val="000000"/>
                  </a:solidFill>
                  <a:latin typeface="Times New Roman" pitchFamily="18" charset="0"/>
                </a:rPr>
                <a:t>σ</a:t>
              </a:r>
              <a:endParaRPr lang="en-US" altLang="en-US" sz="6600">
                <a:solidFill>
                  <a:srgbClr val="000000"/>
                </a:solidFill>
                <a:latin typeface="Times New Roman" pitchFamily="18" charset="0"/>
              </a:endParaRPr>
            </a:p>
          </p:txBody>
        </p:sp>
      </p:grpSp>
      <p:grpSp>
        <p:nvGrpSpPr>
          <p:cNvPr id="102408" name="Group 21"/>
          <p:cNvGrpSpPr>
            <a:grpSpLocks/>
          </p:cNvGrpSpPr>
          <p:nvPr/>
        </p:nvGrpSpPr>
        <p:grpSpPr bwMode="auto">
          <a:xfrm>
            <a:off x="2293938" y="4179888"/>
            <a:ext cx="1511300" cy="1393825"/>
            <a:chOff x="5324475" y="3649410"/>
            <a:chExt cx="1511754" cy="1394849"/>
          </a:xfrm>
        </p:grpSpPr>
        <p:pic>
          <p:nvPicPr>
            <p:cNvPr id="102415"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6" name="TextBox 23"/>
            <p:cNvSpPr txBox="1">
              <a:spLocks noChangeArrowheads="1"/>
            </p:cNvSpPr>
            <p:nvPr/>
          </p:nvSpPr>
          <p:spPr bwMode="auto">
            <a:xfrm>
              <a:off x="5533827" y="4044206"/>
              <a:ext cx="1083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2800">
                  <a:solidFill>
                    <a:srgbClr val="000000"/>
                  </a:solidFill>
                  <a:latin typeface="Times New Roman" pitchFamily="18" charset="0"/>
                </a:rPr>
                <a:t>5-HT</a:t>
              </a:r>
              <a:r>
                <a:rPr lang="en-US" altLang="en-US" sz="2800" baseline="-25000">
                  <a:solidFill>
                    <a:srgbClr val="000000"/>
                  </a:solidFill>
                  <a:latin typeface="Times New Roman" pitchFamily="18" charset="0"/>
                </a:rPr>
                <a:t>1</a:t>
              </a:r>
            </a:p>
          </p:txBody>
        </p:sp>
      </p:grpSp>
      <p:sp>
        <p:nvSpPr>
          <p:cNvPr id="102409" name="TextBox 1"/>
          <p:cNvSpPr txBox="1">
            <a:spLocks noChangeArrowheads="1"/>
          </p:cNvSpPr>
          <p:nvPr/>
        </p:nvSpPr>
        <p:spPr bwMode="auto">
          <a:xfrm>
            <a:off x="6313488" y="1384300"/>
            <a:ext cx="2337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2400" dirty="0" smtClean="0">
                <a:solidFill>
                  <a:srgbClr val="000000"/>
                </a:solidFill>
                <a:cs typeface="Tahoma" pitchFamily="34" charset="0"/>
              </a:rPr>
              <a:t>alternate reality</a:t>
            </a:r>
            <a:endParaRPr lang="en-US" altLang="en-US" sz="2400" dirty="0">
              <a:solidFill>
                <a:srgbClr val="000000"/>
              </a:solidFill>
              <a:cs typeface="Tahoma" pitchFamily="34" charset="0"/>
            </a:endParaRPr>
          </a:p>
        </p:txBody>
      </p:sp>
      <p:pic>
        <p:nvPicPr>
          <p:cNvPr id="102410" name="Picture 2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2675" y="1343025"/>
            <a:ext cx="154305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11" name="Group 15"/>
          <p:cNvGrpSpPr>
            <a:grpSpLocks/>
          </p:cNvGrpSpPr>
          <p:nvPr/>
        </p:nvGrpSpPr>
        <p:grpSpPr bwMode="auto">
          <a:xfrm>
            <a:off x="1955800" y="2840038"/>
            <a:ext cx="1511300" cy="1470025"/>
            <a:chOff x="5324475" y="3574256"/>
            <a:chExt cx="1511754" cy="1470003"/>
          </a:xfrm>
        </p:grpSpPr>
        <p:pic>
          <p:nvPicPr>
            <p:cNvPr id="10241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6600">
                  <a:solidFill>
                    <a:srgbClr val="000000"/>
                  </a:solidFill>
                  <a:latin typeface="Times New Roman" pitchFamily="18" charset="0"/>
                </a:rPr>
                <a:t>H</a:t>
              </a:r>
            </a:p>
          </p:txBody>
        </p:sp>
      </p:grpSp>
      <p:sp>
        <p:nvSpPr>
          <p:cNvPr id="102412" name="TextBox 23"/>
          <p:cNvSpPr txBox="1">
            <a:spLocks noChangeArrowheads="1"/>
          </p:cNvSpPr>
          <p:nvPr/>
        </p:nvSpPr>
        <p:spPr bwMode="auto">
          <a:xfrm>
            <a:off x="4005134" y="2295525"/>
            <a:ext cx="96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2800" dirty="0" smtClean="0">
                <a:solidFill>
                  <a:srgbClr val="000000"/>
                </a:solidFill>
                <a:latin typeface="Times New Roman" pitchFamily="18" charset="0"/>
              </a:rPr>
              <a:t>5HT</a:t>
            </a:r>
            <a:r>
              <a:rPr lang="en-US" altLang="en-US" sz="2800" baseline="-25000" dirty="0" smtClean="0">
                <a:solidFill>
                  <a:srgbClr val="000000"/>
                </a:solidFill>
                <a:latin typeface="Times New Roman" pitchFamily="18" charset="0"/>
              </a:rPr>
              <a:t>2</a:t>
            </a:r>
            <a:endParaRPr lang="en-US" altLang="en-US" sz="2800" baseline="-25000" dirty="0">
              <a:solidFill>
                <a:srgbClr val="000000"/>
              </a:solidFill>
              <a:latin typeface="Times New Roman" pitchFamily="18" charset="0"/>
            </a:endParaRP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302" y="82296"/>
            <a:ext cx="7855395" cy="1046480"/>
          </a:xfrm>
          <a:prstGeom prst="rect">
            <a:avLst/>
          </a:prstGeom>
        </p:spPr>
      </p:pic>
    </p:spTree>
    <p:extLst>
      <p:ext uri="{BB962C8B-B14F-4D97-AF65-F5344CB8AC3E}">
        <p14:creationId xmlns:p14="http://schemas.microsoft.com/office/powerpoint/2010/main" val="334123461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49388"/>
            <a:ext cx="361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472" y="2990681"/>
            <a:ext cx="3643307" cy="18011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68" y="71755"/>
            <a:ext cx="8056664" cy="1073912"/>
          </a:xfrm>
          <a:prstGeom prst="rect">
            <a:avLst/>
          </a:prstGeom>
        </p:spPr>
      </p:pic>
      <p:sp>
        <p:nvSpPr>
          <p:cNvPr id="4" name="TextBox 3"/>
          <p:cNvSpPr txBox="1"/>
          <p:nvPr/>
        </p:nvSpPr>
        <p:spPr>
          <a:xfrm>
            <a:off x="6527760" y="1409948"/>
            <a:ext cx="2036263" cy="461665"/>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formless void</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170680" y="1627637"/>
            <a:ext cx="405880" cy="215444"/>
          </a:xfrm>
          <a:prstGeom prst="rect">
            <a:avLst/>
          </a:prstGeom>
          <a:noFill/>
        </p:spPr>
        <p:txBody>
          <a:bodyPr wrap="none" rtlCol="0">
            <a:spAutoFit/>
          </a:bodyPr>
          <a:lstStyle/>
          <a:p>
            <a:r>
              <a:rPr lang="en-US" sz="800" dirty="0" smtClean="0"/>
              <a:t>5HT</a:t>
            </a:r>
            <a:r>
              <a:rPr lang="en-US" sz="800" baseline="-25000" dirty="0" smtClean="0"/>
              <a:t>2</a:t>
            </a:r>
            <a:endParaRPr lang="en-US" sz="800" baseline="-25000" dirty="0"/>
          </a:p>
        </p:txBody>
      </p:sp>
    </p:spTree>
    <p:extLst>
      <p:ext uri="{BB962C8B-B14F-4D97-AF65-F5344CB8AC3E}">
        <p14:creationId xmlns:p14="http://schemas.microsoft.com/office/powerpoint/2010/main" val="35354821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52" y="1143114"/>
            <a:ext cx="8675696" cy="4716883"/>
          </a:xfrm>
          <a:prstGeom prst="rect">
            <a:avLst/>
          </a:prstGeom>
        </p:spPr>
      </p:pic>
      <p:sp>
        <p:nvSpPr>
          <p:cNvPr id="3" name="TextBox 2"/>
          <p:cNvSpPr txBox="1"/>
          <p:nvPr/>
        </p:nvSpPr>
        <p:spPr>
          <a:xfrm>
            <a:off x="199011" y="373732"/>
            <a:ext cx="8732006" cy="400110"/>
          </a:xfrm>
          <a:prstGeom prst="rect">
            <a:avLst/>
          </a:prstGeom>
          <a:noFill/>
        </p:spPr>
        <p:txBody>
          <a:bodyPr wrap="none" rtlCol="0">
            <a:spAutoFit/>
          </a:bodyPr>
          <a:lstStyle/>
          <a:p>
            <a:r>
              <a:rPr lang="en-US" sz="2000" dirty="0" smtClean="0">
                <a:solidFill>
                  <a:srgbClr val="3333FF"/>
                </a:solidFill>
                <a:latin typeface="Tahoma" panose="020B0604030504040204" pitchFamily="34" charset="0"/>
                <a:ea typeface="Tahoma" panose="020B0604030504040204" pitchFamily="34" charset="0"/>
                <a:cs typeface="Tahoma" panose="020B0604030504040204" pitchFamily="34" charset="0"/>
              </a:rPr>
              <a:t>VER</a:t>
            </a:r>
            <a:r>
              <a:rPr lang="en-US" sz="2000" dirty="0" smtClean="0">
                <a:latin typeface="Tahoma" panose="020B0604030504040204" pitchFamily="34" charset="0"/>
                <a:ea typeface="Tahoma" panose="020B0604030504040204" pitchFamily="34" charset="0"/>
                <a:cs typeface="Tahoma" panose="020B0604030504040204" pitchFamily="34" charset="0"/>
              </a:rPr>
              <a:t> = </a:t>
            </a:r>
            <a:r>
              <a:rPr lang="en-US" sz="2000" dirty="0">
                <a:latin typeface="Tahoma" panose="020B0604030504040204" pitchFamily="34" charset="0"/>
                <a:ea typeface="Tahoma" panose="020B0604030504040204" pitchFamily="34" charset="0"/>
                <a:cs typeface="Tahoma" panose="020B0604030504040204" pitchFamily="34" charset="0"/>
              </a:rPr>
              <a:t>open-eyed creative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V</a:t>
            </a:r>
            <a:r>
              <a:rPr lang="en-US" sz="2000" dirty="0">
                <a:latin typeface="Tahoma" panose="020B0604030504040204" pitchFamily="34" charset="0"/>
                <a:ea typeface="Tahoma" panose="020B0604030504040204" pitchFamily="34" charset="0"/>
                <a:cs typeface="Tahoma" panose="020B0604030504040204" pitchFamily="34" charset="0"/>
              </a:rPr>
              <a:t>isuals,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E</a:t>
            </a:r>
            <a:r>
              <a:rPr lang="en-US" sz="2000" dirty="0">
                <a:latin typeface="Tahoma" panose="020B0604030504040204" pitchFamily="34" charset="0"/>
                <a:ea typeface="Tahoma" panose="020B0604030504040204" pitchFamily="34" charset="0"/>
                <a:cs typeface="Tahoma" panose="020B0604030504040204" pitchFamily="34" charset="0"/>
              </a:rPr>
              <a:t>go-loss, </a:t>
            </a:r>
            <a:r>
              <a:rPr lang="en-US" sz="2000" dirty="0" smtClean="0">
                <a:latin typeface="Tahoma" panose="020B0604030504040204" pitchFamily="34" charset="0"/>
                <a:ea typeface="Tahoma" panose="020B0604030504040204" pitchFamily="34" charset="0"/>
                <a:cs typeface="Tahoma" panose="020B0604030504040204" pitchFamily="34" charset="0"/>
              </a:rPr>
              <a:t>or </a:t>
            </a:r>
            <a:r>
              <a:rPr lang="en-US" sz="2000" dirty="0">
                <a:latin typeface="Tahoma" panose="020B0604030504040204" pitchFamily="34" charset="0"/>
                <a:ea typeface="Tahoma" panose="020B0604030504040204" pitchFamily="34" charset="0"/>
                <a:cs typeface="Tahoma" panose="020B0604030504040204" pitchFamily="34" charset="0"/>
              </a:rPr>
              <a:t>loss of contact with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R</a:t>
            </a:r>
            <a:r>
              <a:rPr lang="en-US" sz="2000" dirty="0">
                <a:latin typeface="Tahoma" panose="020B0604030504040204" pitchFamily="34" charset="0"/>
                <a:ea typeface="Tahoma" panose="020B0604030504040204" pitchFamily="34" charset="0"/>
                <a:cs typeface="Tahoma" panose="020B0604030504040204" pitchFamily="34" charset="0"/>
              </a:rPr>
              <a:t>eality</a:t>
            </a:r>
          </a:p>
        </p:txBody>
      </p:sp>
      <p:sp>
        <p:nvSpPr>
          <p:cNvPr id="4" name="TextBox 3"/>
          <p:cNvSpPr txBox="1"/>
          <p:nvPr/>
        </p:nvSpPr>
        <p:spPr>
          <a:xfrm>
            <a:off x="2774263" y="6445213"/>
            <a:ext cx="3589124" cy="307777"/>
          </a:xfrm>
          <a:prstGeom prst="rect">
            <a:avLst/>
          </a:prstGeom>
          <a:noFill/>
        </p:spPr>
        <p:txBody>
          <a:bodyPr wrap="none" rtlCol="0">
            <a:spAutoFit/>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blind rating suggested by Matthew </a:t>
            </a:r>
            <a:r>
              <a:rPr lang="en-US" sz="1400" dirty="0" err="1" smtClean="0">
                <a:latin typeface="Tahoma" panose="020B0604030504040204" pitchFamily="34" charset="0"/>
                <a:ea typeface="Tahoma" panose="020B0604030504040204" pitchFamily="34" charset="0"/>
                <a:cs typeface="Tahoma" panose="020B0604030504040204" pitchFamily="34" charset="0"/>
              </a:rPr>
              <a:t>Baggott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771028" y="6058117"/>
            <a:ext cx="3583028" cy="307777"/>
          </a:xfrm>
          <a:prstGeom prst="rect">
            <a:avLst/>
          </a:prstGeom>
          <a:noFill/>
        </p:spPr>
        <p:txBody>
          <a:bodyPr wrap="square" rtlCol="0">
            <a:spAutoFit/>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24 &amp; 19 blind </a:t>
            </a:r>
            <a:r>
              <a:rPr lang="en-US" sz="1400" dirty="0">
                <a:latin typeface="Tahoma" panose="020B0604030504040204" pitchFamily="34" charset="0"/>
                <a:ea typeface="Tahoma" panose="020B0604030504040204" pitchFamily="34" charset="0"/>
                <a:cs typeface="Tahoma" panose="020B0604030504040204" pitchFamily="34" charset="0"/>
              </a:rPr>
              <a:t>raters, 250 </a:t>
            </a:r>
            <a:r>
              <a:rPr lang="en-US" sz="1400" dirty="0" smtClean="0">
                <a:latin typeface="Tahoma" panose="020B0604030504040204" pitchFamily="34" charset="0"/>
                <a:ea typeface="Tahoma" panose="020B0604030504040204" pitchFamily="34" charset="0"/>
                <a:cs typeface="Tahoma" panose="020B0604030504040204" pitchFamily="34" charset="0"/>
              </a:rPr>
              <a:t>reports, 22 drugs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401639" y="3119845"/>
            <a:ext cx="2761910" cy="307777"/>
          </a:xfrm>
          <a:prstGeom prst="rect">
            <a:avLst/>
          </a:prstGeom>
          <a:noFill/>
        </p:spPr>
        <p:txBody>
          <a:bodyPr wrap="none" rtlCol="0">
            <a:spAutoFit/>
          </a:bodyPr>
          <a:lstStyle/>
          <a:p>
            <a:r>
              <a:rPr lang="en-US" sz="1400" dirty="0" smtClean="0">
                <a:latin typeface="+mn-lt"/>
              </a:rPr>
              <a:t>no VER </a:t>
            </a:r>
            <a:r>
              <a:rPr lang="en-US" sz="1400" dirty="0">
                <a:latin typeface="+mn-lt"/>
              </a:rPr>
              <a:t>values between .35 and .65</a:t>
            </a:r>
            <a:endParaRPr lang="en-US" sz="14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889766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itle 1"/>
          <p:cNvSpPr>
            <a:spLocks noGrp="1"/>
          </p:cNvSpPr>
          <p:nvPr>
            <p:ph type="title"/>
          </p:nvPr>
        </p:nvSpPr>
        <p:spPr>
          <a:xfrm>
            <a:off x="685800" y="0"/>
            <a:ext cx="7772400" cy="738188"/>
          </a:xfrm>
        </p:spPr>
        <p:txBody>
          <a:bodyPr>
            <a:normAutofit fontScale="90000"/>
          </a:bodyPr>
          <a:lstStyle/>
          <a:p>
            <a:pPr algn="ctr"/>
            <a:r>
              <a:rPr lang="en-US" altLang="en-US" sz="4400" b="0" smtClean="0"/>
              <a:t>Free Will</a:t>
            </a:r>
          </a:p>
        </p:txBody>
      </p:sp>
      <p:sp>
        <p:nvSpPr>
          <p:cNvPr id="104450" name="Content Placeholder 1"/>
          <p:cNvSpPr>
            <a:spLocks noGrp="1"/>
          </p:cNvSpPr>
          <p:nvPr>
            <p:ph idx="1"/>
          </p:nvPr>
        </p:nvSpPr>
        <p:spPr>
          <a:xfrm>
            <a:off x="0" y="2060811"/>
            <a:ext cx="4078288" cy="2736378"/>
          </a:xfrm>
        </p:spPr>
        <p:txBody>
          <a:bodyPr>
            <a:normAutofit/>
          </a:bodyPr>
          <a:lstStyle/>
          <a:p>
            <a:pPr eaLnBrk="1" hangingPunct="1"/>
            <a:r>
              <a:rPr lang="en-US" altLang="en-US" sz="2800" dirty="0" smtClean="0">
                <a:solidFill>
                  <a:srgbClr val="000000"/>
                </a:solidFill>
                <a:cs typeface="Tahoma" pitchFamily="34" charset="0"/>
              </a:rPr>
              <a:t>Serotonin-7 provides the spark of creativity</a:t>
            </a:r>
          </a:p>
          <a:p>
            <a:pPr eaLnBrk="1" hangingPunct="1"/>
            <a:r>
              <a:rPr lang="en-US" altLang="en-US" sz="2800" dirty="0" smtClean="0">
                <a:solidFill>
                  <a:srgbClr val="000000"/>
                </a:solidFill>
                <a:cs typeface="Tahoma" pitchFamily="34" charset="0"/>
              </a:rPr>
              <a:t>Serotonin-2 shapes that creativity, giving it form</a:t>
            </a:r>
          </a:p>
          <a:p>
            <a:pPr lvl="1" eaLnBrk="1" hangingPunct="1"/>
            <a:r>
              <a:rPr lang="en-US" altLang="en-US" sz="2400" dirty="0" smtClean="0">
                <a:solidFill>
                  <a:srgbClr val="000000"/>
                </a:solidFill>
                <a:cs typeface="Tahoma" pitchFamily="34" charset="0"/>
              </a:rPr>
              <a:t>Free will emerges from this dynamic</a:t>
            </a:r>
          </a:p>
        </p:txBody>
      </p:sp>
      <p:pic>
        <p:nvPicPr>
          <p:cNvPr id="1044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3198812"/>
            <a:ext cx="4573587"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0412" y="765175"/>
            <a:ext cx="4571999" cy="258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08000" y="1980431"/>
            <a:ext cx="8121650" cy="3714208"/>
          </a:xfrm>
        </p:spPr>
        <p:txBody>
          <a:bodyPr>
            <a:normAutofit/>
          </a:bodyPr>
          <a:lstStyle/>
          <a:p>
            <a:r>
              <a:rPr lang="en-US" altLang="en-US" dirty="0" smtClean="0">
                <a:solidFill>
                  <a:srgbClr val="000000"/>
                </a:solidFill>
              </a:rPr>
              <a:t>Populations of neurons expressing specific modulatory receptors, e.g. 5-HT</a:t>
            </a:r>
            <a:r>
              <a:rPr lang="en-US" altLang="en-US" baseline="-25000" dirty="0" smtClean="0">
                <a:solidFill>
                  <a:srgbClr val="000000"/>
                </a:solidFill>
              </a:rPr>
              <a:t>2A</a:t>
            </a:r>
            <a:r>
              <a:rPr lang="en-US" altLang="en-US" dirty="0" smtClean="0">
                <a:solidFill>
                  <a:srgbClr val="000000"/>
                </a:solidFill>
              </a:rPr>
              <a:t>, D</a:t>
            </a:r>
            <a:r>
              <a:rPr lang="en-US" altLang="en-US" baseline="-25000" dirty="0" smtClean="0">
                <a:solidFill>
                  <a:srgbClr val="000000"/>
                </a:solidFill>
              </a:rPr>
              <a:t>2</a:t>
            </a:r>
            <a:r>
              <a:rPr lang="en-US" altLang="en-US" dirty="0" smtClean="0">
                <a:solidFill>
                  <a:srgbClr val="000000"/>
                </a:solidFill>
              </a:rPr>
              <a:t>, </a:t>
            </a:r>
            <a:r>
              <a:rPr lang="el-GR" altLang="en-US" dirty="0" smtClean="0">
                <a:solidFill>
                  <a:srgbClr val="000000"/>
                </a:solidFill>
              </a:rPr>
              <a:t>σ</a:t>
            </a:r>
            <a:r>
              <a:rPr lang="en-US" altLang="en-US" baseline="-25000" dirty="0" smtClean="0">
                <a:solidFill>
                  <a:srgbClr val="000000"/>
                </a:solidFill>
              </a:rPr>
              <a:t>1</a:t>
            </a:r>
          </a:p>
          <a:p>
            <a:pPr lvl="1"/>
            <a:r>
              <a:rPr lang="en-US" altLang="en-US" dirty="0" smtClean="0">
                <a:solidFill>
                  <a:srgbClr val="000000"/>
                </a:solidFill>
              </a:rPr>
              <a:t>Tuned to a specific mental function</a:t>
            </a:r>
          </a:p>
          <a:p>
            <a:pPr lvl="1"/>
            <a:r>
              <a:rPr lang="en-US" altLang="en-US" dirty="0" smtClean="0">
                <a:solidFill>
                  <a:srgbClr val="000000"/>
                </a:solidFill>
              </a:rPr>
              <a:t>Potentially one for each of &gt;300 modulatory receptor types expressed in human brain</a:t>
            </a:r>
          </a:p>
          <a:p>
            <a:pPr lvl="1"/>
            <a:r>
              <a:rPr lang="en-US" altLang="en-US" dirty="0" smtClean="0">
                <a:solidFill>
                  <a:srgbClr val="000000"/>
                </a:solidFill>
              </a:rPr>
              <a:t>Don’t know if every modulatory receptor    defines a mental organ</a:t>
            </a:r>
          </a:p>
        </p:txBody>
      </p:sp>
      <p:sp>
        <p:nvSpPr>
          <p:cNvPr id="5" name="Rectangle 6"/>
          <p:cNvSpPr>
            <a:spLocks noGrp="1" noChangeArrowheads="1"/>
          </p:cNvSpPr>
          <p:nvPr>
            <p:ph type="title"/>
          </p:nvPr>
        </p:nvSpPr>
        <p:spPr>
          <a:xfrm>
            <a:off x="685800" y="0"/>
            <a:ext cx="7772400" cy="773113"/>
          </a:xfrm>
        </p:spPr>
        <p:txBody>
          <a:bodyPr/>
          <a:lstStyle/>
          <a:p>
            <a:pPr eaLnBrk="1" hangingPunct="1"/>
            <a:r>
              <a:rPr lang="en-US" altLang="en-US" dirty="0" smtClean="0"/>
              <a:t>Mental Organs</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Text Box 12"/>
          <p:cNvSpPr txBox="1">
            <a:spLocks noChangeArrowheads="1"/>
          </p:cNvSpPr>
          <p:nvPr/>
        </p:nvSpPr>
        <p:spPr bwMode="auto">
          <a:xfrm>
            <a:off x="2733995" y="105084"/>
            <a:ext cx="3676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ea typeface="Tahoma" panose="020B0604030504040204" pitchFamily="34" charset="0"/>
                <a:cs typeface="Tahoma" panose="020B0604030504040204" pitchFamily="34" charset="0"/>
              </a:rPr>
              <a:t>The Human Mind</a:t>
            </a:r>
          </a:p>
          <a:p>
            <a:pPr algn="ctr" eaLnBrk="1" hangingPunct="1">
              <a:spcBef>
                <a:spcPct val="0"/>
              </a:spcBef>
              <a:buSzTx/>
              <a:buFontTx/>
              <a:buNone/>
            </a:pPr>
            <a:r>
              <a:rPr lang="en-US" altLang="en-US" sz="3600" dirty="0" smtClean="0">
                <a:solidFill>
                  <a:srgbClr val="000000"/>
                </a:solidFill>
                <a:ea typeface="Tahoma" panose="020B0604030504040204" pitchFamily="34" charset="0"/>
                <a:cs typeface="Tahoma" panose="020B0604030504040204" pitchFamily="34" charset="0"/>
              </a:rPr>
              <a:t>Is Not Healthy</a:t>
            </a:r>
            <a:endParaRPr lang="en-US" altLang="en-US" sz="3600" dirty="0">
              <a:ea typeface="Tahoma" panose="020B0604030504040204" pitchFamily="34" charset="0"/>
              <a:cs typeface="Tahoma" panose="020B0604030504040204" pitchFamily="34" charset="0"/>
            </a:endParaRPr>
          </a:p>
        </p:txBody>
      </p:sp>
      <p:sp>
        <p:nvSpPr>
          <p:cNvPr id="8" name="TextBox 7"/>
          <p:cNvSpPr txBox="1"/>
          <p:nvPr/>
        </p:nvSpPr>
        <p:spPr>
          <a:xfrm>
            <a:off x="-11533" y="1519238"/>
            <a:ext cx="4572000" cy="4893647"/>
          </a:xfrm>
          <a:prstGeom prst="rect">
            <a:avLst/>
          </a:prstGeom>
          <a:noFill/>
        </p:spPr>
        <p:txBody>
          <a:bodyPr wrap="square">
            <a:spAutoFit/>
          </a:bodyPr>
          <a:lstStyle/>
          <a:p>
            <a:pPr algn="ctr">
              <a:defRPr/>
            </a:pPr>
            <a:r>
              <a:rPr lang="en-US" sz="3200" b="1" dirty="0" smtClean="0">
                <a:solidFill>
                  <a:srgbClr val="000000"/>
                </a:solidFill>
                <a:latin typeface="+mn-lt"/>
              </a:rPr>
              <a:t>Hard Ego</a:t>
            </a:r>
          </a:p>
          <a:p>
            <a:pPr algn="ctr">
              <a:defRPr/>
            </a:pPr>
            <a:r>
              <a:rPr lang="en-US" sz="2800" dirty="0" smtClean="0">
                <a:solidFill>
                  <a:srgbClr val="000000"/>
                </a:solidFill>
                <a:latin typeface="+mn-lt"/>
              </a:rPr>
              <a:t>power</a:t>
            </a:r>
            <a:r>
              <a:rPr lang="en-US" sz="2800" dirty="0">
                <a:solidFill>
                  <a:srgbClr val="000000"/>
                </a:solidFill>
                <a:latin typeface="+mn-lt"/>
              </a:rPr>
              <a:t>; prestige; possession; control; acquisition; ambition; </a:t>
            </a:r>
            <a:r>
              <a:rPr lang="en-US" sz="2800" dirty="0" smtClean="0">
                <a:solidFill>
                  <a:srgbClr val="000000"/>
                </a:solidFill>
                <a:latin typeface="+mn-lt"/>
              </a:rPr>
              <a:t>competition</a:t>
            </a:r>
            <a:r>
              <a:rPr lang="en-US" sz="2800" dirty="0">
                <a:solidFill>
                  <a:srgbClr val="000000"/>
                </a:solidFill>
                <a:latin typeface="+mn-lt"/>
              </a:rPr>
              <a:t>; </a:t>
            </a:r>
            <a:r>
              <a:rPr lang="en-US" sz="2800" dirty="0" smtClean="0">
                <a:solidFill>
                  <a:srgbClr val="000000"/>
                </a:solidFill>
                <a:latin typeface="+mn-lt"/>
              </a:rPr>
              <a:t>superiority</a:t>
            </a:r>
            <a:r>
              <a:rPr lang="en-US" sz="2800" dirty="0">
                <a:solidFill>
                  <a:srgbClr val="000000"/>
                </a:solidFill>
                <a:latin typeface="+mn-lt"/>
              </a:rPr>
              <a:t>; fame; praise; recognition; admiration; notice; other’s attention; </a:t>
            </a:r>
            <a:r>
              <a:rPr lang="en-US" sz="2800" dirty="0" smtClean="0">
                <a:solidFill>
                  <a:srgbClr val="000000"/>
                </a:solidFill>
                <a:latin typeface="+mn-lt"/>
              </a:rPr>
              <a:t>long </a:t>
            </a:r>
            <a:r>
              <a:rPr lang="en-US" sz="2800" dirty="0">
                <a:solidFill>
                  <a:srgbClr val="000000"/>
                </a:solidFill>
                <a:latin typeface="+mn-lt"/>
              </a:rPr>
              <a:t>hard work; playing social role; </a:t>
            </a:r>
            <a:r>
              <a:rPr lang="en-US" sz="2800" dirty="0" smtClean="0">
                <a:solidFill>
                  <a:srgbClr val="000000"/>
                </a:solidFill>
                <a:latin typeface="+mn-lt"/>
              </a:rPr>
              <a:t>being </a:t>
            </a:r>
            <a:r>
              <a:rPr lang="en-US" sz="2800" dirty="0">
                <a:solidFill>
                  <a:srgbClr val="000000"/>
                </a:solidFill>
                <a:latin typeface="+mn-lt"/>
              </a:rPr>
              <a:t>right, special; </a:t>
            </a:r>
            <a:r>
              <a:rPr lang="en-US" sz="2800" dirty="0" smtClean="0">
                <a:solidFill>
                  <a:srgbClr val="000000"/>
                </a:solidFill>
                <a:latin typeface="+mn-lt"/>
              </a:rPr>
              <a:t>whatever you can get away with; psychopathy… </a:t>
            </a:r>
          </a:p>
          <a:p>
            <a:pPr algn="ctr">
              <a:defRPr/>
            </a:pPr>
            <a:r>
              <a:rPr lang="en-US" sz="2800" dirty="0" smtClean="0">
                <a:solidFill>
                  <a:srgbClr val="000000"/>
                </a:solidFill>
                <a:latin typeface="+mn-lt"/>
              </a:rPr>
              <a:t>(</a:t>
            </a:r>
            <a:r>
              <a:rPr lang="en-US" sz="2800" dirty="0">
                <a:solidFill>
                  <a:srgbClr val="000000"/>
                </a:solidFill>
                <a:latin typeface="+mn-lt"/>
              </a:rPr>
              <a:t>the list goes on</a:t>
            </a:r>
            <a:r>
              <a:rPr lang="en-US" sz="2800" dirty="0" smtClean="0">
                <a:solidFill>
                  <a:srgbClr val="000000"/>
                </a:solidFill>
                <a:latin typeface="+mn-lt"/>
              </a:rPr>
              <a:t>)</a:t>
            </a:r>
            <a:endParaRPr lang="en-US" sz="2800" dirty="0">
              <a:solidFill>
                <a:srgbClr val="000000"/>
              </a:solidFill>
              <a:latin typeface="+mn-lt"/>
            </a:endParaRPr>
          </a:p>
        </p:txBody>
      </p:sp>
      <p:sp>
        <p:nvSpPr>
          <p:cNvPr id="5" name="TextBox 4"/>
          <p:cNvSpPr txBox="1"/>
          <p:nvPr/>
        </p:nvSpPr>
        <p:spPr>
          <a:xfrm>
            <a:off x="4571766" y="1519238"/>
            <a:ext cx="4572000" cy="4893647"/>
          </a:xfrm>
          <a:prstGeom prst="rect">
            <a:avLst/>
          </a:prstGeom>
          <a:noFill/>
        </p:spPr>
        <p:txBody>
          <a:bodyPr wrap="square">
            <a:spAutoFit/>
          </a:bodyPr>
          <a:lstStyle/>
          <a:p>
            <a:pPr algn="ctr">
              <a:defRPr/>
            </a:pPr>
            <a:r>
              <a:rPr lang="en-US" sz="3200" b="1" dirty="0" smtClean="0">
                <a:solidFill>
                  <a:srgbClr val="000000"/>
                </a:solidFill>
                <a:latin typeface="+mn-lt"/>
              </a:rPr>
              <a:t>Unhealthy Behavior</a:t>
            </a:r>
            <a:endParaRPr lang="en-US" sz="3200" b="1" dirty="0">
              <a:solidFill>
                <a:srgbClr val="000000"/>
              </a:solidFill>
              <a:latin typeface="+mn-lt"/>
            </a:endParaRPr>
          </a:p>
          <a:p>
            <a:pPr algn="ctr">
              <a:defRPr/>
            </a:pPr>
            <a:r>
              <a:rPr lang="en-US" sz="2800" dirty="0" smtClean="0">
                <a:solidFill>
                  <a:srgbClr val="000000"/>
                </a:solidFill>
                <a:latin typeface="+mn-lt"/>
              </a:rPr>
              <a:t>war</a:t>
            </a:r>
            <a:r>
              <a:rPr lang="en-US" sz="2800" dirty="0">
                <a:solidFill>
                  <a:srgbClr val="000000"/>
                </a:solidFill>
                <a:latin typeface="+mn-lt"/>
              </a:rPr>
              <a:t>, industrial war, nuclear war, genocide, slavery, colonialism, rape, mass rape, gang rape, child rape, murder, mass murder, serial murder, terrorism, torture, pillage, subjugation of women, polygamy</a:t>
            </a:r>
            <a:r>
              <a:rPr lang="en-US" sz="2800" dirty="0" smtClean="0">
                <a:solidFill>
                  <a:srgbClr val="000000"/>
                </a:solidFill>
                <a:latin typeface="+mn-lt"/>
              </a:rPr>
              <a:t>, homophobia, unequal </a:t>
            </a:r>
            <a:r>
              <a:rPr lang="en-US" sz="2800" dirty="0">
                <a:solidFill>
                  <a:srgbClr val="000000"/>
                </a:solidFill>
                <a:latin typeface="+mn-lt"/>
              </a:rPr>
              <a:t>opportunity, unequal justice… (the list goes on)</a:t>
            </a:r>
          </a:p>
        </p:txBody>
      </p:sp>
    </p:spTree>
    <p:extLst>
      <p:ext uri="{BB962C8B-B14F-4D97-AF65-F5344CB8AC3E}">
        <p14:creationId xmlns:p14="http://schemas.microsoft.com/office/powerpoint/2010/main" val="221429427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ctrTitle"/>
          </p:nvPr>
        </p:nvSpPr>
        <p:spPr/>
        <p:txBody>
          <a:bodyPr/>
          <a:lstStyle/>
          <a:p>
            <a:r>
              <a:rPr lang="en-US" altLang="en-US" smtClean="0"/>
              <a:t>Loss of Affect</a:t>
            </a:r>
          </a:p>
        </p:txBody>
      </p:sp>
      <p:sp>
        <p:nvSpPr>
          <p:cNvPr id="105475" name="Subtitle 6"/>
          <p:cNvSpPr>
            <a:spLocks noGrp="1"/>
          </p:cNvSpPr>
          <p:nvPr>
            <p:ph type="subTitle" idx="1"/>
          </p:nvPr>
        </p:nvSpPr>
        <p:spPr>
          <a:xfrm>
            <a:off x="1238250" y="3748088"/>
            <a:ext cx="6667500" cy="1371600"/>
          </a:xfrm>
        </p:spPr>
        <p:txBody>
          <a:bodyPr/>
          <a:lstStyle/>
          <a:p>
            <a:r>
              <a:rPr lang="en-US" altLang="en-US" smtClean="0">
                <a:solidFill>
                  <a:srgbClr val="000000"/>
                </a:solidFill>
              </a:rPr>
              <a:t>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hi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1154113"/>
            <a:ext cx="40687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ProfessorB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801688"/>
            <a:ext cx="279082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Ariel9308290022Crop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717550"/>
            <a:ext cx="22860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10"/>
          <p:cNvGrpSpPr>
            <a:grpSpLocks/>
          </p:cNvGrpSpPr>
          <p:nvPr/>
        </p:nvGrpSpPr>
        <p:grpSpPr bwMode="auto">
          <a:xfrm>
            <a:off x="486397" y="4221164"/>
            <a:ext cx="7307608" cy="1427579"/>
            <a:chOff x="486895" y="4687612"/>
            <a:chExt cx="7306617" cy="1428954"/>
          </a:xfrm>
        </p:grpSpPr>
        <p:sp>
          <p:nvSpPr>
            <p:cNvPr id="21512" name="TextBox 7"/>
            <p:cNvSpPr txBox="1">
              <a:spLocks noChangeArrowheads="1"/>
            </p:cNvSpPr>
            <p:nvPr/>
          </p:nvSpPr>
          <p:spPr bwMode="auto">
            <a:xfrm>
              <a:off x="2975248" y="5654456"/>
              <a:ext cx="1434558"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Cognitive</a:t>
              </a:r>
              <a:endParaRPr lang="en-US" altLang="en-US" sz="2400" dirty="0">
                <a:solidFill>
                  <a:srgbClr val="000000"/>
                </a:solidFill>
                <a:cs typeface="Tahoma" pitchFamily="34" charset="0"/>
              </a:endParaRPr>
            </a:p>
          </p:txBody>
        </p:sp>
        <p:sp>
          <p:nvSpPr>
            <p:cNvPr id="21513" name="TextBox 8"/>
            <p:cNvSpPr txBox="1">
              <a:spLocks noChangeArrowheads="1"/>
            </p:cNvSpPr>
            <p:nvPr/>
          </p:nvSpPr>
          <p:spPr bwMode="auto">
            <a:xfrm>
              <a:off x="6443196" y="4687612"/>
              <a:ext cx="1350316"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Affective</a:t>
              </a:r>
              <a:endParaRPr lang="en-US" altLang="en-US" sz="2400" dirty="0">
                <a:solidFill>
                  <a:srgbClr val="000000"/>
                </a:solidFill>
                <a:cs typeface="Tahoma" pitchFamily="34" charset="0"/>
              </a:endParaRPr>
            </a:p>
          </p:txBody>
        </p:sp>
        <p:sp>
          <p:nvSpPr>
            <p:cNvPr id="21514" name="TextBox 9"/>
            <p:cNvSpPr txBox="1">
              <a:spLocks noChangeArrowheads="1"/>
            </p:cNvSpPr>
            <p:nvPr/>
          </p:nvSpPr>
          <p:spPr bwMode="auto">
            <a:xfrm>
              <a:off x="486895" y="5621117"/>
              <a:ext cx="1350316"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Affective</a:t>
              </a:r>
              <a:endParaRPr lang="en-US" altLang="en-US" sz="2400" dirty="0">
                <a:solidFill>
                  <a:srgbClr val="000000"/>
                </a:solidFill>
                <a:cs typeface="Tahoma" pitchFamily="34" charset="0"/>
              </a:endParaRPr>
            </a:p>
          </p:txBody>
        </p:sp>
      </p:grpSp>
      <p:sp>
        <p:nvSpPr>
          <p:cNvPr id="21511" name="TextBox 8"/>
          <p:cNvSpPr txBox="1">
            <a:spLocks noChangeArrowheads="1"/>
          </p:cNvSpPr>
          <p:nvPr/>
        </p:nvSpPr>
        <p:spPr bwMode="auto">
          <a:xfrm>
            <a:off x="6424370" y="4737776"/>
            <a:ext cx="2480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000" dirty="0" smtClean="0">
                <a:solidFill>
                  <a:srgbClr val="000000"/>
                </a:solidFill>
                <a:cs typeface="Tahoma" pitchFamily="34" charset="0"/>
              </a:rPr>
              <a:t>cognitive </a:t>
            </a:r>
            <a:r>
              <a:rPr lang="en-US" altLang="en-US" sz="2000" dirty="0">
                <a:solidFill>
                  <a:srgbClr val="000000"/>
                </a:solidFill>
                <a:cs typeface="Tahoma" pitchFamily="34" charset="0"/>
              </a:rPr>
              <a:t>&amp; </a:t>
            </a:r>
            <a:r>
              <a:rPr lang="en-US" altLang="en-US" sz="2000" dirty="0" smtClean="0">
                <a:solidFill>
                  <a:srgbClr val="000000"/>
                </a:solidFill>
                <a:cs typeface="Tahoma" pitchFamily="34" charset="0"/>
              </a:rPr>
              <a:t>affective</a:t>
            </a:r>
          </a:p>
          <a:p>
            <a:pPr algn="ctr" eaLnBrk="1" hangingPunct="1">
              <a:spcBef>
                <a:spcPct val="0"/>
              </a:spcBef>
              <a:buSzTx/>
              <a:buNone/>
            </a:pPr>
            <a:r>
              <a:rPr lang="en-US" altLang="en-US" sz="2000" dirty="0">
                <a:solidFill>
                  <a:srgbClr val="000000"/>
                </a:solidFill>
                <a:cs typeface="Tahoma" pitchFamily="34" charset="0"/>
              </a:rPr>
              <a:t>reason &amp; feeling</a:t>
            </a:r>
          </a:p>
          <a:p>
            <a:pPr algn="ctr" eaLnBrk="1" hangingPunct="1">
              <a:spcBef>
                <a:spcPct val="0"/>
              </a:spcBef>
              <a:buSzTx/>
              <a:buFontTx/>
              <a:buNone/>
            </a:pPr>
            <a:r>
              <a:rPr lang="en-US" altLang="en-US" sz="2000" dirty="0" smtClean="0">
                <a:solidFill>
                  <a:srgbClr val="000000"/>
                </a:solidFill>
                <a:cs typeface="Tahoma" pitchFamily="34" charset="0"/>
              </a:rPr>
              <a:t>  head </a:t>
            </a:r>
            <a:r>
              <a:rPr lang="en-US" altLang="en-US" sz="2000" dirty="0">
                <a:solidFill>
                  <a:srgbClr val="000000"/>
                </a:solidFill>
                <a:cs typeface="Tahoma" pitchFamily="34" charset="0"/>
              </a:rPr>
              <a:t>&amp; </a:t>
            </a:r>
            <a:r>
              <a:rPr lang="en-US" altLang="en-US" sz="2000" dirty="0" smtClean="0">
                <a:solidFill>
                  <a:srgbClr val="000000"/>
                </a:solidFill>
                <a:cs typeface="Tahoma" pitchFamily="34" charset="0"/>
              </a:rPr>
              <a:t>heart</a:t>
            </a:r>
          </a:p>
          <a:p>
            <a:pPr algn="ctr" eaLnBrk="1" hangingPunct="1">
              <a:spcBef>
                <a:spcPct val="0"/>
              </a:spcBef>
              <a:buSzTx/>
              <a:buFontTx/>
              <a:buNone/>
            </a:pPr>
            <a:r>
              <a:rPr lang="en-US" altLang="en-US" sz="2000" dirty="0">
                <a:solidFill>
                  <a:srgbClr val="000000"/>
                </a:solidFill>
                <a:cs typeface="Tahoma" pitchFamily="34" charset="0"/>
              </a:rPr>
              <a:t>modern &amp; archaic</a:t>
            </a:r>
          </a:p>
          <a:p>
            <a:pPr algn="ctr" eaLnBrk="1" hangingPunct="1">
              <a:spcBef>
                <a:spcPct val="0"/>
              </a:spcBef>
              <a:buSzTx/>
              <a:buFontTx/>
              <a:buNone/>
            </a:pPr>
            <a:r>
              <a:rPr lang="en-US" altLang="en-US" sz="2000" dirty="0">
                <a:solidFill>
                  <a:srgbClr val="000000"/>
                </a:solidFill>
                <a:cs typeface="Tahoma" pitchFamily="34" charset="0"/>
              </a:rPr>
              <a:t> adult &amp; child</a:t>
            </a:r>
          </a:p>
          <a:p>
            <a:pPr algn="ctr" eaLnBrk="1" hangingPunct="1">
              <a:spcBef>
                <a:spcPct val="0"/>
              </a:spcBef>
              <a:buSzTx/>
              <a:buFontTx/>
              <a:buNone/>
            </a:pPr>
            <a:r>
              <a:rPr lang="en-US" altLang="en-US" sz="2000" dirty="0">
                <a:solidFill>
                  <a:srgbClr val="000000"/>
                </a:solidFill>
                <a:cs typeface="Tahoma" pitchFamily="34" charset="0"/>
              </a:rPr>
              <a:t> human &amp; </a:t>
            </a:r>
            <a:r>
              <a:rPr lang="en-US" altLang="en-US" sz="2000" dirty="0" smtClean="0">
                <a:solidFill>
                  <a:srgbClr val="000000"/>
                </a:solidFill>
                <a:cs typeface="Tahoma" pitchFamily="34" charset="0"/>
              </a:rPr>
              <a:t>animal</a:t>
            </a:r>
            <a:endParaRPr lang="en-US" altLang="en-US" sz="2000" dirty="0">
              <a:solidFill>
                <a:srgbClr val="000000"/>
              </a:solidFill>
              <a:cs typeface="Tahoma" pitchFamily="34" charset="0"/>
            </a:endParaRPr>
          </a:p>
        </p:txBody>
      </p:sp>
      <p:sp>
        <p:nvSpPr>
          <p:cNvPr id="12" name="Rectangle 2"/>
          <p:cNvSpPr txBox="1">
            <a:spLocks noChangeArrowheads="1"/>
          </p:cNvSpPr>
          <p:nvPr/>
        </p:nvSpPr>
        <p:spPr bwMode="auto">
          <a:xfrm>
            <a:off x="687388" y="0"/>
            <a:ext cx="7772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4400" dirty="0"/>
              <a:t>Cognitive &amp; Affective</a:t>
            </a:r>
          </a:p>
        </p:txBody>
      </p:sp>
      <p:sp>
        <p:nvSpPr>
          <p:cNvPr id="11" name="Content Placeholder 2"/>
          <p:cNvSpPr>
            <a:spLocks noGrp="1"/>
          </p:cNvSpPr>
          <p:nvPr>
            <p:ph sz="half" idx="1"/>
          </p:nvPr>
        </p:nvSpPr>
        <p:spPr>
          <a:xfrm>
            <a:off x="9524" y="5603060"/>
            <a:ext cx="6007228" cy="1241346"/>
          </a:xfrm>
        </p:spPr>
        <p:txBody>
          <a:bodyPr>
            <a:normAutofit/>
          </a:bodyPr>
          <a:lstStyle/>
          <a:p>
            <a:r>
              <a:rPr lang="en-US" altLang="en-US" sz="2400" dirty="0" smtClean="0">
                <a:solidFill>
                  <a:srgbClr val="000000"/>
                </a:solidFill>
              </a:rPr>
              <a:t>Our minds shift from affective to cognitive</a:t>
            </a:r>
          </a:p>
          <a:p>
            <a:pPr lvl="1"/>
            <a:r>
              <a:rPr lang="en-US" altLang="en-US" sz="2000" dirty="0" smtClean="0">
                <a:solidFill>
                  <a:srgbClr val="000000"/>
                </a:solidFill>
              </a:rPr>
              <a:t>As we evolve from animals into modern humans</a:t>
            </a:r>
          </a:p>
          <a:p>
            <a:pPr lvl="1"/>
            <a:r>
              <a:rPr lang="en-US" altLang="en-US" sz="2000" dirty="0" smtClean="0">
                <a:solidFill>
                  <a:srgbClr val="000000"/>
                </a:solidFill>
              </a:rPr>
              <a:t>As we grow from infants into adults</a:t>
            </a:r>
          </a:p>
        </p:txBody>
      </p:sp>
    </p:spTree>
    <p:extLst>
      <p:ext uri="{BB962C8B-B14F-4D97-AF65-F5344CB8AC3E}">
        <p14:creationId xmlns:p14="http://schemas.microsoft.com/office/powerpoint/2010/main" val="290502838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5"/>
          <p:cNvSpPr>
            <a:spLocks noGrp="1"/>
          </p:cNvSpPr>
          <p:nvPr>
            <p:ph type="ctrTitle"/>
          </p:nvPr>
        </p:nvSpPr>
        <p:spPr>
          <a:xfrm>
            <a:off x="685800" y="2697162"/>
            <a:ext cx="7772400" cy="1470025"/>
          </a:xfrm>
        </p:spPr>
        <p:txBody>
          <a:bodyPr>
            <a:normAutofit fontScale="90000"/>
          </a:bodyPr>
          <a:lstStyle/>
          <a:p>
            <a:r>
              <a:rPr lang="en-US" altLang="en-US" dirty="0">
                <a:solidFill>
                  <a:srgbClr val="000000"/>
                </a:solidFill>
              </a:rPr>
              <a:t>The ADHD Mathematician Alumnus</a:t>
            </a:r>
            <a:br>
              <a:rPr lang="en-US" altLang="en-US" dirty="0">
                <a:solidFill>
                  <a:srgbClr val="000000"/>
                </a:solidFill>
              </a:rPr>
            </a:br>
            <a:r>
              <a:rPr lang="en-US" altLang="en-US" dirty="0">
                <a:solidFill>
                  <a:srgbClr val="000000"/>
                </a:solidFill>
              </a:rPr>
              <a:t>a </a:t>
            </a:r>
            <a:r>
              <a:rPr lang="en-US" altLang="en-US" dirty="0" smtClean="0">
                <a:solidFill>
                  <a:srgbClr val="000000"/>
                </a:solidFill>
              </a:rPr>
              <a:t>story within a story</a:t>
            </a:r>
            <a:endParaRPr lang="en-US" altLang="en-US" dirty="0">
              <a:solidFill>
                <a:srgbClr val="000000"/>
              </a:solidFill>
            </a:endParaRPr>
          </a:p>
        </p:txBody>
      </p:sp>
      <p:sp>
        <p:nvSpPr>
          <p:cNvPr id="107523" name="Subtitle 6"/>
          <p:cNvSpPr>
            <a:spLocks noGrp="1"/>
          </p:cNvSpPr>
          <p:nvPr>
            <p:ph type="subTitle" idx="1"/>
          </p:nvPr>
        </p:nvSpPr>
        <p:spPr>
          <a:xfrm>
            <a:off x="1238250" y="3748088"/>
            <a:ext cx="6667500" cy="1371600"/>
          </a:xfrm>
        </p:spPr>
        <p:txBody>
          <a:bodyPr/>
          <a:lstStyle/>
          <a:p>
            <a:r>
              <a:rPr lang="en-US" altLang="en-US" dirty="0" smtClean="0">
                <a:solidFill>
                  <a:srgbClr val="000000"/>
                </a:solidFill>
              </a:rPr>
              <a:t> </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5"/>
          <p:cNvSpPr>
            <a:spLocks noGrp="1"/>
          </p:cNvSpPr>
          <p:nvPr>
            <p:ph type="title"/>
          </p:nvPr>
        </p:nvSpPr>
        <p:spPr>
          <a:xfrm>
            <a:off x="685800" y="87313"/>
            <a:ext cx="7772400" cy="763587"/>
          </a:xfrm>
        </p:spPr>
        <p:txBody>
          <a:bodyPr/>
          <a:lstStyle/>
          <a:p>
            <a:r>
              <a:rPr lang="en-US" altLang="en-US" dirty="0" smtClean="0"/>
              <a:t>3 Evolutionary Tiers of the Mind</a:t>
            </a:r>
          </a:p>
        </p:txBody>
      </p:sp>
      <p:sp>
        <p:nvSpPr>
          <p:cNvPr id="7" name="Content Placeholder 6"/>
          <p:cNvSpPr>
            <a:spLocks noGrp="1"/>
          </p:cNvSpPr>
          <p:nvPr>
            <p:ph idx="1"/>
          </p:nvPr>
        </p:nvSpPr>
        <p:spPr>
          <a:xfrm>
            <a:off x="330200" y="1842893"/>
            <a:ext cx="8483600" cy="3703637"/>
          </a:xfrm>
        </p:spPr>
        <p:txBody>
          <a:bodyPr>
            <a:normAutofit lnSpcReduction="10000"/>
          </a:bodyPr>
          <a:lstStyle/>
          <a:p>
            <a:pPr>
              <a:defRPr/>
            </a:pPr>
            <a:r>
              <a:rPr lang="en-US" sz="3600" dirty="0" smtClean="0">
                <a:solidFill>
                  <a:srgbClr val="000000"/>
                </a:solidFill>
              </a:rPr>
              <a:t>Modern adult cognition</a:t>
            </a:r>
          </a:p>
          <a:p>
            <a:pPr lvl="1">
              <a:defRPr/>
            </a:pPr>
            <a:r>
              <a:rPr lang="en-US" dirty="0" smtClean="0">
                <a:solidFill>
                  <a:srgbClr val="000000"/>
                </a:solidFill>
              </a:rPr>
              <a:t>language, logic, reason</a:t>
            </a:r>
          </a:p>
          <a:p>
            <a:pPr>
              <a:defRPr/>
            </a:pPr>
            <a:r>
              <a:rPr lang="en-US" sz="3600" dirty="0" smtClean="0">
                <a:solidFill>
                  <a:srgbClr val="000000"/>
                </a:solidFill>
              </a:rPr>
              <a:t>Affect </a:t>
            </a:r>
          </a:p>
          <a:p>
            <a:pPr lvl="1">
              <a:defRPr/>
            </a:pPr>
            <a:r>
              <a:rPr lang="en-US" altLang="en-US" dirty="0" smtClean="0">
                <a:solidFill>
                  <a:srgbClr val="000000"/>
                </a:solidFill>
              </a:rPr>
              <a:t>beauty</a:t>
            </a:r>
            <a:r>
              <a:rPr lang="en-US" altLang="en-US" dirty="0">
                <a:solidFill>
                  <a:srgbClr val="000000"/>
                </a:solidFill>
              </a:rPr>
              <a:t>, home, elegance, majesty, adventure, hope, </a:t>
            </a:r>
            <a:r>
              <a:rPr lang="en-US" altLang="en-US" dirty="0" smtClean="0">
                <a:solidFill>
                  <a:srgbClr val="000000"/>
                </a:solidFill>
              </a:rPr>
              <a:t>joy, sublime…</a:t>
            </a:r>
          </a:p>
          <a:p>
            <a:pPr>
              <a:defRPr/>
            </a:pPr>
            <a:r>
              <a:rPr lang="en-US" altLang="en-US" sz="3600" dirty="0" smtClean="0">
                <a:solidFill>
                  <a:srgbClr val="000000"/>
                </a:solidFill>
              </a:rPr>
              <a:t>Primal emotions </a:t>
            </a:r>
            <a:endParaRPr lang="en-US" altLang="en-US" dirty="0">
              <a:solidFill>
                <a:srgbClr val="000000"/>
              </a:solidFill>
            </a:endParaRPr>
          </a:p>
          <a:p>
            <a:pPr lvl="1">
              <a:defRPr/>
            </a:pPr>
            <a:r>
              <a:rPr lang="en-US" altLang="en-US" dirty="0">
                <a:solidFill>
                  <a:srgbClr val="000000"/>
                </a:solidFill>
              </a:rPr>
              <a:t>anger/rage, fear, sadness, surprise, and </a:t>
            </a:r>
            <a:r>
              <a:rPr lang="en-US" altLang="en-US" dirty="0" smtClean="0">
                <a:solidFill>
                  <a:srgbClr val="000000"/>
                </a:solidFill>
              </a:rPr>
              <a:t>disgust</a:t>
            </a:r>
            <a:endParaRPr lang="en-US" altLang="en-US" dirty="0">
              <a:solidFill>
                <a:srgbClr val="000000"/>
              </a:solidFill>
            </a:endParaRPr>
          </a:p>
        </p:txBody>
      </p:sp>
    </p:spTree>
    <p:extLst>
      <p:ext uri="{BB962C8B-B14F-4D97-AF65-F5344CB8AC3E}">
        <p14:creationId xmlns:p14="http://schemas.microsoft.com/office/powerpoint/2010/main" val="329235740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5"/>
          <p:cNvSpPr>
            <a:spLocks noGrp="1"/>
          </p:cNvSpPr>
          <p:nvPr>
            <p:ph type="title"/>
          </p:nvPr>
        </p:nvSpPr>
        <p:spPr>
          <a:xfrm>
            <a:off x="685800" y="87313"/>
            <a:ext cx="7772400" cy="763587"/>
          </a:xfrm>
        </p:spPr>
        <p:txBody>
          <a:bodyPr/>
          <a:lstStyle/>
          <a:p>
            <a:r>
              <a:rPr lang="en-US" altLang="en-US" dirty="0" smtClean="0"/>
              <a:t>3 Evolutionary Tiers of the Mind</a:t>
            </a:r>
          </a:p>
        </p:txBody>
      </p:sp>
      <p:sp>
        <p:nvSpPr>
          <p:cNvPr id="7" name="Content Placeholder 6"/>
          <p:cNvSpPr>
            <a:spLocks noGrp="1"/>
          </p:cNvSpPr>
          <p:nvPr>
            <p:ph idx="1"/>
          </p:nvPr>
        </p:nvSpPr>
        <p:spPr>
          <a:xfrm>
            <a:off x="330200" y="1842893"/>
            <a:ext cx="8483600" cy="3703637"/>
          </a:xfrm>
        </p:spPr>
        <p:txBody>
          <a:bodyPr>
            <a:normAutofit lnSpcReduction="10000"/>
          </a:bodyPr>
          <a:lstStyle/>
          <a:p>
            <a:pPr>
              <a:defRPr/>
            </a:pPr>
            <a:r>
              <a:rPr lang="en-US" sz="3600" dirty="0" smtClean="0">
                <a:solidFill>
                  <a:srgbClr val="000000"/>
                </a:solidFill>
              </a:rPr>
              <a:t>Modern adult cognition</a:t>
            </a:r>
          </a:p>
          <a:p>
            <a:pPr lvl="1">
              <a:defRPr/>
            </a:pPr>
            <a:r>
              <a:rPr lang="en-US" dirty="0" smtClean="0">
                <a:solidFill>
                  <a:srgbClr val="000000"/>
                </a:solidFill>
              </a:rPr>
              <a:t>language, logic, reason</a:t>
            </a:r>
          </a:p>
          <a:p>
            <a:pPr>
              <a:defRPr/>
            </a:pPr>
            <a:r>
              <a:rPr lang="en-US" sz="3600" dirty="0" smtClean="0">
                <a:solidFill>
                  <a:srgbClr val="A6A6A6"/>
                </a:solidFill>
              </a:rPr>
              <a:t>Affect </a:t>
            </a:r>
          </a:p>
          <a:p>
            <a:pPr lvl="1">
              <a:defRPr/>
            </a:pPr>
            <a:r>
              <a:rPr lang="en-US" altLang="en-US" dirty="0" smtClean="0">
                <a:solidFill>
                  <a:srgbClr val="A6A6A6"/>
                </a:solidFill>
              </a:rPr>
              <a:t>beauty</a:t>
            </a:r>
            <a:r>
              <a:rPr lang="en-US" altLang="en-US" dirty="0">
                <a:solidFill>
                  <a:srgbClr val="A6A6A6"/>
                </a:solidFill>
              </a:rPr>
              <a:t>, home, elegance, majesty, adventure, hope, </a:t>
            </a:r>
            <a:r>
              <a:rPr lang="en-US" altLang="en-US" dirty="0" smtClean="0">
                <a:solidFill>
                  <a:srgbClr val="A6A6A6"/>
                </a:solidFill>
              </a:rPr>
              <a:t>joy, sublime…</a:t>
            </a:r>
          </a:p>
          <a:p>
            <a:pPr>
              <a:defRPr/>
            </a:pPr>
            <a:r>
              <a:rPr lang="en-US" altLang="en-US" sz="3600" dirty="0" smtClean="0">
                <a:solidFill>
                  <a:srgbClr val="000000"/>
                </a:solidFill>
              </a:rPr>
              <a:t>Primal emotions </a:t>
            </a:r>
            <a:endParaRPr lang="en-US" altLang="en-US" dirty="0">
              <a:solidFill>
                <a:srgbClr val="000000"/>
              </a:solidFill>
            </a:endParaRPr>
          </a:p>
          <a:p>
            <a:pPr lvl="1">
              <a:defRPr/>
            </a:pPr>
            <a:r>
              <a:rPr lang="en-US" altLang="en-US" dirty="0">
                <a:solidFill>
                  <a:srgbClr val="000000"/>
                </a:solidFill>
              </a:rPr>
              <a:t>anger/rage, fear, sadness, surprise, and </a:t>
            </a:r>
            <a:r>
              <a:rPr lang="en-US" altLang="en-US" dirty="0" smtClean="0">
                <a:solidFill>
                  <a:srgbClr val="000000"/>
                </a:solidFill>
              </a:rPr>
              <a:t>disgust</a:t>
            </a:r>
            <a:endParaRPr lang="en-US" altLang="en-US" dirty="0">
              <a:solidFill>
                <a:srgbClr val="000000"/>
              </a:solidFill>
            </a:endParaRPr>
          </a:p>
        </p:txBody>
      </p:sp>
    </p:spTree>
    <p:extLst>
      <p:ext uri="{BB962C8B-B14F-4D97-AF65-F5344CB8AC3E}">
        <p14:creationId xmlns:p14="http://schemas.microsoft.com/office/powerpoint/2010/main" val="21290820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5"/>
          <p:cNvSpPr>
            <a:spLocks noGrp="1"/>
          </p:cNvSpPr>
          <p:nvPr>
            <p:ph type="ctrTitle"/>
          </p:nvPr>
        </p:nvSpPr>
        <p:spPr>
          <a:xfrm>
            <a:off x="0" y="1626572"/>
            <a:ext cx="4568825" cy="1470025"/>
          </a:xfrm>
        </p:spPr>
        <p:txBody>
          <a:bodyPr/>
          <a:lstStyle/>
          <a:p>
            <a:r>
              <a:rPr lang="en-US" altLang="en-US" dirty="0" smtClean="0"/>
              <a:t>Loss of Affect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50" y="0"/>
            <a:ext cx="4540250" cy="6858000"/>
          </a:xfrm>
          <a:prstGeom prst="rect">
            <a:avLst/>
          </a:prstGeom>
        </p:spPr>
      </p:pic>
      <p:sp>
        <p:nvSpPr>
          <p:cNvPr id="5" name="TextBox 4"/>
          <p:cNvSpPr txBox="1"/>
          <p:nvPr/>
        </p:nvSpPr>
        <p:spPr>
          <a:xfrm>
            <a:off x="399356" y="5605272"/>
            <a:ext cx="3086999" cy="615553"/>
          </a:xfrm>
          <a:prstGeom prst="rect">
            <a:avLst/>
          </a:prstGeom>
          <a:noFill/>
        </p:spPr>
        <p:txBody>
          <a:bodyPr wrap="none" rtlCol="0">
            <a:spAutoFit/>
          </a:bodyPr>
          <a:lstStyle/>
          <a:p>
            <a:pPr algn="ctr"/>
            <a:r>
              <a:rPr lang="en-US" sz="2000" dirty="0" smtClean="0">
                <a:latin typeface="+mn-lt"/>
              </a:rPr>
              <a:t>2014</a:t>
            </a:r>
          </a:p>
          <a:p>
            <a:pPr algn="ctr"/>
            <a:r>
              <a:rPr lang="en-US" sz="1400" dirty="0">
                <a:latin typeface="+mn-lt"/>
              </a:rPr>
              <a:t>http://www.imdb.com/title/tt2084970/</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itationGameCodeLunc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765989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2428"/>
            <a:ext cx="8229600" cy="914400"/>
          </a:xfrm>
        </p:spPr>
        <p:txBody>
          <a:bodyPr>
            <a:normAutofit/>
          </a:bodyPr>
          <a:lstStyle/>
          <a:p>
            <a:r>
              <a:rPr lang="en-US" dirty="0" smtClean="0"/>
              <a:t>Loss of Affect</a:t>
            </a:r>
            <a:endParaRPr lang="en-US" dirty="0"/>
          </a:p>
        </p:txBody>
      </p:sp>
      <p:sp>
        <p:nvSpPr>
          <p:cNvPr id="7" name="TextBox 6"/>
          <p:cNvSpPr txBox="1"/>
          <p:nvPr/>
        </p:nvSpPr>
        <p:spPr>
          <a:xfrm>
            <a:off x="431391" y="1222229"/>
            <a:ext cx="8274867" cy="5078313"/>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The </a:t>
            </a:r>
            <a:r>
              <a:rPr lang="en-US" sz="2000" dirty="0" err="1">
                <a:latin typeface="Tahoma" panose="020B0604030504040204" pitchFamily="34" charset="0"/>
                <a:ea typeface="Tahoma" panose="020B0604030504040204" pitchFamily="34" charset="0"/>
                <a:cs typeface="Tahoma" panose="020B0604030504040204" pitchFamily="34" charset="0"/>
              </a:rPr>
              <a:t>hows</a:t>
            </a:r>
            <a:r>
              <a:rPr lang="en-US" sz="2000" dirty="0">
                <a:latin typeface="Tahoma" panose="020B0604030504040204" pitchFamily="34" charset="0"/>
                <a:ea typeface="Tahoma" panose="020B0604030504040204" pitchFamily="34" charset="0"/>
                <a:cs typeface="Tahoma" panose="020B0604030504040204" pitchFamily="34" charset="0"/>
              </a:rPr>
              <a:t> and whys of the action of this fascinating family of compounds is still a mystery, but some unorthodox speculations are tempting.  Our cultural heritage requires the initial conclusion that these transient yet potentially enduring changes of states of consciousness are unnatural or abnormal.  But perhaps they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reveal the </a:t>
            </a:r>
            <a:r>
              <a:rPr lang="en-US" sz="2000" dirty="0" smtClean="0">
                <a:solidFill>
                  <a:srgbClr val="3333FF"/>
                </a:solidFill>
                <a:latin typeface="Tahoma" panose="020B0604030504040204" pitchFamily="34" charset="0"/>
                <a:ea typeface="Tahoma" panose="020B0604030504040204" pitchFamily="34" charset="0"/>
                <a:cs typeface="Tahoma" panose="020B0604030504040204" pitchFamily="34" charset="0"/>
              </a:rPr>
              <a:t>“normal”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state through some disinhibition of an evolutionarily imposed safeguard</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Perhaps these chemicals</a:t>
            </a:r>
            <a:r>
              <a:rPr lang="en-US" sz="2000" dirty="0">
                <a:latin typeface="Tahoma" panose="020B0604030504040204" pitchFamily="34" charset="0"/>
                <a:ea typeface="Tahoma" panose="020B0604030504040204" pitchFamily="34" charset="0"/>
                <a:cs typeface="Tahoma" panose="020B0604030504040204" pitchFamily="34" charset="0"/>
              </a:rPr>
              <a:t>, by themselves, or through the </a:t>
            </a:r>
            <a:r>
              <a:rPr lang="en-US" sz="2000" i="1" dirty="0" smtClean="0">
                <a:latin typeface="Tahoma" panose="020B0604030504040204" pitchFamily="34" charset="0"/>
                <a:ea typeface="Tahoma" panose="020B0604030504040204" pitchFamily="34" charset="0"/>
                <a:cs typeface="Tahoma" panose="020B0604030504040204" pitchFamily="34" charset="0"/>
              </a:rPr>
              <a:t>in vivo</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conversion to some intrinsically appropriate metabolite, may serve a neurotransmitter role at some synaptic network,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restoring certain neurological functions that have been lost through evolution.  To many people, the states </a:t>
            </a:r>
            <a:r>
              <a:rPr lang="en-US" sz="2000" dirty="0">
                <a:latin typeface="Tahoma" panose="020B0604030504040204" pitchFamily="34" charset="0"/>
                <a:ea typeface="Tahoma" panose="020B0604030504040204" pitchFamily="34" charset="0"/>
                <a:cs typeface="Tahoma" panose="020B0604030504040204" pitchFamily="34" charset="0"/>
              </a:rPr>
              <a:t>of awareness that are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experienced are</a:t>
            </a:r>
            <a:r>
              <a:rPr lang="en-US" sz="2000" dirty="0">
                <a:latin typeface="Tahoma" panose="020B0604030504040204" pitchFamily="34" charset="0"/>
                <a:ea typeface="Tahoma" panose="020B0604030504040204" pitchFamily="34" charset="0"/>
                <a:cs typeface="Tahoma" panose="020B0604030504040204" pitchFamily="34" charset="0"/>
              </a:rPr>
              <a:t> not </a:t>
            </a:r>
            <a:r>
              <a:rPr lang="en-US" sz="2000" dirty="0" smtClean="0">
                <a:latin typeface="Tahoma" panose="020B0604030504040204" pitchFamily="34" charset="0"/>
                <a:ea typeface="Tahoma" panose="020B0604030504040204" pitchFamily="34" charset="0"/>
                <a:cs typeface="Tahoma" panose="020B0604030504040204" pitchFamily="34" charset="0"/>
              </a:rPr>
              <a:t>“abnormal,” </a:t>
            </a:r>
            <a:r>
              <a:rPr lang="en-US" sz="2000" dirty="0">
                <a:latin typeface="Tahoma" panose="020B0604030504040204" pitchFamily="34" charset="0"/>
                <a:ea typeface="Tahoma" panose="020B0604030504040204" pitchFamily="34" charset="0"/>
                <a:cs typeface="Tahoma" panose="020B0604030504040204" pitchFamily="34" charset="0"/>
              </a:rPr>
              <a:t>but rather, </a:t>
            </a:r>
            <a:r>
              <a:rPr lang="en-US" sz="2000" dirty="0">
                <a:solidFill>
                  <a:srgbClr val="3333FF"/>
                </a:solidFill>
                <a:latin typeface="Tahoma" panose="020B0604030504040204" pitchFamily="34" charset="0"/>
                <a:ea typeface="Tahoma" panose="020B0604030504040204" pitchFamily="34" charset="0"/>
                <a:cs typeface="Tahoma" panose="020B0604030504040204" pitchFamily="34" charset="0"/>
              </a:rPr>
              <a:t>familiar territory that had been lost in some primal amnesia.</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smtClean="0">
                <a:latin typeface="Tahoma" panose="020B0604030504040204" pitchFamily="34" charset="0"/>
                <a:ea typeface="Tahoma" panose="020B0604030504040204" pitchFamily="34" charset="0"/>
                <a:cs typeface="Tahoma" panose="020B0604030504040204" pitchFamily="34" charset="0"/>
              </a:rPr>
              <a:t>Shulgin</a:t>
            </a:r>
            <a:r>
              <a:rPr lang="en-US" sz="1600" dirty="0">
                <a:latin typeface="Tahoma" panose="020B0604030504040204" pitchFamily="34" charset="0"/>
                <a:ea typeface="Tahoma" panose="020B0604030504040204" pitchFamily="34" charset="0"/>
                <a:cs typeface="Tahoma" panose="020B0604030504040204" pitchFamily="34" charset="0"/>
              </a:rPr>
              <a:t>, A. T.  1983.  Twenty years on an ever-changing quest.  In: Lester </a:t>
            </a:r>
            <a:r>
              <a:rPr lang="en-US" sz="1600" dirty="0" err="1">
                <a:latin typeface="Tahoma" panose="020B0604030504040204" pitchFamily="34" charset="0"/>
                <a:ea typeface="Tahoma" panose="020B0604030504040204" pitchFamily="34" charset="0"/>
                <a:cs typeface="Tahoma" panose="020B0604030504040204" pitchFamily="34" charset="0"/>
              </a:rPr>
              <a:t>Grinspoon</a:t>
            </a:r>
            <a:r>
              <a:rPr lang="en-US" sz="1600" dirty="0">
                <a:latin typeface="Tahoma" panose="020B0604030504040204" pitchFamily="34" charset="0"/>
                <a:ea typeface="Tahoma" panose="020B0604030504040204" pitchFamily="34" charset="0"/>
                <a:cs typeface="Tahoma" panose="020B0604030504040204" pitchFamily="34" charset="0"/>
              </a:rPr>
              <a:t>, James B. </a:t>
            </a:r>
            <a:r>
              <a:rPr lang="en-US" sz="1600" dirty="0" err="1">
                <a:latin typeface="Tahoma" panose="020B0604030504040204" pitchFamily="34" charset="0"/>
                <a:ea typeface="Tahoma" panose="020B0604030504040204" pitchFamily="34" charset="0"/>
                <a:cs typeface="Tahoma" panose="020B0604030504040204" pitchFamily="34" charset="0"/>
              </a:rPr>
              <a:t>Bakalar</a:t>
            </a:r>
            <a:r>
              <a:rPr lang="en-US" sz="1600" dirty="0">
                <a:latin typeface="Tahoma" panose="020B0604030504040204" pitchFamily="34" charset="0"/>
                <a:ea typeface="Tahoma" panose="020B0604030504040204" pitchFamily="34" charset="0"/>
                <a:cs typeface="Tahoma" panose="020B0604030504040204" pitchFamily="34" charset="0"/>
              </a:rPr>
              <a:t> [eds.], "Psychedelic Reflections", Human Sciences Press, Inc., New York.  Pp. 205-212.</a:t>
            </a:r>
          </a:p>
        </p:txBody>
      </p:sp>
    </p:spTree>
    <p:extLst>
      <p:ext uri="{BB962C8B-B14F-4D97-AF65-F5344CB8AC3E}">
        <p14:creationId xmlns:p14="http://schemas.microsoft.com/office/powerpoint/2010/main" val="57526758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Gene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1776413"/>
            <a:ext cx="327183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1620"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1621"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1622"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1623" name="Picture 3" descr="Bushme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0075" y="1731963"/>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TextBox 8"/>
          <p:cNvSpPr txBox="1">
            <a:spLocks noChangeArrowheads="1"/>
          </p:cNvSpPr>
          <p:nvPr/>
        </p:nvSpPr>
        <p:spPr bwMode="auto">
          <a:xfrm>
            <a:off x="3092450" y="6256338"/>
            <a:ext cx="2963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400">
                <a:solidFill>
                  <a:srgbClr val="000000"/>
                </a:solidFill>
                <a:cs typeface="Tahoma" pitchFamily="34" charset="0"/>
              </a:rPr>
              <a:t>100,000 generations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49213"/>
            <a:ext cx="7772400" cy="735012"/>
          </a:xfrm>
        </p:spPr>
        <p:txBody>
          <a:bodyPr>
            <a:normAutofit fontScale="90000"/>
          </a:bodyPr>
          <a:lstStyle/>
          <a:p>
            <a:r>
              <a:rPr lang="en-US" altLang="en-US" smtClean="0"/>
              <a:t>Topology</a:t>
            </a:r>
          </a:p>
        </p:txBody>
      </p:sp>
      <p:sp>
        <p:nvSpPr>
          <p:cNvPr id="11267" name="Content Placeholder 2"/>
          <p:cNvSpPr>
            <a:spLocks noGrp="1"/>
          </p:cNvSpPr>
          <p:nvPr>
            <p:ph idx="1"/>
          </p:nvPr>
        </p:nvSpPr>
        <p:spPr>
          <a:xfrm>
            <a:off x="0" y="1398809"/>
            <a:ext cx="7800975" cy="4341087"/>
          </a:xfrm>
        </p:spPr>
        <p:txBody>
          <a:bodyPr>
            <a:normAutofit lnSpcReduction="10000"/>
          </a:bodyPr>
          <a:lstStyle/>
          <a:p>
            <a:r>
              <a:rPr lang="en-US" altLang="en-US" dirty="0" smtClean="0">
                <a:solidFill>
                  <a:srgbClr val="000000"/>
                </a:solidFill>
              </a:rPr>
              <a:t>Topology has not been 		          mapped</a:t>
            </a:r>
          </a:p>
          <a:p>
            <a:r>
              <a:rPr lang="en-US" altLang="en-US" dirty="0" smtClean="0">
                <a:solidFill>
                  <a:srgbClr val="000000"/>
                </a:solidFill>
              </a:rPr>
              <a:t>Not defined by contiguous 3D            volumes </a:t>
            </a:r>
          </a:p>
          <a:p>
            <a:r>
              <a:rPr lang="en-US" altLang="en-US" dirty="0" smtClean="0">
                <a:solidFill>
                  <a:srgbClr val="000000"/>
                </a:solidFill>
              </a:rPr>
              <a:t>Mental organs are woven 		     together</a:t>
            </a:r>
          </a:p>
          <a:p>
            <a:r>
              <a:rPr lang="en-US" altLang="en-US" dirty="0" smtClean="0">
                <a:solidFill>
                  <a:srgbClr val="000000"/>
                </a:solidFill>
              </a:rPr>
              <a:t>May join into a unit, samples of neurons from different brain regions &amp; circuit types (e.g., cortex, limbic)</a:t>
            </a:r>
          </a:p>
        </p:txBody>
      </p:sp>
      <p:pic>
        <p:nvPicPr>
          <p:cNvPr id="112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0085" y="0"/>
            <a:ext cx="3583915" cy="37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34391" y="2835783"/>
            <a:ext cx="1244600" cy="768350"/>
          </a:xfrm>
          <a:prstGeom prst="rect">
            <a:avLst/>
          </a:prstGeom>
          <a:noFill/>
        </p:spPr>
        <p:txBody>
          <a:bodyPr wrap="none">
            <a:spAutoFit/>
          </a:bodyPr>
          <a:lstStyle/>
          <a:p>
            <a:pPr>
              <a:defRPr/>
            </a:pPr>
            <a:r>
              <a:rPr lang="en-US" sz="4400" dirty="0">
                <a:solidFill>
                  <a:srgbClr val="000000"/>
                </a:solidFill>
                <a:latin typeface="+mn-lt"/>
              </a:rPr>
              <a:t>Not!</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Gene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1776413"/>
            <a:ext cx="327183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4692"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4693"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4694"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469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52900" y="2363788"/>
            <a:ext cx="49911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Gene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1776413"/>
            <a:ext cx="327183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5716"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5717"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5718"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5719"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7538" y="1730375"/>
            <a:ext cx="44767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6739"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6740"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6741"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674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8850" y="1789113"/>
            <a:ext cx="3063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7538" y="1730375"/>
            <a:ext cx="44767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6739"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6740"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6741"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674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8850" y="1789113"/>
            <a:ext cx="3063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7538" y="1730375"/>
            <a:ext cx="44767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Tom\AppData\Local\Microsoft\Windows\Temporary Internet Files\Content.IE5\2OOWYT6W\No_circle.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3647" y="2577783"/>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39443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7763"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7764"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7765"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776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8850" y="1789113"/>
            <a:ext cx="3063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70400" y="1779588"/>
            <a:ext cx="43910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70400" y="1779588"/>
            <a:ext cx="18684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Tom\AppData\Local\Microsoft\Windows\Temporary Internet Files\Content.IE5\2OOWYT6W\No_circle.svg[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3647" y="2577783"/>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9811"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9812"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9813"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981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89413" y="1789113"/>
            <a:ext cx="49339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8850" y="1789113"/>
            <a:ext cx="3063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Tom\AppData\Local\Microsoft\Windows\Temporary Internet Files\Content.IE5\2OOWYT6W\No_circle.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3647" y="2577783"/>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8787"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18788"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18789"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18790"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8850" y="1789113"/>
            <a:ext cx="3063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2" descr="C:\Users\Tom\Downloads\SocialPoliticalGetAJobGoToWorkGetMarriedGet a job go to work get married have children follow fashion watch tw act normal walk on the pavement obey the law save for old age repeat after me I AM FRE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8063" y="1719263"/>
            <a:ext cx="36957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Tom\AppData\Local\Microsoft\Windows\Temporary Internet Files\Content.IE5\2OOWYT6W\No_circle.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3647" y="2577783"/>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9"/>
          <p:cNvSpPr>
            <a:spLocks noChangeArrowheads="1"/>
          </p:cNvSpPr>
          <p:nvPr/>
        </p:nvSpPr>
        <p:spPr bwMode="auto">
          <a:xfrm>
            <a:off x="2795588" y="5154613"/>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20835" name="AutoShape 10"/>
          <p:cNvSpPr>
            <a:spLocks noChangeArrowheads="1"/>
          </p:cNvSpPr>
          <p:nvPr/>
        </p:nvSpPr>
        <p:spPr bwMode="auto">
          <a:xfrm flipH="1" flipV="1">
            <a:off x="2795588" y="806450"/>
            <a:ext cx="3557587" cy="860425"/>
          </a:xfrm>
          <a:prstGeom prst="curvedUpArrow">
            <a:avLst>
              <a:gd name="adj1" fmla="val 35260"/>
              <a:gd name="adj2" fmla="val 60336"/>
              <a:gd name="adj3" fmla="val 25537"/>
            </a:avLst>
          </a:prstGeom>
          <a:solidFill>
            <a:schemeClr val="accent1"/>
          </a:solidFill>
          <a:ln w="9525">
            <a:solidFill>
              <a:schemeClr val="tx1"/>
            </a:solidFill>
            <a:miter lim="800000"/>
            <a:headEnd/>
            <a:tailEnd/>
          </a:ln>
        </p:spPr>
        <p:txBody>
          <a:bodyPr wrap="none" anchor="ct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endParaRPr lang="en-US" altLang="en-US" sz="2400">
              <a:latin typeface="Times New Roman" pitchFamily="18" charset="0"/>
            </a:endParaRPr>
          </a:p>
        </p:txBody>
      </p:sp>
      <p:sp>
        <p:nvSpPr>
          <p:cNvPr id="120836" name="Text Box 11"/>
          <p:cNvSpPr txBox="1">
            <a:spLocks noChangeArrowheads="1"/>
          </p:cNvSpPr>
          <p:nvPr/>
        </p:nvSpPr>
        <p:spPr bwMode="auto">
          <a:xfrm>
            <a:off x="3419475" y="5211763"/>
            <a:ext cx="230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Innate Psychology</a:t>
            </a:r>
            <a:r>
              <a:rPr lang="en-US" altLang="en-US" sz="2400">
                <a:latin typeface="Times New Roman" pitchFamily="18" charset="0"/>
              </a:rPr>
              <a:t> </a:t>
            </a:r>
          </a:p>
        </p:txBody>
      </p:sp>
      <p:sp>
        <p:nvSpPr>
          <p:cNvPr id="120837" name="Text Box 12"/>
          <p:cNvSpPr txBox="1">
            <a:spLocks noChangeArrowheads="1"/>
          </p:cNvSpPr>
          <p:nvPr/>
        </p:nvSpPr>
        <p:spPr bwMode="auto">
          <a:xfrm>
            <a:off x="3303588" y="1131888"/>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Cultural Environment</a:t>
            </a:r>
            <a:endParaRPr lang="en-US" altLang="en-US" sz="2400">
              <a:latin typeface="Times New Roman" pitchFamily="18" charset="0"/>
            </a:endParaRPr>
          </a:p>
        </p:txBody>
      </p:sp>
      <p:pic>
        <p:nvPicPr>
          <p:cNvPr id="12083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8850" y="1789113"/>
            <a:ext cx="3063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0463" y="1736725"/>
            <a:ext cx="3390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Tom\AppData\Local\Microsoft\Windows\Temporary Internet Files\Content.IE5\2OOWYT6W\No_circle.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3647" y="2577783"/>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2067" y="974692"/>
            <a:ext cx="3617405" cy="542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2"/>
          <p:cNvSpPr txBox="1">
            <a:spLocks noChangeArrowheads="1"/>
          </p:cNvSpPr>
          <p:nvPr/>
        </p:nvSpPr>
        <p:spPr bwMode="auto">
          <a:xfrm>
            <a:off x="271463" y="4637723"/>
            <a:ext cx="430212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dirty="0">
                <a:solidFill>
                  <a:srgbClr val="000000"/>
                </a:solidFill>
                <a:latin typeface="+mn-lt"/>
              </a:rPr>
              <a:t>E. Fuller Torrey, MD</a:t>
            </a:r>
            <a:br>
              <a:rPr lang="en-US" altLang="en-US" sz="2000" dirty="0">
                <a:solidFill>
                  <a:srgbClr val="000000"/>
                </a:solidFill>
                <a:latin typeface="+mn-lt"/>
              </a:rPr>
            </a:br>
            <a:r>
              <a:rPr lang="en-US" altLang="en-US" sz="2000" dirty="0">
                <a:solidFill>
                  <a:srgbClr val="000000"/>
                </a:solidFill>
                <a:latin typeface="+mn-lt"/>
              </a:rPr>
              <a:t>Treatment Advocacy Center founder</a:t>
            </a:r>
          </a:p>
          <a:p>
            <a:pPr eaLnBrk="1" hangingPunct="1">
              <a:spcBef>
                <a:spcPct val="0"/>
              </a:spcBef>
              <a:buSzTx/>
              <a:buFontTx/>
              <a:buNone/>
            </a:pPr>
            <a:endParaRPr lang="en-US" altLang="en-US" sz="1200" dirty="0">
              <a:solidFill>
                <a:srgbClr val="000000"/>
              </a:solidFill>
              <a:latin typeface="+mn-lt"/>
            </a:endParaRPr>
          </a:p>
          <a:p>
            <a:pPr eaLnBrk="1" hangingPunct="1">
              <a:spcBef>
                <a:spcPct val="0"/>
              </a:spcBef>
              <a:buSzTx/>
              <a:buFontTx/>
              <a:buNone/>
            </a:pPr>
            <a:r>
              <a:rPr lang="en-US" altLang="en-US" sz="2000" dirty="0">
                <a:solidFill>
                  <a:srgbClr val="000000"/>
                </a:solidFill>
                <a:latin typeface="+mn-lt"/>
              </a:rPr>
              <a:t>Anatomy of a Non-Epidemic</a:t>
            </a:r>
          </a:p>
          <a:p>
            <a:pPr eaLnBrk="1" hangingPunct="1">
              <a:spcBef>
                <a:spcPct val="0"/>
              </a:spcBef>
              <a:buSzTx/>
              <a:buFontTx/>
              <a:buNone/>
            </a:pPr>
            <a:r>
              <a:rPr lang="en-US" altLang="en-US" sz="2000" dirty="0">
                <a:solidFill>
                  <a:srgbClr val="000000"/>
                </a:solidFill>
                <a:latin typeface="+mn-lt"/>
              </a:rPr>
              <a:t>Critique of Whitaker</a:t>
            </a:r>
          </a:p>
          <a:p>
            <a:pPr eaLnBrk="1" hangingPunct="1">
              <a:spcBef>
                <a:spcPct val="0"/>
              </a:spcBef>
              <a:buSzTx/>
              <a:buFontTx/>
              <a:buNone/>
            </a:pPr>
            <a:r>
              <a:rPr lang="en-US" altLang="en-US" sz="1200" u="sng" dirty="0" smtClean="0">
                <a:latin typeface="+mn-lt"/>
                <a:hlinkClick r:id="rId8"/>
              </a:rPr>
              <a:t>http</a:t>
            </a:r>
            <a:r>
              <a:rPr lang="en-US" altLang="en-US" sz="1200" u="sng" dirty="0">
                <a:latin typeface="+mn-lt"/>
                <a:hlinkClick r:id="rId8"/>
              </a:rPr>
              <a:t>://www.treatmentadvocacycenter.org/index.php?option=com_content&amp;task=view&amp;id=2085</a:t>
            </a:r>
            <a:endParaRPr lang="en-US" altLang="en-US" sz="1200" dirty="0">
              <a:latin typeface="+mn-lt"/>
            </a:endParaRPr>
          </a:p>
        </p:txBody>
      </p:sp>
      <p:sp>
        <p:nvSpPr>
          <p:cNvPr id="133124" name="TextBox 2"/>
          <p:cNvSpPr txBox="1">
            <a:spLocks noChangeArrowheads="1"/>
          </p:cNvSpPr>
          <p:nvPr/>
        </p:nvSpPr>
        <p:spPr bwMode="auto">
          <a:xfrm>
            <a:off x="518286" y="974692"/>
            <a:ext cx="4026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defRPr/>
            </a:pPr>
            <a:r>
              <a:rPr lang="en-US" altLang="en-US" sz="2400" dirty="0" smtClean="0">
                <a:solidFill>
                  <a:srgbClr val="000000"/>
                </a:solidFill>
                <a:latin typeface="+mn-lt"/>
                <a:cs typeface="Tahoma" pitchFamily="34" charset="0"/>
              </a:rPr>
              <a:t>the number of insane persons per 1000 population increased from approximately 0.5 per 1,000 in </a:t>
            </a:r>
            <a:r>
              <a:rPr lang="en-US" altLang="en-US" sz="2400" dirty="0" smtClean="0">
                <a:solidFill>
                  <a:srgbClr val="3333FF"/>
                </a:solidFill>
                <a:latin typeface="+mn-lt"/>
                <a:cs typeface="Tahoma" pitchFamily="34" charset="0"/>
              </a:rPr>
              <a:t>1850 to </a:t>
            </a:r>
            <a:r>
              <a:rPr lang="en-US" altLang="en-US" sz="2400" dirty="0" smtClean="0">
                <a:solidFill>
                  <a:srgbClr val="000000"/>
                </a:solidFill>
                <a:latin typeface="+mn-lt"/>
                <a:cs typeface="Tahoma" pitchFamily="34" charset="0"/>
              </a:rPr>
              <a:t>3.2 per 1,000 in </a:t>
            </a:r>
            <a:r>
              <a:rPr lang="en-US" altLang="en-US" sz="2400" dirty="0" smtClean="0">
                <a:solidFill>
                  <a:srgbClr val="3333FF"/>
                </a:solidFill>
                <a:latin typeface="+mn-lt"/>
                <a:cs typeface="Tahoma" pitchFamily="34" charset="0"/>
              </a:rPr>
              <a:t>1950, a </a:t>
            </a:r>
            <a:r>
              <a:rPr lang="en-US" altLang="en-US" sz="2400" dirty="0" smtClean="0">
                <a:solidFill>
                  <a:srgbClr val="3333FF"/>
                </a:solidFill>
                <a:latin typeface="+mn-lt"/>
                <a:cs typeface="Calibri" panose="020F0502020204030204" pitchFamily="34" charset="0"/>
              </a:rPr>
              <a:t>six fold increase</a:t>
            </a:r>
            <a:r>
              <a:rPr lang="en-US" altLang="en-US" sz="2400" dirty="0" smtClean="0">
                <a:solidFill>
                  <a:srgbClr val="000000"/>
                </a:solidFill>
                <a:latin typeface="+mn-lt"/>
                <a:cs typeface="Tahoma" pitchFamily="34" charset="0"/>
              </a:rPr>
              <a:t>. The largest percentage of these insane individuals had the disease we now call schizophrenia. </a:t>
            </a:r>
          </a:p>
        </p:txBody>
      </p:sp>
      <p:sp>
        <p:nvSpPr>
          <p:cNvPr id="5" name="Title 1"/>
          <p:cNvSpPr txBox="1">
            <a:spLocks/>
          </p:cNvSpPr>
          <p:nvPr/>
        </p:nvSpPr>
        <p:spPr>
          <a:xfrm>
            <a:off x="687388" y="0"/>
            <a:ext cx="7772400" cy="8302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Disease of Civilization</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980" y="1287463"/>
            <a:ext cx="31337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Box 2"/>
          <p:cNvSpPr txBox="1">
            <a:spLocks noChangeArrowheads="1"/>
          </p:cNvSpPr>
          <p:nvPr/>
        </p:nvSpPr>
        <p:spPr bwMode="auto">
          <a:xfrm>
            <a:off x="169863" y="1099312"/>
            <a:ext cx="55260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defRPr/>
            </a:pPr>
            <a:r>
              <a:rPr lang="en-US" altLang="en-US" sz="2400" dirty="0" smtClean="0">
                <a:solidFill>
                  <a:srgbClr val="000000"/>
                </a:solidFill>
                <a:latin typeface="+mn-lt"/>
                <a:cs typeface="Calibri" panose="020F0502020204030204" pitchFamily="34" charset="0"/>
              </a:rPr>
              <a:t>In reviewing the rise of insanity, one of the most striking aspects is its temporal correlation with the industrial revolution. This revolution began in England in the 1760s…  England was gradually transformed from a village-centered, agrarian society to an urban-centered, industrial society. The industrial revolution spread throughout England, to other parts of Europe, including Ireland, and later to the United States </a:t>
            </a:r>
            <a:r>
              <a:rPr lang="en-US" altLang="en-US" sz="2400" dirty="0" smtClean="0">
                <a:latin typeface="+mn-lt"/>
                <a:cs typeface="Calibri" panose="020F0502020204030204" pitchFamily="34" charset="0"/>
              </a:rPr>
              <a:t>and Canada. The rise of insanity in the nineteenth century closely </a:t>
            </a:r>
            <a:r>
              <a:rPr lang="en-US" altLang="en-US" sz="2400" dirty="0" smtClean="0">
                <a:solidFill>
                  <a:srgbClr val="3333FF"/>
                </a:solidFill>
                <a:latin typeface="+mn-lt"/>
                <a:cs typeface="Calibri" panose="020F0502020204030204" pitchFamily="34" charset="0"/>
              </a:rPr>
              <a:t>paralleled the rise of the urban, industrialized society.</a:t>
            </a:r>
            <a:r>
              <a:rPr lang="en-US" altLang="en-US" sz="2400" dirty="0" smtClean="0">
                <a:solidFill>
                  <a:srgbClr val="0070C0"/>
                </a:solidFill>
                <a:latin typeface="+mn-lt"/>
                <a:cs typeface="Calibri" panose="020F0502020204030204" pitchFamily="34" charset="0"/>
              </a:rPr>
              <a:t> </a:t>
            </a:r>
            <a:r>
              <a:rPr lang="en-US" altLang="en-US" sz="2400" dirty="0" smtClean="0">
                <a:solidFill>
                  <a:srgbClr val="000000"/>
                </a:solidFill>
                <a:latin typeface="+mn-lt"/>
                <a:cs typeface="Calibri" panose="020F0502020204030204" pitchFamily="34" charset="0"/>
              </a:rPr>
              <a:t>p. 328</a:t>
            </a:r>
          </a:p>
        </p:txBody>
      </p:sp>
      <p:sp>
        <p:nvSpPr>
          <p:cNvPr id="4" name="Title 1"/>
          <p:cNvSpPr txBox="1">
            <a:spLocks/>
          </p:cNvSpPr>
          <p:nvPr/>
        </p:nvSpPr>
        <p:spPr>
          <a:xfrm>
            <a:off x="687388" y="0"/>
            <a:ext cx="7772400" cy="8302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Disease of Civilization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06413" y="2057400"/>
            <a:ext cx="8121650" cy="3118104"/>
          </a:xfrm>
        </p:spPr>
        <p:txBody>
          <a:bodyPr>
            <a:normAutofit/>
          </a:bodyPr>
          <a:lstStyle/>
          <a:p>
            <a:r>
              <a:rPr lang="en-US" altLang="en-US" sz="3600" dirty="0" smtClean="0">
                <a:solidFill>
                  <a:srgbClr val="000000"/>
                </a:solidFill>
              </a:rPr>
              <a:t>Receptors define mental organs</a:t>
            </a:r>
          </a:p>
          <a:p>
            <a:r>
              <a:rPr lang="en-US" altLang="en-US" sz="3600" dirty="0" smtClean="0">
                <a:solidFill>
                  <a:srgbClr val="000000"/>
                </a:solidFill>
              </a:rPr>
              <a:t>“Receptor” &amp; “Mental Organ” somewhat interchangeable</a:t>
            </a:r>
          </a:p>
          <a:p>
            <a:pPr lvl="1"/>
            <a:r>
              <a:rPr lang="en-US" altLang="en-US" sz="3200" dirty="0" smtClean="0">
                <a:solidFill>
                  <a:srgbClr val="000000"/>
                </a:solidFill>
              </a:rPr>
              <a:t>Receptor – the molecular level</a:t>
            </a:r>
          </a:p>
          <a:p>
            <a:pPr lvl="1"/>
            <a:r>
              <a:rPr lang="en-US" altLang="en-US" sz="3200" dirty="0" smtClean="0">
                <a:solidFill>
                  <a:srgbClr val="000000"/>
                </a:solidFill>
              </a:rPr>
              <a:t>Mental Organ – the mental level</a:t>
            </a:r>
          </a:p>
        </p:txBody>
      </p:sp>
      <p:sp>
        <p:nvSpPr>
          <p:cNvPr id="5" name="Rectangle 6"/>
          <p:cNvSpPr>
            <a:spLocks noGrp="1" noChangeArrowheads="1"/>
          </p:cNvSpPr>
          <p:nvPr>
            <p:ph type="title"/>
          </p:nvPr>
        </p:nvSpPr>
        <p:spPr>
          <a:xfrm>
            <a:off x="685800" y="0"/>
            <a:ext cx="7772400" cy="773113"/>
          </a:xfrm>
        </p:spPr>
        <p:txBody>
          <a:bodyPr/>
          <a:lstStyle/>
          <a:p>
            <a:pPr eaLnBrk="1" hangingPunct="1"/>
            <a:r>
              <a:rPr lang="en-US" altLang="en-US" dirty="0" smtClean="0"/>
              <a:t>Mental Organs &amp; Receptors</a:t>
            </a:r>
          </a:p>
        </p:txBody>
      </p:sp>
    </p:spTree>
    <p:extLst>
      <p:ext uri="{BB962C8B-B14F-4D97-AF65-F5344CB8AC3E}">
        <p14:creationId xmlns:p14="http://schemas.microsoft.com/office/powerpoint/2010/main" val="87687097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33" y="3636147"/>
            <a:ext cx="4572000" cy="3046988"/>
          </a:xfrm>
          <a:prstGeom prst="rect">
            <a:avLst/>
          </a:prstGeom>
          <a:noFill/>
        </p:spPr>
        <p:txBody>
          <a:bodyPr wrap="square">
            <a:spAutoFit/>
          </a:bodyPr>
          <a:lstStyle/>
          <a:p>
            <a:pPr algn="ctr">
              <a:defRPr/>
            </a:pPr>
            <a:r>
              <a:rPr lang="en-US" sz="2800" dirty="0" smtClean="0">
                <a:solidFill>
                  <a:srgbClr val="000000"/>
                </a:solidFill>
                <a:latin typeface="+mn-lt"/>
              </a:rPr>
              <a:t>Hard Ego</a:t>
            </a:r>
          </a:p>
          <a:p>
            <a:pPr algn="ctr">
              <a:defRPr/>
            </a:pPr>
            <a:r>
              <a:rPr lang="en-US" sz="2000" dirty="0" smtClean="0">
                <a:solidFill>
                  <a:srgbClr val="000000"/>
                </a:solidFill>
                <a:latin typeface="+mn-lt"/>
              </a:rPr>
              <a:t>power</a:t>
            </a:r>
            <a:r>
              <a:rPr lang="en-US" sz="2000" dirty="0">
                <a:solidFill>
                  <a:srgbClr val="000000"/>
                </a:solidFill>
                <a:latin typeface="+mn-lt"/>
              </a:rPr>
              <a:t>; prestige; possession; control; acquisition; ambition; </a:t>
            </a:r>
            <a:r>
              <a:rPr lang="en-US" sz="2000" dirty="0" smtClean="0">
                <a:solidFill>
                  <a:srgbClr val="000000"/>
                </a:solidFill>
                <a:latin typeface="+mn-lt"/>
              </a:rPr>
              <a:t>competition</a:t>
            </a:r>
            <a:r>
              <a:rPr lang="en-US" sz="2000" dirty="0">
                <a:solidFill>
                  <a:srgbClr val="000000"/>
                </a:solidFill>
                <a:latin typeface="+mn-lt"/>
              </a:rPr>
              <a:t>; </a:t>
            </a:r>
            <a:r>
              <a:rPr lang="en-US" sz="2000" dirty="0" smtClean="0">
                <a:solidFill>
                  <a:srgbClr val="000000"/>
                </a:solidFill>
                <a:latin typeface="+mn-lt"/>
              </a:rPr>
              <a:t>superiority</a:t>
            </a:r>
            <a:r>
              <a:rPr lang="en-US" sz="2000" dirty="0">
                <a:solidFill>
                  <a:srgbClr val="000000"/>
                </a:solidFill>
                <a:latin typeface="+mn-lt"/>
              </a:rPr>
              <a:t>; </a:t>
            </a:r>
            <a:r>
              <a:rPr lang="en-US" sz="2000" dirty="0" smtClean="0">
                <a:solidFill>
                  <a:srgbClr val="000000"/>
                </a:solidFill>
                <a:latin typeface="+mn-lt"/>
              </a:rPr>
              <a:t>long </a:t>
            </a:r>
            <a:r>
              <a:rPr lang="en-US" sz="2000" dirty="0">
                <a:solidFill>
                  <a:srgbClr val="000000"/>
                </a:solidFill>
                <a:latin typeface="+mn-lt"/>
              </a:rPr>
              <a:t>hard work; playing social role; being right, special; having fame, praise, recognition, admiration, notice, other’s </a:t>
            </a:r>
            <a:r>
              <a:rPr lang="en-US" sz="2000" dirty="0" smtClean="0">
                <a:solidFill>
                  <a:srgbClr val="000000"/>
                </a:solidFill>
                <a:latin typeface="+mn-lt"/>
              </a:rPr>
              <a:t>attention; whatever you can get away with; psychopathy… </a:t>
            </a:r>
          </a:p>
          <a:p>
            <a:pPr algn="ctr">
              <a:defRPr/>
            </a:pPr>
            <a:r>
              <a:rPr lang="en-US" sz="2000" dirty="0" smtClean="0">
                <a:solidFill>
                  <a:srgbClr val="000000"/>
                </a:solidFill>
                <a:latin typeface="+mn-lt"/>
              </a:rPr>
              <a:t>(</a:t>
            </a:r>
            <a:r>
              <a:rPr lang="en-US" sz="2000" dirty="0">
                <a:solidFill>
                  <a:srgbClr val="000000"/>
                </a:solidFill>
                <a:latin typeface="+mn-lt"/>
              </a:rPr>
              <a:t>the list goes on</a:t>
            </a:r>
            <a:r>
              <a:rPr lang="en-US" sz="2000" dirty="0" smtClean="0">
                <a:solidFill>
                  <a:srgbClr val="000000"/>
                </a:solidFill>
                <a:latin typeface="+mn-lt"/>
              </a:rPr>
              <a:t>)</a:t>
            </a:r>
            <a:endParaRPr lang="en-US" sz="2000" dirty="0">
              <a:solidFill>
                <a:srgbClr val="000000"/>
              </a:solidFill>
              <a:latin typeface="+mn-lt"/>
            </a:endParaRPr>
          </a:p>
        </p:txBody>
      </p:sp>
      <p:sp>
        <p:nvSpPr>
          <p:cNvPr id="13" name="TextBox 12"/>
          <p:cNvSpPr txBox="1"/>
          <p:nvPr/>
        </p:nvSpPr>
        <p:spPr>
          <a:xfrm>
            <a:off x="4571766" y="3636147"/>
            <a:ext cx="4572000" cy="2985433"/>
          </a:xfrm>
          <a:prstGeom prst="rect">
            <a:avLst/>
          </a:prstGeom>
          <a:noFill/>
        </p:spPr>
        <p:txBody>
          <a:bodyPr wrap="square">
            <a:spAutoFit/>
          </a:bodyPr>
          <a:lstStyle/>
          <a:p>
            <a:pPr algn="ctr">
              <a:defRPr/>
            </a:pPr>
            <a:r>
              <a:rPr lang="en-US" sz="2800" dirty="0" smtClean="0">
                <a:solidFill>
                  <a:srgbClr val="000000"/>
                </a:solidFill>
                <a:latin typeface="+mn-lt"/>
              </a:rPr>
              <a:t>Unhealthy Behavior</a:t>
            </a:r>
            <a:endParaRPr lang="en-US" sz="2800" dirty="0">
              <a:solidFill>
                <a:srgbClr val="000000"/>
              </a:solidFill>
              <a:latin typeface="+mn-lt"/>
            </a:endParaRPr>
          </a:p>
          <a:p>
            <a:pPr algn="ctr">
              <a:defRPr/>
            </a:pPr>
            <a:r>
              <a:rPr lang="en-US" sz="2000" dirty="0" smtClean="0">
                <a:solidFill>
                  <a:srgbClr val="000000"/>
                </a:solidFill>
                <a:latin typeface="+mn-lt"/>
              </a:rPr>
              <a:t>war</a:t>
            </a:r>
            <a:r>
              <a:rPr lang="en-US" sz="2000" dirty="0">
                <a:solidFill>
                  <a:srgbClr val="000000"/>
                </a:solidFill>
                <a:latin typeface="+mn-lt"/>
              </a:rPr>
              <a:t>, industrial war, nuclear war, genocide, slavery, colonialism, rape, mass rape, gang rape, child rape, murder, mass murder, serial murder, terrorism, torture, pillage, subjugation of women, polygamy</a:t>
            </a:r>
            <a:r>
              <a:rPr lang="en-US" sz="2000" dirty="0" smtClean="0">
                <a:solidFill>
                  <a:srgbClr val="000000"/>
                </a:solidFill>
                <a:latin typeface="+mn-lt"/>
              </a:rPr>
              <a:t>, homophobia, unequal </a:t>
            </a:r>
            <a:r>
              <a:rPr lang="en-US" sz="2000" dirty="0">
                <a:solidFill>
                  <a:srgbClr val="000000"/>
                </a:solidFill>
                <a:latin typeface="+mn-lt"/>
              </a:rPr>
              <a:t>opportunity, unequal justice… </a:t>
            </a:r>
            <a:endParaRPr lang="en-US" sz="2000" dirty="0" smtClean="0">
              <a:solidFill>
                <a:srgbClr val="000000"/>
              </a:solidFill>
              <a:latin typeface="+mn-lt"/>
            </a:endParaRPr>
          </a:p>
          <a:p>
            <a:pPr algn="ctr">
              <a:defRPr/>
            </a:pPr>
            <a:r>
              <a:rPr lang="en-US" sz="2000" dirty="0" smtClean="0">
                <a:solidFill>
                  <a:srgbClr val="000000"/>
                </a:solidFill>
                <a:latin typeface="+mn-lt"/>
              </a:rPr>
              <a:t>(</a:t>
            </a:r>
            <a:r>
              <a:rPr lang="en-US" sz="2000" dirty="0">
                <a:solidFill>
                  <a:srgbClr val="000000"/>
                </a:solidFill>
                <a:latin typeface="+mn-lt"/>
              </a:rPr>
              <a:t>the list goes 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14" y="223000"/>
            <a:ext cx="2532361" cy="16007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51" y="223000"/>
            <a:ext cx="2426673" cy="159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326" y="223000"/>
            <a:ext cx="2413884" cy="15985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326" y="1916863"/>
            <a:ext cx="2245792" cy="159276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6680" y="1916864"/>
            <a:ext cx="2296760" cy="159276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14" y="1916864"/>
            <a:ext cx="2481518" cy="1592759"/>
          </a:xfrm>
          <a:prstGeom prst="rect">
            <a:avLst/>
          </a:prstGeom>
        </p:spPr>
      </p:pic>
    </p:spTree>
    <p:extLst>
      <p:ext uri="{BB962C8B-B14F-4D97-AF65-F5344CB8AC3E}">
        <p14:creationId xmlns:p14="http://schemas.microsoft.com/office/powerpoint/2010/main" val="47034195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388" y="0"/>
            <a:ext cx="7772400" cy="83026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Hard Ego Problem/Solution</a:t>
            </a:r>
          </a:p>
        </p:txBody>
      </p:sp>
      <p:sp>
        <p:nvSpPr>
          <p:cNvPr id="5" name="Left-Right Arrow 4"/>
          <p:cNvSpPr/>
          <p:nvPr/>
        </p:nvSpPr>
        <p:spPr>
          <a:xfrm>
            <a:off x="687388" y="3278274"/>
            <a:ext cx="7608762" cy="6337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7388" y="2589299"/>
            <a:ext cx="1439946"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Hard Ego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976558" y="2589237"/>
            <a:ext cx="1319592"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Ego-loss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306070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388" y="0"/>
            <a:ext cx="7772400" cy="83026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Hard Ego Problem/Solution</a:t>
            </a:r>
          </a:p>
        </p:txBody>
      </p:sp>
      <p:sp>
        <p:nvSpPr>
          <p:cNvPr id="5" name="Left-Right Arrow 4"/>
          <p:cNvSpPr/>
          <p:nvPr/>
        </p:nvSpPr>
        <p:spPr>
          <a:xfrm>
            <a:off x="687388" y="3278274"/>
            <a:ext cx="7608762" cy="6337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7388" y="2589299"/>
            <a:ext cx="1439946"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Hard Ego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976558" y="2589237"/>
            <a:ext cx="1319592"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Ego-loss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703350" y="2218126"/>
            <a:ext cx="1740476" cy="830997"/>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Middle Way</a:t>
            </a:r>
          </a:p>
          <a:p>
            <a:pPr algn="ctr"/>
            <a:r>
              <a:rPr lang="en-US" dirty="0" smtClean="0">
                <a:latin typeface="Tahoma" panose="020B0604030504040204" pitchFamily="34" charset="0"/>
                <a:ea typeface="Tahoma" panose="020B0604030504040204" pitchFamily="34" charset="0"/>
                <a:cs typeface="Tahoma" panose="020B0604030504040204" pitchFamily="34" charset="0"/>
              </a:rPr>
              <a:t>Soft Ego</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865007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388" y="0"/>
            <a:ext cx="7772400" cy="83026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Hard Ego Problem/Solution</a:t>
            </a:r>
          </a:p>
        </p:txBody>
      </p:sp>
      <p:sp>
        <p:nvSpPr>
          <p:cNvPr id="5" name="Left-Right Arrow 4"/>
          <p:cNvSpPr/>
          <p:nvPr/>
        </p:nvSpPr>
        <p:spPr>
          <a:xfrm>
            <a:off x="687388" y="3278274"/>
            <a:ext cx="7608762" cy="6337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7388" y="2589299"/>
            <a:ext cx="1439946"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Hard Ego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976558" y="2589237"/>
            <a:ext cx="1319592"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Ego-loss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703350" y="2218126"/>
            <a:ext cx="1740476" cy="830997"/>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Middle Way</a:t>
            </a:r>
          </a:p>
          <a:p>
            <a:pPr algn="ctr"/>
            <a:r>
              <a:rPr lang="en-US" dirty="0" smtClean="0">
                <a:latin typeface="Tahoma" panose="020B0604030504040204" pitchFamily="34" charset="0"/>
                <a:ea typeface="Tahoma" panose="020B0604030504040204" pitchFamily="34" charset="0"/>
                <a:cs typeface="Tahoma" panose="020B0604030504040204" pitchFamily="34" charset="0"/>
              </a:rPr>
              <a:t>Soft Ego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709630" y="4510108"/>
            <a:ext cx="3727944" cy="1200329"/>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bringing any one or more </a:t>
            </a:r>
          </a:p>
          <a:p>
            <a:pPr algn="ctr"/>
            <a:r>
              <a:rPr lang="en-US" dirty="0" smtClean="0">
                <a:latin typeface="Tahoma" panose="020B0604030504040204" pitchFamily="34" charset="0"/>
                <a:ea typeface="Tahoma" panose="020B0604030504040204" pitchFamily="34" charset="0"/>
                <a:cs typeface="Tahoma" panose="020B0604030504040204" pitchFamily="34" charset="0"/>
              </a:rPr>
              <a:t>affective mental organs </a:t>
            </a:r>
          </a:p>
          <a:p>
            <a:pPr algn="ctr"/>
            <a:r>
              <a:rPr lang="en-US" dirty="0" smtClean="0">
                <a:latin typeface="Tahoma" panose="020B0604030504040204" pitchFamily="34" charset="0"/>
                <a:ea typeface="Tahoma" panose="020B0604030504040204" pitchFamily="34" charset="0"/>
                <a:cs typeface="Tahoma" panose="020B0604030504040204" pitchFamily="34" charset="0"/>
              </a:rPr>
              <a:t>into consciousness</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Arrow Connector 12"/>
          <p:cNvCxnSpPr/>
          <p:nvPr/>
        </p:nvCxnSpPr>
        <p:spPr>
          <a:xfrm flipV="1">
            <a:off x="4573588" y="3911093"/>
            <a:ext cx="0" cy="57942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19235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388" y="0"/>
            <a:ext cx="7772400" cy="83026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Hard Ego Problem/Solution</a:t>
            </a:r>
          </a:p>
        </p:txBody>
      </p:sp>
      <p:sp>
        <p:nvSpPr>
          <p:cNvPr id="5" name="Left-Right Arrow 4"/>
          <p:cNvSpPr/>
          <p:nvPr/>
        </p:nvSpPr>
        <p:spPr>
          <a:xfrm>
            <a:off x="687388" y="3278274"/>
            <a:ext cx="7608762" cy="6337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7388" y="2589299"/>
            <a:ext cx="1439946"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Hard Ego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976558" y="2589237"/>
            <a:ext cx="1319592"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Ego-loss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703350" y="2218126"/>
            <a:ext cx="1740476" cy="830997"/>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Middle Way</a:t>
            </a:r>
          </a:p>
          <a:p>
            <a:pPr algn="ctr"/>
            <a:r>
              <a:rPr lang="en-US" dirty="0" smtClean="0">
                <a:latin typeface="Tahoma" panose="020B0604030504040204" pitchFamily="34" charset="0"/>
                <a:ea typeface="Tahoma" panose="020B0604030504040204" pitchFamily="34" charset="0"/>
                <a:cs typeface="Tahoma" panose="020B0604030504040204" pitchFamily="34" charset="0"/>
              </a:rPr>
              <a:t>Soft Ego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709630" y="4510108"/>
            <a:ext cx="3727944" cy="1200329"/>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bringing any one or more </a:t>
            </a:r>
          </a:p>
          <a:p>
            <a:pPr algn="ctr"/>
            <a:r>
              <a:rPr lang="en-US" dirty="0" smtClean="0">
                <a:latin typeface="Tahoma" panose="020B0604030504040204" pitchFamily="34" charset="0"/>
                <a:ea typeface="Tahoma" panose="020B0604030504040204" pitchFamily="34" charset="0"/>
                <a:cs typeface="Tahoma" panose="020B0604030504040204" pitchFamily="34" charset="0"/>
              </a:rPr>
              <a:t>affective mental organs </a:t>
            </a:r>
          </a:p>
          <a:p>
            <a:pPr algn="ctr"/>
            <a:r>
              <a:rPr lang="en-US" dirty="0" smtClean="0">
                <a:latin typeface="Tahoma" panose="020B0604030504040204" pitchFamily="34" charset="0"/>
                <a:ea typeface="Tahoma" panose="020B0604030504040204" pitchFamily="34" charset="0"/>
                <a:cs typeface="Tahoma" panose="020B0604030504040204" pitchFamily="34" charset="0"/>
              </a:rPr>
              <a:t>into consciousness</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Arrow Connector 12"/>
          <p:cNvCxnSpPr/>
          <p:nvPr/>
        </p:nvCxnSpPr>
        <p:spPr>
          <a:xfrm flipV="1">
            <a:off x="4573588" y="3911093"/>
            <a:ext cx="0" cy="57942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56111" y="1397107"/>
            <a:ext cx="2128148" cy="461665"/>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can’t live here</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p:nvPr/>
        </p:nvCxnSpPr>
        <p:spPr>
          <a:xfrm>
            <a:off x="7620185" y="1955310"/>
            <a:ext cx="0" cy="57942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94861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7388" y="0"/>
            <a:ext cx="7772400" cy="784225"/>
          </a:xfrm>
        </p:spPr>
        <p:txBody>
          <a:bodyPr/>
          <a:lstStyle/>
          <a:p>
            <a:r>
              <a:rPr lang="en-US" altLang="en-US" dirty="0" smtClean="0"/>
              <a:t>Alpha-1</a:t>
            </a:r>
          </a:p>
        </p:txBody>
      </p:sp>
      <p:sp>
        <p:nvSpPr>
          <p:cNvPr id="56323" name="Content Placeholder 2"/>
          <p:cNvSpPr>
            <a:spLocks noGrp="1"/>
          </p:cNvSpPr>
          <p:nvPr>
            <p:ph idx="1"/>
          </p:nvPr>
        </p:nvSpPr>
        <p:spPr>
          <a:xfrm>
            <a:off x="217284" y="1075811"/>
            <a:ext cx="8926716" cy="4682183"/>
          </a:xfrm>
        </p:spPr>
        <p:txBody>
          <a:bodyPr>
            <a:noAutofit/>
          </a:bodyPr>
          <a:lstStyle/>
          <a:p>
            <a:pPr marL="0" indent="0">
              <a:buNone/>
            </a:pPr>
            <a:r>
              <a:rPr lang="en-US" altLang="en-US" sz="2400" b="1" dirty="0">
                <a:solidFill>
                  <a:srgbClr val="000000"/>
                </a:solidFill>
              </a:rPr>
              <a:t>0.2 mg clonidine and 9.0 mg of 2C-B-fly at noon, cannabis at 3:00 pm:</a:t>
            </a:r>
            <a:r>
              <a:rPr lang="en-US" altLang="en-US" sz="2400" dirty="0">
                <a:solidFill>
                  <a:srgbClr val="000000"/>
                </a:solidFill>
              </a:rPr>
              <a:t>  </a:t>
            </a:r>
            <a:endParaRPr lang="en-US" altLang="en-US" sz="2400" dirty="0" smtClean="0">
              <a:solidFill>
                <a:srgbClr val="000000"/>
              </a:solidFill>
            </a:endParaRPr>
          </a:p>
          <a:p>
            <a:pPr marL="0" indent="0">
              <a:buNone/>
            </a:pPr>
            <a:r>
              <a:rPr lang="en-US" altLang="en-US" sz="2400" dirty="0" smtClean="0">
                <a:solidFill>
                  <a:srgbClr val="3333FF"/>
                </a:solidFill>
              </a:rPr>
              <a:t>I </a:t>
            </a:r>
            <a:r>
              <a:rPr lang="en-US" altLang="en-US" sz="2400" dirty="0">
                <a:solidFill>
                  <a:srgbClr val="3333FF"/>
                </a:solidFill>
              </a:rPr>
              <a:t>found that this state is what makes life worth living.  This is what I want out of life.  I was not incapacitated in any way, and felt that I could go through life in this state, and would be better for it...</a:t>
            </a:r>
            <a:r>
              <a:rPr lang="en-US" altLang="en-US" sz="2400" dirty="0">
                <a:solidFill>
                  <a:srgbClr val="000000"/>
                </a:solidFill>
              </a:rPr>
              <a:t>  I felt that I recognized a sensibility of continuity in my thoughts, e.g. </a:t>
            </a:r>
            <a:r>
              <a:rPr lang="en-US" altLang="en-US" sz="2400" dirty="0"/>
              <a:t>thinking about the changes we go through as we mature from childhood through adolescence into adulthood.  I observed: “I believe that I feel a sense of continuity, in that I exist in the moment, and in the time around it.  I occupy a greater temporal breadth.  This provides a great connection.”  I was very present, but not just in the moment. </a:t>
            </a:r>
            <a:endParaRPr lang="en-US" altLang="en-US" sz="2400" dirty="0" smtClean="0"/>
          </a:p>
          <a:p>
            <a:pPr marL="0" indent="0">
              <a:buNone/>
            </a:pPr>
            <a:r>
              <a:rPr lang="en-US" altLang="en-US" sz="2000" dirty="0" smtClean="0"/>
              <a:t>(</a:t>
            </a:r>
            <a:r>
              <a:rPr lang="en-US" altLang="en-US" sz="2000" dirty="0"/>
              <a:t>Shulgin </a:t>
            </a:r>
            <a:r>
              <a:rPr lang="en-US" altLang="en-US" sz="2000" dirty="0">
                <a:solidFill>
                  <a:srgbClr val="000000"/>
                </a:solidFill>
              </a:rPr>
              <a:t>2016) Pharm 2, p. 25</a:t>
            </a:r>
            <a:endParaRPr lang="en-US" altLang="en-US" sz="2000" dirty="0" smtClean="0">
              <a:solidFill>
                <a:srgbClr val="000000"/>
              </a:solidFill>
            </a:endParaRPr>
          </a:p>
        </p:txBody>
      </p:sp>
      <p:sp>
        <p:nvSpPr>
          <p:cNvPr id="6" name="Title 1"/>
          <p:cNvSpPr txBox="1">
            <a:spLocks/>
          </p:cNvSpPr>
          <p:nvPr/>
        </p:nvSpPr>
        <p:spPr>
          <a:xfrm>
            <a:off x="682625" y="5959474"/>
            <a:ext cx="7772400" cy="7842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Primer/Probe clonidine</a:t>
            </a:r>
          </a:p>
        </p:txBody>
      </p:sp>
    </p:spTree>
    <p:extLst>
      <p:ext uri="{BB962C8B-B14F-4D97-AF65-F5344CB8AC3E}">
        <p14:creationId xmlns:p14="http://schemas.microsoft.com/office/powerpoint/2010/main" val="315284141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5"/>
          <p:cNvSpPr>
            <a:spLocks noGrp="1"/>
          </p:cNvSpPr>
          <p:nvPr>
            <p:ph type="title"/>
          </p:nvPr>
        </p:nvSpPr>
        <p:spPr>
          <a:xfrm>
            <a:off x="685800" y="87313"/>
            <a:ext cx="7772400" cy="1375727"/>
          </a:xfrm>
        </p:spPr>
        <p:txBody>
          <a:bodyPr>
            <a:normAutofit fontScale="90000"/>
          </a:bodyPr>
          <a:lstStyle/>
          <a:p>
            <a:r>
              <a:rPr lang="en-US" altLang="en-US" dirty="0" smtClean="0"/>
              <a:t>The Middle Way</a:t>
            </a:r>
            <a:br>
              <a:rPr lang="en-US" altLang="en-US" dirty="0" smtClean="0"/>
            </a:br>
            <a:r>
              <a:rPr lang="en-US" altLang="en-US" dirty="0" smtClean="0"/>
              <a:t>Hard Ego</a:t>
            </a:r>
          </a:p>
        </p:txBody>
      </p:sp>
      <p:sp>
        <p:nvSpPr>
          <p:cNvPr id="7" name="Content Placeholder 6"/>
          <p:cNvSpPr>
            <a:spLocks noGrp="1"/>
          </p:cNvSpPr>
          <p:nvPr>
            <p:ph idx="1"/>
          </p:nvPr>
        </p:nvSpPr>
        <p:spPr>
          <a:xfrm>
            <a:off x="330200" y="2183860"/>
            <a:ext cx="8483600" cy="3703637"/>
          </a:xfrm>
        </p:spPr>
        <p:txBody>
          <a:bodyPr>
            <a:normAutofit lnSpcReduction="10000"/>
          </a:bodyPr>
          <a:lstStyle/>
          <a:p>
            <a:pPr>
              <a:defRPr/>
            </a:pPr>
            <a:r>
              <a:rPr lang="en-US" sz="3600" dirty="0" smtClean="0">
                <a:solidFill>
                  <a:srgbClr val="000000"/>
                </a:solidFill>
              </a:rPr>
              <a:t>Modern adult cognition</a:t>
            </a:r>
          </a:p>
          <a:p>
            <a:pPr lvl="1">
              <a:defRPr/>
            </a:pPr>
            <a:r>
              <a:rPr lang="en-US" dirty="0" smtClean="0">
                <a:solidFill>
                  <a:srgbClr val="000000"/>
                </a:solidFill>
              </a:rPr>
              <a:t>language, logic, reason</a:t>
            </a:r>
          </a:p>
          <a:p>
            <a:pPr>
              <a:defRPr/>
            </a:pPr>
            <a:r>
              <a:rPr lang="en-US" sz="3600" dirty="0" smtClean="0">
                <a:solidFill>
                  <a:srgbClr val="A6A6A6"/>
                </a:solidFill>
              </a:rPr>
              <a:t>Affect </a:t>
            </a:r>
          </a:p>
          <a:p>
            <a:pPr lvl="1">
              <a:defRPr/>
            </a:pPr>
            <a:r>
              <a:rPr lang="en-US" altLang="en-US" dirty="0" smtClean="0">
                <a:solidFill>
                  <a:srgbClr val="A6A6A6"/>
                </a:solidFill>
              </a:rPr>
              <a:t>beauty</a:t>
            </a:r>
            <a:r>
              <a:rPr lang="en-US" altLang="en-US" dirty="0">
                <a:solidFill>
                  <a:srgbClr val="A6A6A6"/>
                </a:solidFill>
              </a:rPr>
              <a:t>, home, elegance, majesty, adventure, hope, </a:t>
            </a:r>
            <a:r>
              <a:rPr lang="en-US" altLang="en-US" dirty="0" smtClean="0">
                <a:solidFill>
                  <a:srgbClr val="A6A6A6"/>
                </a:solidFill>
              </a:rPr>
              <a:t>joy, sublime…</a:t>
            </a:r>
          </a:p>
          <a:p>
            <a:pPr>
              <a:defRPr/>
            </a:pPr>
            <a:r>
              <a:rPr lang="en-US" altLang="en-US" sz="3600" dirty="0" smtClean="0">
                <a:solidFill>
                  <a:srgbClr val="000000"/>
                </a:solidFill>
              </a:rPr>
              <a:t>Primal emotions </a:t>
            </a:r>
            <a:endParaRPr lang="en-US" altLang="en-US" dirty="0">
              <a:solidFill>
                <a:srgbClr val="000000"/>
              </a:solidFill>
            </a:endParaRPr>
          </a:p>
          <a:p>
            <a:pPr lvl="1">
              <a:defRPr/>
            </a:pPr>
            <a:r>
              <a:rPr lang="en-US" altLang="en-US" dirty="0">
                <a:solidFill>
                  <a:srgbClr val="000000"/>
                </a:solidFill>
              </a:rPr>
              <a:t>anger/rage, fear, sadness, surprise, and </a:t>
            </a:r>
            <a:r>
              <a:rPr lang="en-US" altLang="en-US" dirty="0" smtClean="0">
                <a:solidFill>
                  <a:srgbClr val="000000"/>
                </a:solidFill>
              </a:rPr>
              <a:t>disgust</a:t>
            </a:r>
            <a:endParaRPr lang="en-US" altLang="en-US" dirty="0">
              <a:solidFill>
                <a:srgbClr val="000000"/>
              </a:solidFill>
            </a:endParaRPr>
          </a:p>
        </p:txBody>
      </p:sp>
    </p:spTree>
    <p:extLst>
      <p:ext uri="{BB962C8B-B14F-4D97-AF65-F5344CB8AC3E}">
        <p14:creationId xmlns:p14="http://schemas.microsoft.com/office/powerpoint/2010/main" val="375830465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5"/>
          <p:cNvSpPr>
            <a:spLocks noGrp="1"/>
          </p:cNvSpPr>
          <p:nvPr>
            <p:ph type="title"/>
          </p:nvPr>
        </p:nvSpPr>
        <p:spPr>
          <a:xfrm>
            <a:off x="685800" y="87313"/>
            <a:ext cx="7772400" cy="1375727"/>
          </a:xfrm>
        </p:spPr>
        <p:txBody>
          <a:bodyPr>
            <a:normAutofit fontScale="90000"/>
          </a:bodyPr>
          <a:lstStyle/>
          <a:p>
            <a:r>
              <a:rPr lang="en-US" altLang="en-US" dirty="0" smtClean="0"/>
              <a:t>The Middle Way</a:t>
            </a:r>
            <a:br>
              <a:rPr lang="en-US" altLang="en-US" dirty="0" smtClean="0"/>
            </a:br>
            <a:r>
              <a:rPr lang="en-US" altLang="en-US" dirty="0" smtClean="0"/>
              <a:t>Soft Ego</a:t>
            </a:r>
          </a:p>
        </p:txBody>
      </p:sp>
      <p:sp>
        <p:nvSpPr>
          <p:cNvPr id="7" name="Content Placeholder 6"/>
          <p:cNvSpPr>
            <a:spLocks noGrp="1"/>
          </p:cNvSpPr>
          <p:nvPr>
            <p:ph idx="1"/>
          </p:nvPr>
        </p:nvSpPr>
        <p:spPr>
          <a:xfrm>
            <a:off x="330200" y="2183860"/>
            <a:ext cx="8483600" cy="3703637"/>
          </a:xfrm>
        </p:spPr>
        <p:txBody>
          <a:bodyPr>
            <a:normAutofit lnSpcReduction="10000"/>
          </a:bodyPr>
          <a:lstStyle/>
          <a:p>
            <a:pPr>
              <a:defRPr/>
            </a:pPr>
            <a:r>
              <a:rPr lang="en-US" sz="3600" dirty="0" smtClean="0">
                <a:solidFill>
                  <a:srgbClr val="000000"/>
                </a:solidFill>
              </a:rPr>
              <a:t>Modern adult cognition</a:t>
            </a:r>
          </a:p>
          <a:p>
            <a:pPr lvl="1">
              <a:defRPr/>
            </a:pPr>
            <a:r>
              <a:rPr lang="en-US" dirty="0" smtClean="0">
                <a:solidFill>
                  <a:srgbClr val="000000"/>
                </a:solidFill>
              </a:rPr>
              <a:t>language, logic, reason</a:t>
            </a:r>
          </a:p>
          <a:p>
            <a:pPr>
              <a:defRPr/>
            </a:pPr>
            <a:r>
              <a:rPr lang="en-US" sz="3600" dirty="0" smtClean="0">
                <a:solidFill>
                  <a:srgbClr val="000000"/>
                </a:solidFill>
              </a:rPr>
              <a:t>Affect </a:t>
            </a:r>
          </a:p>
          <a:p>
            <a:pPr lvl="1">
              <a:defRPr/>
            </a:pPr>
            <a:r>
              <a:rPr lang="en-US" altLang="en-US" dirty="0" smtClean="0">
                <a:solidFill>
                  <a:srgbClr val="000000"/>
                </a:solidFill>
              </a:rPr>
              <a:t>beauty</a:t>
            </a:r>
            <a:r>
              <a:rPr lang="en-US" altLang="en-US" dirty="0">
                <a:solidFill>
                  <a:srgbClr val="000000"/>
                </a:solidFill>
              </a:rPr>
              <a:t>, home, elegance, majesty, adventure, hope, </a:t>
            </a:r>
            <a:r>
              <a:rPr lang="en-US" altLang="en-US" dirty="0" smtClean="0">
                <a:solidFill>
                  <a:srgbClr val="000000"/>
                </a:solidFill>
              </a:rPr>
              <a:t>joy, sublime…</a:t>
            </a:r>
          </a:p>
          <a:p>
            <a:pPr>
              <a:defRPr/>
            </a:pPr>
            <a:r>
              <a:rPr lang="en-US" altLang="en-US" sz="3600" dirty="0" smtClean="0">
                <a:solidFill>
                  <a:srgbClr val="000000"/>
                </a:solidFill>
              </a:rPr>
              <a:t>Primal emotions </a:t>
            </a:r>
            <a:endParaRPr lang="en-US" altLang="en-US" dirty="0">
              <a:solidFill>
                <a:srgbClr val="000000"/>
              </a:solidFill>
            </a:endParaRPr>
          </a:p>
          <a:p>
            <a:pPr lvl="1">
              <a:defRPr/>
            </a:pPr>
            <a:r>
              <a:rPr lang="en-US" altLang="en-US" dirty="0">
                <a:solidFill>
                  <a:srgbClr val="000000"/>
                </a:solidFill>
              </a:rPr>
              <a:t>anger/rage, fear, sadness, surprise, and </a:t>
            </a:r>
            <a:r>
              <a:rPr lang="en-US" altLang="en-US" dirty="0" smtClean="0">
                <a:solidFill>
                  <a:srgbClr val="000000"/>
                </a:solidFill>
              </a:rPr>
              <a:t>disgust</a:t>
            </a:r>
            <a:endParaRPr lang="en-US" altLang="en-US" dirty="0">
              <a:solidFill>
                <a:srgbClr val="000000"/>
              </a:solidFill>
            </a:endParaRPr>
          </a:p>
        </p:txBody>
      </p:sp>
    </p:spTree>
    <p:extLst>
      <p:ext uri="{BB962C8B-B14F-4D97-AF65-F5344CB8AC3E}">
        <p14:creationId xmlns:p14="http://schemas.microsoft.com/office/powerpoint/2010/main" val="393836452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687388" y="0"/>
            <a:ext cx="7772400" cy="830263"/>
          </a:xfrm>
        </p:spPr>
        <p:txBody>
          <a:bodyPr>
            <a:normAutofit/>
          </a:bodyPr>
          <a:lstStyle/>
          <a:p>
            <a:r>
              <a:rPr lang="en-US" altLang="en-US" dirty="0" smtClean="0"/>
              <a:t>The Middle Way – Hard  Ego</a:t>
            </a:r>
          </a:p>
        </p:txBody>
      </p:sp>
      <p:sp>
        <p:nvSpPr>
          <p:cNvPr id="128003" name="Content Placeholder 1"/>
          <p:cNvSpPr>
            <a:spLocks noGrp="1"/>
          </p:cNvSpPr>
          <p:nvPr>
            <p:ph idx="1"/>
          </p:nvPr>
        </p:nvSpPr>
        <p:spPr>
          <a:xfrm>
            <a:off x="279918" y="1014413"/>
            <a:ext cx="8698982" cy="5227637"/>
          </a:xfrm>
        </p:spPr>
        <p:txBody>
          <a:bodyPr>
            <a:normAutofit lnSpcReduction="10000"/>
          </a:bodyPr>
          <a:lstStyle/>
          <a:p>
            <a:pPr marL="0" indent="0">
              <a:buNone/>
            </a:pPr>
            <a:r>
              <a:rPr lang="en-US" altLang="en-US" sz="2400" dirty="0" smtClean="0">
                <a:latin typeface="Calibri" pitchFamily="34" charset="0"/>
              </a:rPr>
              <a:t>When you don’t cover up the world with words and labels, a sense of the miraculous returns to your life that was lost a long time ago when humanity, instead of using thought, became possessed by thought. A depth returns to your life. Things regain their newness, their freshness. And the greatest miracle is the experiencing of your essential self as prior to any words, thoughts, mental labels, and images. For this to happen, you need to disentangle your sense of I, of </a:t>
            </a:r>
            <a:r>
              <a:rPr lang="en-US" altLang="en-US" sz="2400" dirty="0" err="1" smtClean="0">
                <a:latin typeface="Calibri" pitchFamily="34" charset="0"/>
              </a:rPr>
              <a:t>Beingness</a:t>
            </a:r>
            <a:r>
              <a:rPr lang="en-US" altLang="en-US" sz="2400" dirty="0" smtClean="0">
                <a:latin typeface="Calibri" pitchFamily="34" charset="0"/>
              </a:rPr>
              <a:t>, from all the things it has become mixed up with, that is to say, identified with... The quicker you are in attaching verbal or mental labels to things, people, or situations, </a:t>
            </a:r>
            <a:r>
              <a:rPr lang="en-US" altLang="en-US" sz="2400" dirty="0" smtClean="0">
                <a:solidFill>
                  <a:srgbClr val="3333FF"/>
                </a:solidFill>
                <a:latin typeface="Calibri" pitchFamily="34" charset="0"/>
              </a:rPr>
              <a:t>the more shallow and lifeless your reality becomes, and the more deadened you become to reality</a:t>
            </a:r>
            <a:r>
              <a:rPr lang="en-US" altLang="en-US" sz="2400" dirty="0" smtClean="0">
                <a:latin typeface="Calibri" pitchFamily="34" charset="0"/>
              </a:rPr>
              <a:t>, the miracle of life that continuously unfolds within and around you. </a:t>
            </a:r>
            <a:r>
              <a:rPr lang="en-US" altLang="en-US" sz="2400" dirty="0" smtClean="0">
                <a:solidFill>
                  <a:srgbClr val="3333FF"/>
                </a:solidFill>
                <a:latin typeface="Calibri" pitchFamily="34" charset="0"/>
              </a:rPr>
              <a:t>In this way, cleverness may be gained, </a:t>
            </a:r>
            <a:r>
              <a:rPr lang="en-US" altLang="en-US" sz="2400" dirty="0" smtClean="0">
                <a:latin typeface="Calibri" pitchFamily="34" charset="0"/>
              </a:rPr>
              <a:t>but</a:t>
            </a:r>
            <a:r>
              <a:rPr lang="en-US" altLang="en-US" sz="2400" dirty="0" smtClean="0">
                <a:solidFill>
                  <a:srgbClr val="3333FF"/>
                </a:solidFill>
                <a:latin typeface="Calibri" pitchFamily="34" charset="0"/>
              </a:rPr>
              <a:t> </a:t>
            </a:r>
            <a:r>
              <a:rPr lang="en-US" altLang="en-US" sz="2400" dirty="0" smtClean="0">
                <a:solidFill>
                  <a:srgbClr val="777777"/>
                </a:solidFill>
                <a:latin typeface="Calibri" pitchFamily="34" charset="0"/>
              </a:rPr>
              <a:t>wisdom</a:t>
            </a:r>
            <a:r>
              <a:rPr lang="en-US" altLang="en-US" sz="2400" dirty="0" smtClean="0">
                <a:solidFill>
                  <a:srgbClr val="3333FF"/>
                </a:solidFill>
                <a:latin typeface="Calibri" pitchFamily="34" charset="0"/>
              </a:rPr>
              <a:t> </a:t>
            </a:r>
            <a:r>
              <a:rPr lang="en-US" altLang="en-US" sz="2400" dirty="0" smtClean="0">
                <a:latin typeface="Calibri" pitchFamily="34" charset="0"/>
              </a:rPr>
              <a:t>is </a:t>
            </a:r>
            <a:r>
              <a:rPr lang="en-US" altLang="en-US" sz="2400" dirty="0" smtClean="0">
                <a:solidFill>
                  <a:srgbClr val="777777"/>
                </a:solidFill>
                <a:latin typeface="Calibri" pitchFamily="34" charset="0"/>
              </a:rPr>
              <a:t>lost</a:t>
            </a:r>
            <a:r>
              <a:rPr lang="en-US" altLang="en-US" sz="2400" dirty="0" smtClean="0">
                <a:latin typeface="Calibri" pitchFamily="34" charset="0"/>
              </a:rPr>
              <a:t>, and so are</a:t>
            </a:r>
            <a:r>
              <a:rPr lang="en-US" altLang="en-US" sz="2400" dirty="0" smtClean="0">
                <a:solidFill>
                  <a:srgbClr val="0000FF"/>
                </a:solidFill>
                <a:latin typeface="Calibri" pitchFamily="34" charset="0"/>
              </a:rPr>
              <a:t> </a:t>
            </a:r>
            <a:r>
              <a:rPr lang="en-US" altLang="en-US" sz="2400" dirty="0" smtClean="0">
                <a:solidFill>
                  <a:srgbClr val="777777"/>
                </a:solidFill>
                <a:latin typeface="Calibri" pitchFamily="34" charset="0"/>
              </a:rPr>
              <a:t>joy, love, creativity, and aliveness</a:t>
            </a:r>
            <a:r>
              <a:rPr lang="en-US" altLang="en-US" sz="2400" dirty="0" smtClean="0">
                <a:latin typeface="Calibri" pitchFamily="34" charset="0"/>
              </a:rPr>
              <a:t>. 	                  Eckhart Tolle, “A New Earth” pp. 26-27.</a:t>
            </a:r>
          </a:p>
        </p:txBody>
      </p:sp>
    </p:spTree>
    <p:extLst>
      <p:ext uri="{BB962C8B-B14F-4D97-AF65-F5344CB8AC3E}">
        <p14:creationId xmlns:p14="http://schemas.microsoft.com/office/powerpoint/2010/main" val="355472711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687388" y="0"/>
            <a:ext cx="7772400" cy="830263"/>
          </a:xfrm>
        </p:spPr>
        <p:txBody>
          <a:bodyPr>
            <a:normAutofit/>
          </a:bodyPr>
          <a:lstStyle/>
          <a:p>
            <a:r>
              <a:rPr lang="en-US" altLang="en-US" dirty="0" smtClean="0"/>
              <a:t>The Middle Way – Soft  Ego</a:t>
            </a:r>
          </a:p>
        </p:txBody>
      </p:sp>
      <p:sp>
        <p:nvSpPr>
          <p:cNvPr id="128003" name="Content Placeholder 1"/>
          <p:cNvSpPr>
            <a:spLocks noGrp="1"/>
          </p:cNvSpPr>
          <p:nvPr>
            <p:ph idx="1"/>
          </p:nvPr>
        </p:nvSpPr>
        <p:spPr>
          <a:xfrm>
            <a:off x="279918" y="1014413"/>
            <a:ext cx="8698982" cy="5227637"/>
          </a:xfrm>
        </p:spPr>
        <p:txBody>
          <a:bodyPr>
            <a:normAutofit lnSpcReduction="10000"/>
          </a:bodyPr>
          <a:lstStyle/>
          <a:p>
            <a:pPr marL="0" indent="0">
              <a:buNone/>
            </a:pPr>
            <a:r>
              <a:rPr lang="en-US" altLang="en-US" sz="2400" dirty="0" smtClean="0">
                <a:solidFill>
                  <a:srgbClr val="000000"/>
                </a:solidFill>
                <a:latin typeface="Calibri" pitchFamily="34" charset="0"/>
              </a:rPr>
              <a:t>When you don’t cover up the world with words and labels, </a:t>
            </a:r>
            <a:r>
              <a:rPr lang="en-US" altLang="en-US" sz="2400" dirty="0" smtClean="0">
                <a:solidFill>
                  <a:srgbClr val="3333FF"/>
                </a:solidFill>
                <a:latin typeface="Calibri" pitchFamily="34" charset="0"/>
              </a:rPr>
              <a:t>a sense of the miraculous returns to your life</a:t>
            </a:r>
            <a:r>
              <a:rPr lang="en-US" altLang="en-US" sz="2400" dirty="0" smtClean="0">
                <a:solidFill>
                  <a:srgbClr val="000000"/>
                </a:solidFill>
                <a:latin typeface="Calibri" pitchFamily="34" charset="0"/>
              </a:rPr>
              <a:t> that was lost a long time ago when humanity, instead of using thought, became possessed by thought. </a:t>
            </a:r>
            <a:r>
              <a:rPr lang="en-US" altLang="en-US" sz="2400" dirty="0" smtClean="0">
                <a:solidFill>
                  <a:srgbClr val="3333FF"/>
                </a:solidFill>
                <a:latin typeface="Calibri" pitchFamily="34" charset="0"/>
              </a:rPr>
              <a:t>A depth returns to your life. Things regain their newness, their freshness. And the greatest miracle is the experiencing of your essential self as prior to any words, thoughts, mental labels, and images. </a:t>
            </a:r>
            <a:r>
              <a:rPr lang="en-US" altLang="en-US" sz="2400" dirty="0" smtClean="0">
                <a:solidFill>
                  <a:srgbClr val="000000"/>
                </a:solidFill>
                <a:latin typeface="Calibri" pitchFamily="34" charset="0"/>
              </a:rPr>
              <a:t>For this to happen, you need to disentangle your sense of I, of </a:t>
            </a:r>
            <a:r>
              <a:rPr lang="en-US" altLang="en-US" sz="2400" dirty="0" err="1" smtClean="0">
                <a:solidFill>
                  <a:srgbClr val="000000"/>
                </a:solidFill>
                <a:latin typeface="Calibri" pitchFamily="34" charset="0"/>
              </a:rPr>
              <a:t>Beingness</a:t>
            </a:r>
            <a:r>
              <a:rPr lang="en-US" altLang="en-US" sz="2400" dirty="0" smtClean="0">
                <a:solidFill>
                  <a:srgbClr val="000000"/>
                </a:solidFill>
                <a:latin typeface="Calibri" pitchFamily="34" charset="0"/>
              </a:rPr>
              <a:t>, from all the things it has become mixed up with, that is to say, identified </a:t>
            </a:r>
            <a:r>
              <a:rPr lang="en-US" altLang="en-US" sz="2400" dirty="0" smtClean="0">
                <a:latin typeface="Calibri" pitchFamily="34" charset="0"/>
              </a:rPr>
              <a:t>with... The quicker you are in attaching verbal or mental labels to things, people, or situations, the more shallow and lifeless your reality becomes, and the more deadened you become to reality, </a:t>
            </a:r>
            <a:r>
              <a:rPr lang="en-US" altLang="en-US" sz="2400" dirty="0" smtClean="0">
                <a:solidFill>
                  <a:srgbClr val="3333FF"/>
                </a:solidFill>
                <a:latin typeface="Calibri" pitchFamily="34" charset="0"/>
              </a:rPr>
              <a:t>the miracle of life that continuously unfolds within and around you.</a:t>
            </a:r>
            <a:r>
              <a:rPr lang="en-US" altLang="en-US" sz="2400" dirty="0" smtClean="0">
                <a:solidFill>
                  <a:srgbClr val="0070C0"/>
                </a:solidFill>
                <a:latin typeface="Calibri" pitchFamily="34" charset="0"/>
              </a:rPr>
              <a:t> </a:t>
            </a:r>
            <a:r>
              <a:rPr lang="en-US" altLang="en-US" sz="2400" dirty="0" smtClean="0">
                <a:latin typeface="Calibri" pitchFamily="34" charset="0"/>
              </a:rPr>
              <a:t>In this way, cleverness may be gained, but </a:t>
            </a:r>
            <a:r>
              <a:rPr lang="en-US" altLang="en-US" sz="2400" dirty="0" smtClean="0">
                <a:solidFill>
                  <a:srgbClr val="3333FF"/>
                </a:solidFill>
                <a:latin typeface="Calibri" pitchFamily="34" charset="0"/>
              </a:rPr>
              <a:t>wisdom</a:t>
            </a:r>
            <a:r>
              <a:rPr lang="en-US" altLang="en-US" sz="2400" dirty="0" smtClean="0">
                <a:solidFill>
                  <a:srgbClr val="0070C0"/>
                </a:solidFill>
                <a:latin typeface="Calibri" pitchFamily="34" charset="0"/>
              </a:rPr>
              <a:t> </a:t>
            </a:r>
            <a:r>
              <a:rPr lang="en-US" altLang="en-US" sz="2400" dirty="0" smtClean="0">
                <a:latin typeface="Calibri" pitchFamily="34" charset="0"/>
              </a:rPr>
              <a:t>is lost, and so are</a:t>
            </a:r>
            <a:r>
              <a:rPr lang="en-US" altLang="en-US" sz="2400" dirty="0" smtClean="0">
                <a:solidFill>
                  <a:srgbClr val="0070C0"/>
                </a:solidFill>
                <a:latin typeface="Calibri" pitchFamily="34" charset="0"/>
              </a:rPr>
              <a:t> </a:t>
            </a:r>
            <a:r>
              <a:rPr lang="en-US" altLang="en-US" sz="2400" dirty="0" smtClean="0">
                <a:solidFill>
                  <a:srgbClr val="3333FF"/>
                </a:solidFill>
                <a:latin typeface="Calibri" pitchFamily="34" charset="0"/>
              </a:rPr>
              <a:t>joy, love, creativity, and aliveness</a:t>
            </a:r>
            <a:r>
              <a:rPr lang="en-US" altLang="en-US" sz="2400" dirty="0" smtClean="0">
                <a:solidFill>
                  <a:srgbClr val="0000FF"/>
                </a:solidFill>
                <a:latin typeface="Calibri" pitchFamily="34" charset="0"/>
              </a:rPr>
              <a:t>.</a:t>
            </a:r>
            <a:r>
              <a:rPr lang="en-US" altLang="en-US" sz="2400" dirty="0" smtClean="0">
                <a:solidFill>
                  <a:srgbClr val="0070C0"/>
                </a:solidFill>
                <a:latin typeface="Calibri" pitchFamily="34" charset="0"/>
              </a:rPr>
              <a:t> </a:t>
            </a:r>
            <a:r>
              <a:rPr lang="en-US" altLang="en-US" sz="2400" dirty="0" smtClean="0">
                <a:solidFill>
                  <a:srgbClr val="000000"/>
                </a:solidFill>
                <a:latin typeface="Calibri" pitchFamily="34" charset="0"/>
              </a:rPr>
              <a:t>	                  Eckhart Tolle, “A New Earth” pp. 26-27.</a:t>
            </a:r>
          </a:p>
        </p:txBody>
      </p:sp>
    </p:spTree>
    <p:extLst>
      <p:ext uri="{BB962C8B-B14F-4D97-AF65-F5344CB8AC3E}">
        <p14:creationId xmlns:p14="http://schemas.microsoft.com/office/powerpoint/2010/main" val="3703822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849782"/>
            <a:ext cx="7772400" cy="1470025"/>
          </a:xfrm>
        </p:spPr>
        <p:txBody>
          <a:bodyPr/>
          <a:lstStyle/>
          <a:p>
            <a:r>
              <a:rPr lang="en-US" dirty="0" smtClean="0"/>
              <a:t>The Human Mind</a:t>
            </a:r>
            <a:endParaRPr lang="en-US" dirty="0"/>
          </a:p>
        </p:txBody>
      </p:sp>
      <p:sp>
        <p:nvSpPr>
          <p:cNvPr id="5" name="Subtitle 4"/>
          <p:cNvSpPr>
            <a:spLocks noGrp="1"/>
          </p:cNvSpPr>
          <p:nvPr>
            <p:ph type="subTitle" idx="1"/>
          </p:nvPr>
        </p:nvSpPr>
        <p:spPr>
          <a:xfrm>
            <a:off x="1371600" y="3605557"/>
            <a:ext cx="6400800" cy="1752600"/>
          </a:xfrm>
        </p:spPr>
        <p:txBody>
          <a:bodyPr>
            <a:normAutofit/>
          </a:bodyPr>
          <a:lstStyle/>
          <a:p>
            <a:r>
              <a:rPr lang="en-US" dirty="0" smtClean="0">
                <a:solidFill>
                  <a:schemeClr val="tx1"/>
                </a:solidFill>
              </a:rPr>
              <a:t>Most </a:t>
            </a:r>
            <a:r>
              <a:rPr lang="en-US" dirty="0">
                <a:solidFill>
                  <a:schemeClr val="tx1"/>
                </a:solidFill>
              </a:rPr>
              <a:t>Complex Known Entity</a:t>
            </a:r>
          </a:p>
          <a:p>
            <a:r>
              <a:rPr lang="en-US" dirty="0" smtClean="0">
                <a:solidFill>
                  <a:schemeClr val="tx1"/>
                </a:solidFill>
              </a:rPr>
              <a:t>Great Frontier of Science</a:t>
            </a:r>
          </a:p>
        </p:txBody>
      </p:sp>
    </p:spTree>
    <p:extLst>
      <p:ext uri="{BB962C8B-B14F-4D97-AF65-F5344CB8AC3E}">
        <p14:creationId xmlns:p14="http://schemas.microsoft.com/office/powerpoint/2010/main" val="1046490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065" y="167135"/>
            <a:ext cx="6905870" cy="6517129"/>
          </a:xfrm>
          <a:prstGeom prst="rect">
            <a:avLst/>
          </a:prstGeom>
        </p:spPr>
      </p:pic>
    </p:spTree>
    <p:extLst>
      <p:ext uri="{BB962C8B-B14F-4D97-AF65-F5344CB8AC3E}">
        <p14:creationId xmlns:p14="http://schemas.microsoft.com/office/powerpoint/2010/main" val="295091121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descr="Biodiversity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06438"/>
            <a:ext cx="455771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BouquetLiliesTulipsRosesOrchidsFrees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0"/>
            <a:ext cx="429260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SpockA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8416" y="3446416"/>
            <a:ext cx="1875818" cy="341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8" y="3432175"/>
            <a:ext cx="4565651"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6001" y="149468"/>
            <a:ext cx="2825710"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Collapse of Breadth</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3580" y="3446416"/>
            <a:ext cx="2648914" cy="3411584"/>
          </a:xfrm>
          <a:prstGeom prst="rect">
            <a:avLst/>
          </a:prstGeo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Bloom_Lotus_Flow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414588"/>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4" descr="Confucius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301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JesusChristLam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1200" y="0"/>
            <a:ext cx="1954213"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6" descr="Lao-Tzu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0"/>
            <a:ext cx="169227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7" descr="PatanjaliA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787775"/>
            <a:ext cx="24145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8" descr="Socrate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68725" y="4391025"/>
            <a:ext cx="16033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9" descr="SiddharthaGautamaA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0738" y="3432175"/>
            <a:ext cx="1973262"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10" descr="ShintoB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0413" y="0"/>
            <a:ext cx="19716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Box 11"/>
          <p:cNvSpPr txBox="1">
            <a:spLocks noChangeArrowheads="1"/>
          </p:cNvSpPr>
          <p:nvPr/>
        </p:nvSpPr>
        <p:spPr bwMode="auto">
          <a:xfrm>
            <a:off x="390525" y="2814638"/>
            <a:ext cx="1598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Confucius: Beta</a:t>
            </a:r>
          </a:p>
        </p:txBody>
      </p:sp>
      <p:sp>
        <p:nvSpPr>
          <p:cNvPr id="83979" name="TextBox 12"/>
          <p:cNvSpPr txBox="1">
            <a:spLocks noChangeArrowheads="1"/>
          </p:cNvSpPr>
          <p:nvPr/>
        </p:nvSpPr>
        <p:spPr bwMode="auto">
          <a:xfrm>
            <a:off x="7019925" y="2749550"/>
            <a:ext cx="184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Jesus: </a:t>
            </a:r>
          </a:p>
          <a:p>
            <a:pPr algn="ctr" eaLnBrk="1" hangingPunct="1">
              <a:spcBef>
                <a:spcPct val="0"/>
              </a:spcBef>
              <a:buSzTx/>
              <a:buFontTx/>
              <a:buNone/>
            </a:pPr>
            <a:r>
              <a:rPr lang="en-US" altLang="en-US" sz="1200">
                <a:solidFill>
                  <a:srgbClr val="000000"/>
                </a:solidFill>
                <a:cs typeface="Tahoma" pitchFamily="34" charset="0"/>
              </a:rPr>
              <a:t>Imidazoline &amp; Dopamine</a:t>
            </a:r>
          </a:p>
        </p:txBody>
      </p:sp>
      <p:sp>
        <p:nvSpPr>
          <p:cNvPr id="83980" name="TextBox 13"/>
          <p:cNvSpPr txBox="1">
            <a:spLocks noChangeArrowheads="1"/>
          </p:cNvSpPr>
          <p:nvPr/>
        </p:nvSpPr>
        <p:spPr bwMode="auto">
          <a:xfrm>
            <a:off x="6900863" y="6273800"/>
            <a:ext cx="217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Siddhartha Gautama: </a:t>
            </a:r>
          </a:p>
          <a:p>
            <a:pPr algn="ctr" eaLnBrk="1" hangingPunct="1">
              <a:spcBef>
                <a:spcPct val="0"/>
              </a:spcBef>
              <a:buSzTx/>
              <a:buFontTx/>
              <a:buNone/>
            </a:pPr>
            <a:r>
              <a:rPr lang="en-US" altLang="en-US" sz="1200">
                <a:solidFill>
                  <a:srgbClr val="000000"/>
                </a:solidFill>
                <a:cs typeface="Tahoma" pitchFamily="34" charset="0"/>
              </a:rPr>
              <a:t>Serotonin-7</a:t>
            </a:r>
          </a:p>
        </p:txBody>
      </p:sp>
      <p:sp>
        <p:nvSpPr>
          <p:cNvPr id="83981" name="TextBox 14"/>
          <p:cNvSpPr txBox="1">
            <a:spLocks noChangeArrowheads="1"/>
          </p:cNvSpPr>
          <p:nvPr/>
        </p:nvSpPr>
        <p:spPr bwMode="auto">
          <a:xfrm>
            <a:off x="65088" y="6259513"/>
            <a:ext cx="2301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Patanjali (Yoga): Sigma</a:t>
            </a:r>
          </a:p>
        </p:txBody>
      </p:sp>
      <p:sp>
        <p:nvSpPr>
          <p:cNvPr id="83982" name="TextBox 15"/>
          <p:cNvSpPr txBox="1">
            <a:spLocks noChangeArrowheads="1"/>
          </p:cNvSpPr>
          <p:nvPr/>
        </p:nvSpPr>
        <p:spPr bwMode="auto">
          <a:xfrm>
            <a:off x="4741863" y="2016125"/>
            <a:ext cx="1582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Shinto: Alpha-2</a:t>
            </a:r>
          </a:p>
        </p:txBody>
      </p:sp>
      <p:sp>
        <p:nvSpPr>
          <p:cNvPr id="83983" name="TextBox 16"/>
          <p:cNvSpPr txBox="1">
            <a:spLocks noChangeArrowheads="1"/>
          </p:cNvSpPr>
          <p:nvPr/>
        </p:nvSpPr>
        <p:spPr bwMode="auto">
          <a:xfrm>
            <a:off x="3502025" y="6519863"/>
            <a:ext cx="213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Socrates: Serotonin-1</a:t>
            </a:r>
          </a:p>
        </p:txBody>
      </p:sp>
      <p:sp>
        <p:nvSpPr>
          <p:cNvPr id="83984" name="TextBox 17"/>
          <p:cNvSpPr txBox="1">
            <a:spLocks noChangeArrowheads="1"/>
          </p:cNvSpPr>
          <p:nvPr/>
        </p:nvSpPr>
        <p:spPr bwMode="auto">
          <a:xfrm>
            <a:off x="2687638" y="1874838"/>
            <a:ext cx="1489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Lao-Tzu (Tao):</a:t>
            </a:r>
          </a:p>
          <a:p>
            <a:pPr algn="ctr" eaLnBrk="1" hangingPunct="1">
              <a:spcBef>
                <a:spcPct val="0"/>
              </a:spcBef>
              <a:buSzTx/>
              <a:buFontTx/>
              <a:buNone/>
            </a:pPr>
            <a:r>
              <a:rPr lang="en-US" altLang="en-US" sz="1200">
                <a:solidFill>
                  <a:srgbClr val="000000"/>
                </a:solidFill>
                <a:cs typeface="Tahoma" pitchFamily="34" charset="0"/>
              </a:rPr>
              <a:t>Beta &amp; Alpha-2</a:t>
            </a:r>
          </a:p>
        </p:txBody>
      </p:sp>
    </p:spTree>
    <p:extLst>
      <p:ext uri="{BB962C8B-B14F-4D97-AF65-F5344CB8AC3E}">
        <p14:creationId xmlns:p14="http://schemas.microsoft.com/office/powerpoint/2010/main" val="16121936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Confucius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1301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5" descr="JesusChristLa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1200" y="0"/>
            <a:ext cx="1954213"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descr="Lao-Tzu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0"/>
            <a:ext cx="169227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descr="PatanjaliA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7775"/>
            <a:ext cx="24145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8" descr="Socrates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8725" y="4391025"/>
            <a:ext cx="16033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9" descr="SiddharthaGautamaA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70738" y="3432175"/>
            <a:ext cx="1973262"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0" descr="ShintoB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0"/>
            <a:ext cx="19716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Box 11"/>
          <p:cNvSpPr txBox="1">
            <a:spLocks noChangeArrowheads="1"/>
          </p:cNvSpPr>
          <p:nvPr/>
        </p:nvSpPr>
        <p:spPr bwMode="auto">
          <a:xfrm>
            <a:off x="390525" y="2814638"/>
            <a:ext cx="1598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Confucius: Beta</a:t>
            </a:r>
          </a:p>
        </p:txBody>
      </p:sp>
      <p:sp>
        <p:nvSpPr>
          <p:cNvPr id="85002" name="TextBox 12"/>
          <p:cNvSpPr txBox="1">
            <a:spLocks noChangeArrowheads="1"/>
          </p:cNvSpPr>
          <p:nvPr/>
        </p:nvSpPr>
        <p:spPr bwMode="auto">
          <a:xfrm>
            <a:off x="7019925" y="2749550"/>
            <a:ext cx="184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Jesus: </a:t>
            </a:r>
          </a:p>
          <a:p>
            <a:pPr algn="ctr" eaLnBrk="1" hangingPunct="1">
              <a:spcBef>
                <a:spcPct val="0"/>
              </a:spcBef>
              <a:buSzTx/>
              <a:buFontTx/>
              <a:buNone/>
            </a:pPr>
            <a:r>
              <a:rPr lang="en-US" altLang="en-US" sz="1200">
                <a:solidFill>
                  <a:srgbClr val="000000"/>
                </a:solidFill>
                <a:cs typeface="Tahoma" pitchFamily="34" charset="0"/>
              </a:rPr>
              <a:t>Imidazoline &amp; Dopamine</a:t>
            </a:r>
          </a:p>
        </p:txBody>
      </p:sp>
      <p:sp>
        <p:nvSpPr>
          <p:cNvPr id="85003" name="TextBox 13"/>
          <p:cNvSpPr txBox="1">
            <a:spLocks noChangeArrowheads="1"/>
          </p:cNvSpPr>
          <p:nvPr/>
        </p:nvSpPr>
        <p:spPr bwMode="auto">
          <a:xfrm>
            <a:off x="6900863" y="6273800"/>
            <a:ext cx="217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Siddhartha Gautama: </a:t>
            </a:r>
          </a:p>
          <a:p>
            <a:pPr algn="ctr" eaLnBrk="1" hangingPunct="1">
              <a:spcBef>
                <a:spcPct val="0"/>
              </a:spcBef>
              <a:buSzTx/>
              <a:buFontTx/>
              <a:buNone/>
            </a:pPr>
            <a:r>
              <a:rPr lang="en-US" altLang="en-US" sz="1200">
                <a:solidFill>
                  <a:srgbClr val="000000"/>
                </a:solidFill>
                <a:cs typeface="Tahoma" pitchFamily="34" charset="0"/>
              </a:rPr>
              <a:t>Serotonin-7</a:t>
            </a:r>
          </a:p>
        </p:txBody>
      </p:sp>
      <p:sp>
        <p:nvSpPr>
          <p:cNvPr id="85004" name="TextBox 14"/>
          <p:cNvSpPr txBox="1">
            <a:spLocks noChangeArrowheads="1"/>
          </p:cNvSpPr>
          <p:nvPr/>
        </p:nvSpPr>
        <p:spPr bwMode="auto">
          <a:xfrm>
            <a:off x="65088" y="6259513"/>
            <a:ext cx="2301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Patanjali (Yoga): Sigma</a:t>
            </a:r>
          </a:p>
        </p:txBody>
      </p:sp>
      <p:sp>
        <p:nvSpPr>
          <p:cNvPr id="85005" name="TextBox 15"/>
          <p:cNvSpPr txBox="1">
            <a:spLocks noChangeArrowheads="1"/>
          </p:cNvSpPr>
          <p:nvPr/>
        </p:nvSpPr>
        <p:spPr bwMode="auto">
          <a:xfrm>
            <a:off x="4741863" y="2016125"/>
            <a:ext cx="1582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Shinto: Alpha-2</a:t>
            </a:r>
          </a:p>
        </p:txBody>
      </p:sp>
      <p:sp>
        <p:nvSpPr>
          <p:cNvPr id="85006" name="TextBox 16"/>
          <p:cNvSpPr txBox="1">
            <a:spLocks noChangeArrowheads="1"/>
          </p:cNvSpPr>
          <p:nvPr/>
        </p:nvSpPr>
        <p:spPr bwMode="auto">
          <a:xfrm>
            <a:off x="3502025" y="6519863"/>
            <a:ext cx="213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Socrates: Serotonin-1</a:t>
            </a:r>
          </a:p>
        </p:txBody>
      </p:sp>
      <p:sp>
        <p:nvSpPr>
          <p:cNvPr id="85007" name="TextBox 17"/>
          <p:cNvSpPr txBox="1">
            <a:spLocks noChangeArrowheads="1"/>
          </p:cNvSpPr>
          <p:nvPr/>
        </p:nvSpPr>
        <p:spPr bwMode="auto">
          <a:xfrm>
            <a:off x="2687638" y="1874838"/>
            <a:ext cx="1489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9"/>
              </a:buBlip>
              <a:defRPr sz="3200">
                <a:solidFill>
                  <a:schemeClr val="tx1"/>
                </a:solidFill>
                <a:latin typeface="Tahoma" pitchFamily="34" charset="0"/>
              </a:defRPr>
            </a:lvl1pPr>
            <a:lvl2pPr marL="742950" indent="-285750" eaLnBrk="0" hangingPunct="0">
              <a:spcBef>
                <a:spcPct val="20000"/>
              </a:spcBef>
              <a:buSzPct val="80000"/>
              <a:buBlip>
                <a:blip r:embed="rId10"/>
              </a:buBlip>
              <a:defRPr sz="2800">
                <a:solidFill>
                  <a:schemeClr val="tx1"/>
                </a:solidFill>
                <a:latin typeface="Tahoma" pitchFamily="34" charset="0"/>
              </a:defRPr>
            </a:lvl2pPr>
            <a:lvl3pPr marL="1143000" indent="-228600" eaLnBrk="0" hangingPunct="0">
              <a:spcBef>
                <a:spcPct val="20000"/>
              </a:spcBef>
              <a:buSzPct val="70000"/>
              <a:buBlip>
                <a:blip r:embed="rId11"/>
              </a:buBlip>
              <a:defRPr sz="2400">
                <a:solidFill>
                  <a:schemeClr val="tx1"/>
                </a:solidFill>
                <a:latin typeface="Tahoma" pitchFamily="34" charset="0"/>
              </a:defRPr>
            </a:lvl3pPr>
            <a:lvl4pPr marL="1600200" indent="-228600" eaLnBrk="0" hangingPunct="0">
              <a:spcBef>
                <a:spcPct val="20000"/>
              </a:spcBef>
              <a:buSzPct val="70000"/>
              <a:buBlip>
                <a:blip r:embed="rId12"/>
              </a:buBlip>
              <a:defRPr sz="2000">
                <a:solidFill>
                  <a:schemeClr val="tx1"/>
                </a:solidFill>
                <a:latin typeface="Tahoma" pitchFamily="34" charset="0"/>
              </a:defRPr>
            </a:lvl4pPr>
            <a:lvl5pPr marL="2057400" indent="-228600" eaLnBrk="0" hangingPunct="0">
              <a:spcBef>
                <a:spcPct val="20000"/>
              </a:spcBef>
              <a:buSzPct val="70000"/>
              <a:buBlip>
                <a:blip r:embed="rId13"/>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3"/>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3"/>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3"/>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3"/>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Lao-Tzu (Tao):</a:t>
            </a:r>
          </a:p>
          <a:p>
            <a:pPr algn="ctr" eaLnBrk="1" hangingPunct="1">
              <a:spcBef>
                <a:spcPct val="0"/>
              </a:spcBef>
              <a:buSzTx/>
              <a:buFontTx/>
              <a:buNone/>
            </a:pPr>
            <a:r>
              <a:rPr lang="en-US" altLang="en-US" sz="1200">
                <a:solidFill>
                  <a:srgbClr val="000000"/>
                </a:solidFill>
                <a:cs typeface="Tahoma" pitchFamily="34" charset="0"/>
              </a:rPr>
              <a:t>Beta &amp; Alpha-2</a:t>
            </a:r>
          </a:p>
        </p:txBody>
      </p:sp>
      <p:pic>
        <p:nvPicPr>
          <p:cNvPr id="85008" name="Picture 3" descr="BouquetLiliesTulipsRosesOrchidsFreesia.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49625" y="2455863"/>
            <a:ext cx="24415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02306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411163" y="1132144"/>
            <a:ext cx="83248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600" dirty="0">
                <a:solidFill>
                  <a:srgbClr val="000000"/>
                </a:solidFill>
                <a:latin typeface="Calibri" pitchFamily="34" charset="0"/>
              </a:rPr>
              <a:t>When I open a dictionary and read through words, it is never a silent, static experience.  Every word is robust with its meaning and sound, and oftentimes I would mentally provide a context to give the word an extra layer of personal feeling...</a:t>
            </a:r>
          </a:p>
          <a:p>
            <a:pPr eaLnBrk="1" hangingPunct="1">
              <a:spcBef>
                <a:spcPct val="0"/>
              </a:spcBef>
              <a:buSzTx/>
              <a:buFontTx/>
              <a:buNone/>
            </a:pPr>
            <a:endParaRPr lang="en-US" altLang="en-US" sz="1600" dirty="0">
              <a:solidFill>
                <a:srgbClr val="000000"/>
              </a:solidFill>
              <a:latin typeface="Calibri" pitchFamily="34" charset="0"/>
            </a:endParaRPr>
          </a:p>
          <a:p>
            <a:pPr eaLnBrk="1" hangingPunct="1">
              <a:spcBef>
                <a:spcPct val="0"/>
              </a:spcBef>
              <a:buSzTx/>
              <a:buFontTx/>
              <a:buNone/>
            </a:pPr>
            <a:r>
              <a:rPr lang="en-US" altLang="en-US" sz="1600" dirty="0">
                <a:solidFill>
                  <a:srgbClr val="000000"/>
                </a:solidFill>
                <a:latin typeface="Calibri" pitchFamily="34" charset="0"/>
              </a:rPr>
              <a:t>I was at the word “abalone”... my imagery about abalone at that moment was a happy one: At a family feast, we ordered steamed abalone; </a:t>
            </a:r>
            <a:r>
              <a:rPr lang="en-US" altLang="en-US" sz="1600" dirty="0">
                <a:latin typeface="Calibri" pitchFamily="34" charset="0"/>
              </a:rPr>
              <a:t>each helping was filled individually in a small white china saucer; the waitresses filed in each carrying a lacquer tray with four individual helpings of abalone in it; the way it was presented to us and the tiny portion made me feel it was an expensive dish (it certainly was)...</a:t>
            </a:r>
          </a:p>
          <a:p>
            <a:pPr eaLnBrk="1" hangingPunct="1">
              <a:spcBef>
                <a:spcPct val="0"/>
              </a:spcBef>
              <a:buSzTx/>
              <a:buFontTx/>
              <a:buNone/>
            </a:pPr>
            <a:endParaRPr lang="en-US" altLang="en-US" sz="1600" dirty="0">
              <a:solidFill>
                <a:srgbClr val="000000"/>
              </a:solidFill>
              <a:latin typeface="Calibri" pitchFamily="34" charset="0"/>
            </a:endParaRPr>
          </a:p>
          <a:p>
            <a:pPr eaLnBrk="1" hangingPunct="1">
              <a:spcBef>
                <a:spcPct val="0"/>
              </a:spcBef>
              <a:buSzTx/>
              <a:buFontTx/>
              <a:buNone/>
            </a:pPr>
            <a:r>
              <a:rPr lang="en-US" altLang="en-US" sz="1600" dirty="0">
                <a:solidFill>
                  <a:srgbClr val="3333FF"/>
                </a:solidFill>
                <a:latin typeface="Calibri" pitchFamily="34" charset="0"/>
              </a:rPr>
              <a:t>I would feel the rumbling sound of a tire rolling on an asphalt road in the word “road”.  In the word “abject” I would sense the sorrow, a perilous state a person might be in, his facial expression, his skin tone, his possible gestures, and gaits...</a:t>
            </a:r>
          </a:p>
          <a:p>
            <a:pPr eaLnBrk="1" hangingPunct="1">
              <a:spcBef>
                <a:spcPct val="0"/>
              </a:spcBef>
              <a:buSzTx/>
              <a:buFontTx/>
              <a:buNone/>
            </a:pPr>
            <a:endParaRPr lang="en-US" altLang="en-US" sz="1600" dirty="0">
              <a:solidFill>
                <a:srgbClr val="3333FF"/>
              </a:solidFill>
              <a:latin typeface="Calibri" pitchFamily="34" charset="0"/>
            </a:endParaRPr>
          </a:p>
          <a:p>
            <a:pPr eaLnBrk="1" hangingPunct="1">
              <a:spcBef>
                <a:spcPct val="0"/>
              </a:spcBef>
              <a:buSzTx/>
              <a:buFontTx/>
              <a:buNone/>
            </a:pPr>
            <a:r>
              <a:rPr lang="en-US" altLang="en-US" sz="1600" dirty="0">
                <a:solidFill>
                  <a:srgbClr val="3333FF"/>
                </a:solidFill>
                <a:latin typeface="Calibri" pitchFamily="34" charset="0"/>
              </a:rPr>
              <a:t>I remember the word “sandalwood”.  I liked it at the moment I saw it, and it actually invoked a mood associated with an imagined story so I wrote a poem with it...</a:t>
            </a:r>
          </a:p>
          <a:p>
            <a:pPr eaLnBrk="1" hangingPunct="1">
              <a:spcBef>
                <a:spcPct val="0"/>
              </a:spcBef>
              <a:buSzTx/>
              <a:buFontTx/>
              <a:buNone/>
            </a:pPr>
            <a:endParaRPr lang="en-US" altLang="en-US" sz="1600" dirty="0">
              <a:solidFill>
                <a:srgbClr val="3333FF"/>
              </a:solidFill>
              <a:latin typeface="Calibri" pitchFamily="34" charset="0"/>
            </a:endParaRPr>
          </a:p>
          <a:p>
            <a:pPr eaLnBrk="1" hangingPunct="1">
              <a:spcBef>
                <a:spcPct val="0"/>
              </a:spcBef>
              <a:buSzTx/>
              <a:buFontTx/>
              <a:buNone/>
            </a:pPr>
            <a:r>
              <a:rPr lang="en-US" altLang="en-US" sz="1600" dirty="0">
                <a:solidFill>
                  <a:srgbClr val="3333FF"/>
                </a:solidFill>
                <a:latin typeface="Calibri" pitchFamily="34" charset="0"/>
              </a:rPr>
              <a:t>If it’s a rainy day, I might be able to simultaneously feel the moisture of the air and its grassy and earthy smell while turning leaves of my dictionary; and if I peruse my dictionary at the sunset, I would feel the dancing quality of the sun rays.  It is very relaxing and easy.</a:t>
            </a:r>
          </a:p>
        </p:txBody>
      </p:sp>
      <p:sp>
        <p:nvSpPr>
          <p:cNvPr id="95235" name="TextBox 2"/>
          <p:cNvSpPr txBox="1">
            <a:spLocks noChangeArrowheads="1"/>
          </p:cNvSpPr>
          <p:nvPr/>
        </p:nvSpPr>
        <p:spPr bwMode="auto">
          <a:xfrm>
            <a:off x="2120900" y="28575"/>
            <a:ext cx="49053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4400">
                <a:solidFill>
                  <a:srgbClr val="000000"/>
                </a:solidFill>
                <a:latin typeface="Calibri" pitchFamily="34" charset="0"/>
              </a:rPr>
              <a:t>Reading a Dictionary</a:t>
            </a:r>
          </a:p>
        </p:txBody>
      </p:sp>
    </p:spTree>
    <p:extLst>
      <p:ext uri="{BB962C8B-B14F-4D97-AF65-F5344CB8AC3E}">
        <p14:creationId xmlns:p14="http://schemas.microsoft.com/office/powerpoint/2010/main" val="155239382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411163" y="1132144"/>
            <a:ext cx="83248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600" dirty="0">
                <a:solidFill>
                  <a:srgbClr val="000000"/>
                </a:solidFill>
                <a:latin typeface="Calibri" pitchFamily="34" charset="0"/>
              </a:rPr>
              <a:t>When I open a dictionary and read through words, it is never a silent, static experience.  Every word is robust with its meaning and sound, and oftentimes I would mentally provide a context to give the word an extra layer of personal feeling...</a:t>
            </a:r>
          </a:p>
          <a:p>
            <a:pPr eaLnBrk="1" hangingPunct="1">
              <a:spcBef>
                <a:spcPct val="0"/>
              </a:spcBef>
              <a:buSzTx/>
              <a:buFontTx/>
              <a:buNone/>
            </a:pPr>
            <a:endParaRPr lang="en-US" altLang="en-US" sz="1600" dirty="0">
              <a:solidFill>
                <a:srgbClr val="000000"/>
              </a:solidFill>
              <a:latin typeface="Calibri" pitchFamily="34" charset="0"/>
            </a:endParaRPr>
          </a:p>
          <a:p>
            <a:pPr eaLnBrk="1" hangingPunct="1">
              <a:spcBef>
                <a:spcPct val="0"/>
              </a:spcBef>
              <a:buSzTx/>
              <a:buFontTx/>
              <a:buNone/>
            </a:pPr>
            <a:r>
              <a:rPr lang="en-US" altLang="en-US" sz="1600" dirty="0">
                <a:solidFill>
                  <a:srgbClr val="000000"/>
                </a:solidFill>
                <a:latin typeface="Calibri" pitchFamily="34" charset="0"/>
              </a:rPr>
              <a:t>I was at the word “abalone”... my imagery about abalone at that moment was a happy one: At a family feast, we ordered steamed abalone; </a:t>
            </a:r>
            <a:r>
              <a:rPr lang="en-US" altLang="en-US" sz="1600" dirty="0">
                <a:latin typeface="Calibri" pitchFamily="34" charset="0"/>
              </a:rPr>
              <a:t>each helping was filled individually in a small white china saucer; the waitresses filed in each carrying a lacquer tray with four individual helpings of abalone in it; the way it was presented to us and the tiny portion made me feel it was an expensive dish (it certainly was)...</a:t>
            </a:r>
          </a:p>
          <a:p>
            <a:pPr eaLnBrk="1" hangingPunct="1">
              <a:spcBef>
                <a:spcPct val="0"/>
              </a:spcBef>
              <a:buSzTx/>
              <a:buFontTx/>
              <a:buNone/>
            </a:pPr>
            <a:endParaRPr lang="en-US" altLang="en-US" sz="1600" dirty="0">
              <a:solidFill>
                <a:srgbClr val="000000"/>
              </a:solidFill>
              <a:latin typeface="Calibri" pitchFamily="34" charset="0"/>
            </a:endParaRPr>
          </a:p>
          <a:p>
            <a:pPr eaLnBrk="1" hangingPunct="1">
              <a:spcBef>
                <a:spcPct val="0"/>
              </a:spcBef>
              <a:buSzTx/>
              <a:buFontTx/>
              <a:buNone/>
            </a:pPr>
            <a:r>
              <a:rPr lang="en-US" altLang="en-US" sz="1600" dirty="0">
                <a:solidFill>
                  <a:srgbClr val="3333FF"/>
                </a:solidFill>
                <a:latin typeface="Calibri" pitchFamily="34" charset="0"/>
              </a:rPr>
              <a:t>I would feel the rumbling sound of a tire rolling on an asphalt road in the word “road”.  In the word “abject” I would sense the sorrow, a perilous state a person might be in, his facial expression, his skin tone, his possible gestures, and gaits...</a:t>
            </a:r>
          </a:p>
          <a:p>
            <a:pPr eaLnBrk="1" hangingPunct="1">
              <a:spcBef>
                <a:spcPct val="0"/>
              </a:spcBef>
              <a:buSzTx/>
              <a:buFontTx/>
              <a:buNone/>
            </a:pPr>
            <a:endParaRPr lang="en-US" altLang="en-US" sz="1600" dirty="0">
              <a:solidFill>
                <a:srgbClr val="3333FF"/>
              </a:solidFill>
              <a:latin typeface="Calibri" pitchFamily="34" charset="0"/>
            </a:endParaRPr>
          </a:p>
          <a:p>
            <a:pPr eaLnBrk="1" hangingPunct="1">
              <a:spcBef>
                <a:spcPct val="0"/>
              </a:spcBef>
              <a:buSzTx/>
              <a:buFontTx/>
              <a:buNone/>
            </a:pPr>
            <a:r>
              <a:rPr lang="en-US" altLang="en-US" sz="1600" dirty="0">
                <a:solidFill>
                  <a:srgbClr val="3333FF"/>
                </a:solidFill>
                <a:latin typeface="Calibri" pitchFamily="34" charset="0"/>
              </a:rPr>
              <a:t>I remember the word “sandalwood”.  I liked it at the moment I saw it, and it actually invoked a mood associated with an imagined story so I wrote a poem with it...</a:t>
            </a:r>
          </a:p>
          <a:p>
            <a:pPr eaLnBrk="1" hangingPunct="1">
              <a:spcBef>
                <a:spcPct val="0"/>
              </a:spcBef>
              <a:buSzTx/>
              <a:buFontTx/>
              <a:buNone/>
            </a:pPr>
            <a:endParaRPr lang="en-US" altLang="en-US" sz="1600" dirty="0">
              <a:solidFill>
                <a:srgbClr val="3333FF"/>
              </a:solidFill>
              <a:latin typeface="Calibri" pitchFamily="34" charset="0"/>
            </a:endParaRPr>
          </a:p>
          <a:p>
            <a:pPr eaLnBrk="1" hangingPunct="1">
              <a:spcBef>
                <a:spcPct val="0"/>
              </a:spcBef>
              <a:buSzTx/>
              <a:buFontTx/>
              <a:buNone/>
            </a:pPr>
            <a:r>
              <a:rPr lang="en-US" altLang="en-US" sz="1600" dirty="0">
                <a:solidFill>
                  <a:srgbClr val="3333FF"/>
                </a:solidFill>
                <a:latin typeface="Calibri" pitchFamily="34" charset="0"/>
              </a:rPr>
              <a:t>If it’s a rainy day, I might be able to simultaneously feel the moisture of the air and its grassy and earthy smell while turning leaves of my dictionary; and if I peruse my dictionary at the sunset, I would feel the dancing quality of the sun rays.  It is very relaxing and easy.</a:t>
            </a:r>
          </a:p>
        </p:txBody>
      </p:sp>
      <p:sp>
        <p:nvSpPr>
          <p:cNvPr id="95235" name="TextBox 2"/>
          <p:cNvSpPr txBox="1">
            <a:spLocks noChangeArrowheads="1"/>
          </p:cNvSpPr>
          <p:nvPr/>
        </p:nvSpPr>
        <p:spPr bwMode="auto">
          <a:xfrm>
            <a:off x="449487" y="28575"/>
            <a:ext cx="82403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4400" dirty="0" smtClean="0">
                <a:solidFill>
                  <a:srgbClr val="000000"/>
                </a:solidFill>
                <a:latin typeface="Calibri" pitchFamily="34" charset="0"/>
              </a:rPr>
              <a:t>Integration of Cognitive &amp; Affective</a:t>
            </a:r>
            <a:endParaRPr lang="en-US" altLang="en-US" sz="4400" dirty="0">
              <a:solidFill>
                <a:srgbClr val="000000"/>
              </a:solidFill>
              <a:latin typeface="Calibri" pitchFamily="34" charset="0"/>
            </a:endParaRPr>
          </a:p>
        </p:txBody>
      </p:sp>
    </p:spTree>
    <p:extLst>
      <p:ext uri="{BB962C8B-B14F-4D97-AF65-F5344CB8AC3E}">
        <p14:creationId xmlns:p14="http://schemas.microsoft.com/office/powerpoint/2010/main" val="244655956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1"/>
          <p:cNvSpPr txBox="1">
            <a:spLocks noChangeArrowheads="1"/>
          </p:cNvSpPr>
          <p:nvPr/>
        </p:nvSpPr>
        <p:spPr bwMode="auto">
          <a:xfrm>
            <a:off x="2185988" y="6408738"/>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400" dirty="0">
                <a:solidFill>
                  <a:srgbClr val="000000"/>
                </a:solidFill>
                <a:latin typeface="Calibri" pitchFamily="34" charset="0"/>
              </a:rPr>
              <a:t>Feb 12, 2015</a:t>
            </a:r>
          </a:p>
        </p:txBody>
      </p:sp>
      <p:sp>
        <p:nvSpPr>
          <p:cNvPr id="4" name="TextBox 1"/>
          <p:cNvSpPr txBox="1">
            <a:spLocks noChangeArrowheads="1"/>
          </p:cNvSpPr>
          <p:nvPr/>
        </p:nvSpPr>
        <p:spPr bwMode="auto">
          <a:xfrm>
            <a:off x="7248716" y="3223578"/>
            <a:ext cx="16809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latin typeface="Calibri" pitchFamily="34" charset="0"/>
              </a:rPr>
              <a:t>Tom Ray</a:t>
            </a:r>
          </a:p>
          <a:p>
            <a:pPr algn="ctr" eaLnBrk="1" hangingPunct="1">
              <a:spcBef>
                <a:spcPct val="0"/>
              </a:spcBef>
              <a:buSzTx/>
              <a:buFontTx/>
              <a:buNone/>
            </a:pPr>
            <a:r>
              <a:rPr lang="en-US" altLang="en-US" sz="2400" dirty="0" err="1" smtClean="0">
                <a:solidFill>
                  <a:srgbClr val="000000"/>
                </a:solidFill>
                <a:latin typeface="Calibri" pitchFamily="34" charset="0"/>
              </a:rPr>
              <a:t>Chenmei</a:t>
            </a:r>
            <a:r>
              <a:rPr lang="en-US" altLang="en-US" sz="2400" dirty="0" smtClean="0">
                <a:solidFill>
                  <a:srgbClr val="000000"/>
                </a:solidFill>
                <a:latin typeface="Calibri" pitchFamily="34" charset="0"/>
              </a:rPr>
              <a:t> Xu</a:t>
            </a:r>
            <a:endParaRPr lang="en-US" altLang="en-US" sz="2400" dirty="0">
              <a:solidFill>
                <a:srgbClr val="000000"/>
              </a:solidFill>
              <a:latin typeface="Calibri" pitchFamily="34" charset="0"/>
            </a:endParaRPr>
          </a:p>
        </p:txBody>
      </p:sp>
    </p:spTree>
    <p:extLst>
      <p:ext uri="{BB962C8B-B14F-4D97-AF65-F5344CB8AC3E}">
        <p14:creationId xmlns:p14="http://schemas.microsoft.com/office/powerpoint/2010/main" val="313889787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4699"/>
            <a:ext cx="7772400" cy="1921119"/>
          </a:xfrm>
        </p:spPr>
        <p:txBody>
          <a:bodyPr>
            <a:normAutofit/>
          </a:bodyPr>
          <a:lstStyle/>
          <a:p>
            <a:r>
              <a:rPr lang="en-US" dirty="0" smtClean="0"/>
              <a:t>How can we restore </a:t>
            </a:r>
            <a:br>
              <a:rPr lang="en-US" dirty="0" smtClean="0"/>
            </a:br>
            <a:r>
              <a:rPr lang="en-US" dirty="0" smtClean="0"/>
              <a:t>breadth of consciousness?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momentarily</a:t>
            </a:r>
          </a:p>
          <a:p>
            <a:r>
              <a:rPr lang="en-US" dirty="0" smtClean="0">
                <a:solidFill>
                  <a:schemeClr val="tx1"/>
                </a:solidFill>
              </a:rPr>
              <a:t>long-term</a:t>
            </a:r>
            <a:endParaRPr lang="en-US" dirty="0">
              <a:solidFill>
                <a:schemeClr val="tx1"/>
              </a:solidFill>
            </a:endParaRPr>
          </a:p>
        </p:txBody>
      </p:sp>
    </p:spTree>
    <p:extLst>
      <p:ext uri="{BB962C8B-B14F-4D97-AF65-F5344CB8AC3E}">
        <p14:creationId xmlns:p14="http://schemas.microsoft.com/office/powerpoint/2010/main" val="360481151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925" y="181070"/>
            <a:ext cx="3322834" cy="21004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25" y="2436813"/>
            <a:ext cx="3101450" cy="20431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924" y="4637087"/>
            <a:ext cx="3157373" cy="20909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2549" y="4639007"/>
            <a:ext cx="2945567" cy="208905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2550" y="2437234"/>
            <a:ext cx="2945566" cy="204269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2548" y="173788"/>
            <a:ext cx="3274869" cy="2101970"/>
          </a:xfrm>
          <a:prstGeom prst="rect">
            <a:avLst/>
          </a:prstGeom>
        </p:spPr>
      </p:pic>
      <p:sp>
        <p:nvSpPr>
          <p:cNvPr id="2" name="TextBox 1"/>
          <p:cNvSpPr txBox="1"/>
          <p:nvPr/>
        </p:nvSpPr>
        <p:spPr>
          <a:xfrm>
            <a:off x="3433489" y="80682"/>
            <a:ext cx="2274084" cy="461665"/>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Change Culture</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09906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925" y="181070"/>
            <a:ext cx="3322834" cy="21004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25" y="2436813"/>
            <a:ext cx="3101450" cy="20431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924" y="4637087"/>
            <a:ext cx="3157373" cy="20909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2549" y="4639007"/>
            <a:ext cx="2945567" cy="208905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2550" y="2437234"/>
            <a:ext cx="2945566" cy="204269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2548" y="173788"/>
            <a:ext cx="3274869" cy="2101970"/>
          </a:xfrm>
          <a:prstGeom prst="rect">
            <a:avLst/>
          </a:prstGeom>
        </p:spPr>
      </p:pic>
      <p:sp>
        <p:nvSpPr>
          <p:cNvPr id="9" name="TextBox 8"/>
          <p:cNvSpPr txBox="1"/>
          <p:nvPr/>
        </p:nvSpPr>
        <p:spPr>
          <a:xfrm>
            <a:off x="3594944" y="80682"/>
            <a:ext cx="1951175" cy="461665"/>
          </a:xfrm>
          <a:prstGeom prst="rect">
            <a:avLst/>
          </a:prstGeom>
          <a:noFill/>
        </p:spPr>
        <p:txBody>
          <a:bodyPr wrap="non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Change Mind</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461960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29" y="0"/>
            <a:ext cx="7983141" cy="6858000"/>
          </a:xfrm>
          <a:prstGeom prst="rect">
            <a:avLst/>
          </a:prstGeom>
        </p:spPr>
      </p:pic>
    </p:spTree>
    <p:extLst>
      <p:ext uri="{BB962C8B-B14F-4D97-AF65-F5344CB8AC3E}">
        <p14:creationId xmlns:p14="http://schemas.microsoft.com/office/powerpoint/2010/main" val="2749500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98488"/>
            <a:ext cx="7077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TextBox 23"/>
          <p:cNvSpPr txBox="1">
            <a:spLocks noChangeArrowheads="1"/>
          </p:cNvSpPr>
          <p:nvPr/>
        </p:nvSpPr>
        <p:spPr bwMode="auto">
          <a:xfrm>
            <a:off x="3325505" y="2165641"/>
            <a:ext cx="24929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7200" dirty="0" smtClean="0">
                <a:solidFill>
                  <a:srgbClr val="000000"/>
                </a:solidFill>
                <a:latin typeface="Times New Roman" pitchFamily="18" charset="0"/>
              </a:rPr>
              <a:t>5-HT</a:t>
            </a:r>
            <a:r>
              <a:rPr lang="en-US" altLang="en-US" sz="7200" baseline="-25000" dirty="0" smtClean="0">
                <a:solidFill>
                  <a:srgbClr val="000000"/>
                </a:solidFill>
                <a:latin typeface="Times New Roman" pitchFamily="18" charset="0"/>
              </a:rPr>
              <a:t>7</a:t>
            </a:r>
            <a:endParaRPr lang="en-US" altLang="en-US" sz="7200" baseline="-25000" dirty="0">
              <a:solidFill>
                <a:srgbClr val="000000"/>
              </a:solidFill>
              <a:latin typeface="Times New Roman" pitchFamily="18" charset="0"/>
            </a:endParaRPr>
          </a:p>
        </p:txBody>
      </p:sp>
      <p:sp>
        <p:nvSpPr>
          <p:cNvPr id="28" name="TextBox 6"/>
          <p:cNvSpPr txBox="1">
            <a:spLocks noChangeArrowheads="1"/>
          </p:cNvSpPr>
          <p:nvPr/>
        </p:nvSpPr>
        <p:spPr bwMode="auto">
          <a:xfrm>
            <a:off x="492578" y="49871"/>
            <a:ext cx="81534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latin typeface="+mn-lt"/>
                <a:cs typeface="Tahoma" pitchFamily="34" charset="0"/>
              </a:rPr>
              <a:t>Depth – Consciousness Itself – Serotonin-7</a:t>
            </a:r>
            <a:endParaRPr lang="en-US" altLang="en-US" sz="3600" dirty="0">
              <a:solidFill>
                <a:srgbClr val="000000"/>
              </a:solidFill>
              <a:latin typeface="+mn-lt"/>
              <a:cs typeface="Tahoma" pitchFamily="34" charset="0"/>
            </a:endParaRPr>
          </a:p>
        </p:txBody>
      </p:sp>
    </p:spTree>
    <p:extLst>
      <p:ext uri="{BB962C8B-B14F-4D97-AF65-F5344CB8AC3E}">
        <p14:creationId xmlns:p14="http://schemas.microsoft.com/office/powerpoint/2010/main" val="310493494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3659" y="428782"/>
            <a:ext cx="4490332" cy="769441"/>
          </a:xfrm>
          <a:prstGeom prst="rect">
            <a:avLst/>
          </a:prstGeom>
          <a:noFill/>
        </p:spPr>
        <p:txBody>
          <a:bodyPr wrap="none" rtlCol="0">
            <a:spAutoFit/>
          </a:bodyPr>
          <a:lstStyle/>
          <a:p>
            <a:r>
              <a:rPr lang="en-US" sz="4400" dirty="0" smtClean="0">
                <a:latin typeface="Tahoma" panose="020B0604030504040204" pitchFamily="34" charset="0"/>
                <a:ea typeface="Tahoma" panose="020B0604030504040204" pitchFamily="34" charset="0"/>
                <a:cs typeface="Tahoma" panose="020B0604030504040204" pitchFamily="34" charset="0"/>
              </a:rPr>
              <a:t>Student Question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494907" y="2825375"/>
            <a:ext cx="6147837" cy="1200329"/>
          </a:xfrm>
          <a:prstGeom prst="rect">
            <a:avLst/>
          </a:prstGeom>
          <a:noFill/>
        </p:spPr>
        <p:txBody>
          <a:bodyPr wrap="none" rtlCol="0">
            <a:sp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“Dr. Ray, is there a drug that </a:t>
            </a:r>
          </a:p>
          <a:p>
            <a:pPr algn="ctr"/>
            <a:r>
              <a:rPr lang="en-US" sz="3600" dirty="0" smtClean="0">
                <a:latin typeface="Tahoma" panose="020B0604030504040204" pitchFamily="34" charset="0"/>
                <a:ea typeface="Tahoma" panose="020B0604030504040204" pitchFamily="34" charset="0"/>
                <a:cs typeface="Tahoma" panose="020B0604030504040204" pitchFamily="34" charset="0"/>
              </a:rPr>
              <a:t>activates the full bouquet?”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32240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1675" y="428782"/>
            <a:ext cx="4934299" cy="769441"/>
          </a:xfrm>
          <a:prstGeom prst="rect">
            <a:avLst/>
          </a:prstGeom>
          <a:noFill/>
        </p:spPr>
        <p:txBody>
          <a:bodyPr wrap="non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Follow-up Question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2802700" y="3093134"/>
            <a:ext cx="3532249" cy="646331"/>
          </a:xfrm>
          <a:prstGeom prst="rect">
            <a:avLst/>
          </a:prstGeom>
          <a:noFill/>
        </p:spPr>
        <p:txBody>
          <a:bodyPr wrap="none" rtlCol="0">
            <a:sp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“What is it like?”</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654821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 y="916432"/>
            <a:ext cx="4553712" cy="5632311"/>
          </a:xfrm>
          <a:prstGeom prst="rect">
            <a:avLst/>
          </a:prstGeom>
          <a:noFill/>
        </p:spPr>
        <p:txBody>
          <a:bodyPr wrap="square" rtlCol="0">
            <a:spAutoFit/>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Patricio </a:t>
            </a:r>
            <a:r>
              <a:rPr lang="en-US" sz="1800" dirty="0">
                <a:latin typeface="Tahoma" panose="020B0604030504040204" pitchFamily="34" charset="0"/>
                <a:ea typeface="Tahoma" panose="020B0604030504040204" pitchFamily="34" charset="0"/>
                <a:cs typeface="Tahoma" panose="020B0604030504040204" pitchFamily="34" charset="0"/>
              </a:rPr>
              <a:t>Dominguez (</a:t>
            </a:r>
            <a:r>
              <a:rPr lang="en-US" sz="1800" dirty="0">
                <a:solidFill>
                  <a:srgbClr val="3333FF"/>
                </a:solidFill>
                <a:latin typeface="Tahoma" panose="020B0604030504040204" pitchFamily="34" charset="0"/>
                <a:ea typeface="Tahoma" panose="020B0604030504040204" pitchFamily="34" charset="0"/>
                <a:cs typeface="Tahoma" panose="020B0604030504040204" pitchFamily="34" charset="0"/>
              </a:rPr>
              <a:t>DMT</a:t>
            </a:r>
            <a:r>
              <a:rPr lang="en-US" sz="1800" dirty="0">
                <a:latin typeface="Tahoma" panose="020B0604030504040204" pitchFamily="34" charset="0"/>
                <a:ea typeface="Tahoma" panose="020B0604030504040204" pitchFamily="34" charset="0"/>
                <a:cs typeface="Tahoma" panose="020B0604030504040204" pitchFamily="34" charset="0"/>
              </a:rPr>
              <a:t> volunteer, shaman) “This meteor-like trip through, through the infinite space of the interior consciousness is, up pops the picture puzzle pattern door.  And I’m now whizzing through this sucker like if it was nothing, it just, I’m flying through it.  But now I know what the picture puzzle pattern door is.  The picture puzzle pattern door is </a:t>
            </a:r>
            <a:r>
              <a:rPr lang="en-US" sz="1800" dirty="0">
                <a:solidFill>
                  <a:srgbClr val="3333FF"/>
                </a:solidFill>
                <a:latin typeface="Tahoma" panose="020B0604030504040204" pitchFamily="34" charset="0"/>
                <a:ea typeface="Tahoma" panose="020B0604030504040204" pitchFamily="34" charset="0"/>
                <a:cs typeface="Tahoma" panose="020B0604030504040204" pitchFamily="34" charset="0"/>
              </a:rPr>
              <a:t>the farthest reaches of your humanity.  This is the doorway </a:t>
            </a:r>
            <a:r>
              <a:rPr lang="en-US" sz="1800" dirty="0" smtClean="0">
                <a:solidFill>
                  <a:srgbClr val="3333FF"/>
                </a:solidFill>
                <a:latin typeface="Tahoma" panose="020B0604030504040204" pitchFamily="34" charset="0"/>
                <a:ea typeface="Tahoma" panose="020B0604030504040204" pitchFamily="34" charset="0"/>
                <a:cs typeface="Tahoma" panose="020B0604030504040204" pitchFamily="34" charset="0"/>
              </a:rPr>
              <a:t>into… </a:t>
            </a:r>
            <a:r>
              <a:rPr lang="en-US" sz="1800" dirty="0">
                <a:solidFill>
                  <a:srgbClr val="3333FF"/>
                </a:solidFill>
                <a:latin typeface="Tahoma" panose="020B0604030504040204" pitchFamily="34" charset="0"/>
                <a:ea typeface="Tahoma" panose="020B0604030504040204" pitchFamily="34" charset="0"/>
                <a:cs typeface="Tahoma" panose="020B0604030504040204" pitchFamily="34" charset="0"/>
              </a:rPr>
              <a:t>what defines you as a human being.  When you go past that, you stop being human, to a degree, and the further you get past this point, the further away you go from being a human being.  But right here </a:t>
            </a:r>
            <a:r>
              <a:rPr lang="en-US" sz="1800" dirty="0" smtClean="0">
                <a:solidFill>
                  <a:srgbClr val="3333FF"/>
                </a:solidFill>
                <a:latin typeface="Tahoma" panose="020B0604030504040204" pitchFamily="34" charset="0"/>
                <a:ea typeface="Tahoma" panose="020B0604030504040204" pitchFamily="34" charset="0"/>
                <a:cs typeface="Tahoma" panose="020B0604030504040204" pitchFamily="34" charset="0"/>
              </a:rPr>
              <a:t>this… door </a:t>
            </a:r>
            <a:r>
              <a:rPr lang="en-US" sz="1800" dirty="0">
                <a:solidFill>
                  <a:srgbClr val="3333FF"/>
                </a:solidFill>
                <a:latin typeface="Tahoma" panose="020B0604030504040204" pitchFamily="34" charset="0"/>
                <a:ea typeface="Tahoma" panose="020B0604030504040204" pitchFamily="34" charset="0"/>
                <a:cs typeface="Tahoma" panose="020B0604030504040204" pitchFamily="34" charset="0"/>
              </a:rPr>
              <a:t>is everything.  It’s everything, it’s what defines you as a human being.  This </a:t>
            </a:r>
            <a:r>
              <a:rPr lang="en-US" sz="1800" dirty="0" smtClean="0">
                <a:solidFill>
                  <a:srgbClr val="3333FF"/>
                </a:solidFill>
                <a:latin typeface="Tahoma" panose="020B0604030504040204" pitchFamily="34" charset="0"/>
                <a:ea typeface="Tahoma" panose="020B0604030504040204" pitchFamily="34" charset="0"/>
                <a:cs typeface="Tahoma" panose="020B0604030504040204" pitchFamily="34" charset="0"/>
              </a:rPr>
              <a:t>is... you</a:t>
            </a:r>
            <a:r>
              <a:rPr lang="en-US" sz="1800" dirty="0">
                <a:latin typeface="Tahoma" panose="020B0604030504040204" pitchFamily="34" charset="0"/>
                <a:ea typeface="Tahoma" panose="020B0604030504040204" pitchFamily="34" charset="0"/>
                <a:cs typeface="Tahoma" panose="020B0604030504040204" pitchFamily="34" charset="0"/>
              </a:rPr>
              <a:t>.” 0:39:12 Schultz, M. (2010). DMT: The Spirit Molecule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016" y="891985"/>
            <a:ext cx="4443984" cy="5080380"/>
          </a:xfrm>
          <a:prstGeom prst="rect">
            <a:avLst/>
          </a:prstGeom>
        </p:spPr>
      </p:pic>
      <p:sp>
        <p:nvSpPr>
          <p:cNvPr id="5" name="TextBox 4"/>
          <p:cNvSpPr txBox="1"/>
          <p:nvPr/>
        </p:nvSpPr>
        <p:spPr>
          <a:xfrm>
            <a:off x="1018623" y="137159"/>
            <a:ext cx="7106754"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DMT ~ Full Bouquet: Fully Human /Veil/ Fully Alien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529960" y="5972365"/>
            <a:ext cx="2784095"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Patricio Dominguez</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562484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 y="1224234"/>
            <a:ext cx="4553712" cy="446276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Taking </a:t>
            </a:r>
            <a:r>
              <a:rPr lang="en-US" sz="2800" dirty="0">
                <a:latin typeface="Tahoma" panose="020B0604030504040204" pitchFamily="34" charset="0"/>
                <a:ea typeface="Tahoma" panose="020B0604030504040204" pitchFamily="34" charset="0"/>
                <a:cs typeface="Tahoma" panose="020B0604030504040204" pitchFamily="34" charset="0"/>
              </a:rPr>
              <a:t>a substance like </a:t>
            </a:r>
            <a:r>
              <a:rPr lang="en-US" sz="2800" dirty="0">
                <a:solidFill>
                  <a:srgbClr val="3333FF"/>
                </a:solidFill>
                <a:latin typeface="Tahoma" panose="020B0604030504040204" pitchFamily="34" charset="0"/>
                <a:ea typeface="Tahoma" panose="020B0604030504040204" pitchFamily="34" charset="0"/>
                <a:cs typeface="Tahoma" panose="020B0604030504040204" pitchFamily="34" charset="0"/>
              </a:rPr>
              <a:t>ayahuasca is like looking into the clearest mirror imaginable </a:t>
            </a:r>
            <a:r>
              <a:rPr lang="en-US" sz="2800" dirty="0">
                <a:latin typeface="Tahoma" panose="020B0604030504040204" pitchFamily="34" charset="0"/>
                <a:ea typeface="Tahoma" panose="020B0604030504040204" pitchFamily="34" charset="0"/>
                <a:cs typeface="Tahoma" panose="020B0604030504040204" pitchFamily="34" charset="0"/>
              </a:rPr>
              <a:t>where you will gain a new perspective on life, and </a:t>
            </a:r>
            <a:r>
              <a:rPr lang="en-US" sz="2800" dirty="0">
                <a:solidFill>
                  <a:srgbClr val="3333FF"/>
                </a:solidFill>
                <a:latin typeface="Tahoma" panose="020B0604030504040204" pitchFamily="34" charset="0"/>
                <a:ea typeface="Tahoma" panose="020B0604030504040204" pitchFamily="34" charset="0"/>
                <a:cs typeface="Tahoma" panose="020B0604030504040204" pitchFamily="34" charset="0"/>
              </a:rPr>
              <a:t>see</a:t>
            </a:r>
            <a:r>
              <a:rPr lang="en-US" sz="2800" dirty="0">
                <a:latin typeface="Tahoma" panose="020B0604030504040204" pitchFamily="34" charset="0"/>
                <a:ea typeface="Tahoma" panose="020B0604030504040204" pitchFamily="34" charset="0"/>
                <a:cs typeface="Tahoma" panose="020B0604030504040204" pitchFamily="34" charset="0"/>
              </a:rPr>
              <a:t> what you have never seen before, </a:t>
            </a:r>
            <a:r>
              <a:rPr lang="en-US" sz="2800" dirty="0">
                <a:solidFill>
                  <a:srgbClr val="3333FF"/>
                </a:solidFill>
                <a:latin typeface="Tahoma" panose="020B0604030504040204" pitchFamily="34" charset="0"/>
                <a:ea typeface="Tahoma" panose="020B0604030504040204" pitchFamily="34" charset="0"/>
                <a:cs typeface="Tahoma" panose="020B0604030504040204" pitchFamily="34" charset="0"/>
              </a:rPr>
              <a:t>how you really are</a:t>
            </a:r>
            <a:r>
              <a:rPr lang="en-US" sz="2800" dirty="0">
                <a:latin typeface="Tahoma" panose="020B0604030504040204" pitchFamily="34" charset="0"/>
                <a:ea typeface="Tahoma" panose="020B0604030504040204" pitchFamily="34" charset="0"/>
                <a:cs typeface="Tahoma" panose="020B0604030504040204" pitchFamily="34" charset="0"/>
              </a:rPr>
              <a:t>.</a:t>
            </a:r>
          </a:p>
          <a:p>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YouTube </a:t>
            </a:r>
            <a:r>
              <a:rPr lang="en-US" sz="1400" dirty="0">
                <a:latin typeface="Tahoma" panose="020B0604030504040204" pitchFamily="34" charset="0"/>
                <a:ea typeface="Tahoma" panose="020B0604030504040204" pitchFamily="34" charset="0"/>
                <a:cs typeface="Tahoma" panose="020B0604030504040204" pitchFamily="34" charset="0"/>
              </a:rPr>
              <a:t>(2012). Tierra Vida - An Ayahuasca Journey. Available via </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400" u="sng" dirty="0" smtClean="0">
                <a:latin typeface="Tahoma" panose="020B0604030504040204" pitchFamily="34" charset="0"/>
                <a:ea typeface="Tahoma" panose="020B0604030504040204" pitchFamily="34" charset="0"/>
                <a:cs typeface="Tahoma" panose="020B0604030504040204" pitchFamily="34" charset="0"/>
                <a:hlinkClick r:id="rId2"/>
              </a:rPr>
              <a:t>www.youtube.com/watch?v=PKiVRwppgAc</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018623" y="137159"/>
            <a:ext cx="7106754"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DMT ~ Full Bouquet: Fully Human /Veil/ Fully Alien</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478" y="1468315"/>
            <a:ext cx="4558521" cy="4088423"/>
          </a:xfrm>
          <a:prstGeom prst="rect">
            <a:avLst/>
          </a:prstGeom>
        </p:spPr>
      </p:pic>
      <p:sp>
        <p:nvSpPr>
          <p:cNvPr id="7" name="TextBox 6"/>
          <p:cNvSpPr txBox="1"/>
          <p:nvPr/>
        </p:nvSpPr>
        <p:spPr>
          <a:xfrm>
            <a:off x="5698425" y="5578789"/>
            <a:ext cx="2332626"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Alexander Ward</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429942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 y="825902"/>
            <a:ext cx="4769728" cy="5724644"/>
          </a:xfrm>
          <a:prstGeom prst="rect">
            <a:avLst/>
          </a:prstGeom>
          <a:noFill/>
        </p:spPr>
        <p:txBody>
          <a:bodyPr wrap="square" rtlCol="0">
            <a:spAutoFit/>
          </a:bodyPr>
          <a:lstStyle/>
          <a:p>
            <a:r>
              <a:rPr lang="en-US" sz="1400" dirty="0" smtClean="0">
                <a:solidFill>
                  <a:srgbClr val="3333FF"/>
                </a:solidFill>
                <a:latin typeface="+mn-lt"/>
                <a:ea typeface="Tahoma" panose="020B0604030504040204" pitchFamily="34" charset="0"/>
                <a:cs typeface="Tahoma" panose="020B0604030504040204" pitchFamily="34" charset="0"/>
              </a:rPr>
              <a:t>Ayahuasca </a:t>
            </a:r>
            <a:r>
              <a:rPr lang="en-US" sz="1400" dirty="0">
                <a:solidFill>
                  <a:srgbClr val="3333FF"/>
                </a:solidFill>
                <a:latin typeface="+mn-lt"/>
                <a:ea typeface="Tahoma" panose="020B0604030504040204" pitchFamily="34" charset="0"/>
                <a:cs typeface="Tahoma" panose="020B0604030504040204" pitchFamily="34" charset="0"/>
              </a:rPr>
              <a:t>users</a:t>
            </a:r>
            <a:r>
              <a:rPr lang="en-US" sz="1400" dirty="0">
                <a:latin typeface="+mn-lt"/>
                <a:ea typeface="Tahoma" panose="020B0604030504040204" pitchFamily="34" charset="0"/>
                <a:cs typeface="Tahoma" panose="020B0604030504040204" pitchFamily="34" charset="0"/>
              </a:rPr>
              <a:t> whom UCLA’s </a:t>
            </a:r>
            <a:r>
              <a:rPr lang="en-US" sz="1400" dirty="0" err="1">
                <a:latin typeface="+mn-lt"/>
                <a:ea typeface="Tahoma" panose="020B0604030504040204" pitchFamily="34" charset="0"/>
                <a:cs typeface="Tahoma" panose="020B0604030504040204" pitchFamily="34" charset="0"/>
              </a:rPr>
              <a:t>Grob</a:t>
            </a:r>
            <a:r>
              <a:rPr lang="en-US" sz="1400" dirty="0">
                <a:latin typeface="+mn-lt"/>
                <a:ea typeface="Tahoma" panose="020B0604030504040204" pitchFamily="34" charset="0"/>
                <a:cs typeface="Tahoma" panose="020B0604030504040204" pitchFamily="34" charset="0"/>
              </a:rPr>
              <a:t> has researched in other </a:t>
            </a:r>
            <a:r>
              <a:rPr lang="en-US" sz="1400" dirty="0" smtClean="0">
                <a:latin typeface="+mn-lt"/>
                <a:ea typeface="Tahoma" panose="020B0604030504040204" pitchFamily="34" charset="0"/>
                <a:cs typeface="Tahoma" panose="020B0604030504040204" pitchFamily="34" charset="0"/>
              </a:rPr>
              <a:t>countries:</a:t>
            </a:r>
            <a:endParaRPr lang="en-US" sz="1400" dirty="0">
              <a:latin typeface="+mn-lt"/>
              <a:ea typeface="Tahoma" panose="020B0604030504040204" pitchFamily="34" charset="0"/>
              <a:cs typeface="Tahoma" panose="020B0604030504040204" pitchFamily="34" charset="0"/>
            </a:endParaRPr>
          </a:p>
          <a:p>
            <a:r>
              <a:rPr lang="en-US" sz="2800" dirty="0" smtClean="0">
                <a:latin typeface="+mn-lt"/>
                <a:ea typeface="Tahoma" panose="020B0604030504040204" pitchFamily="34" charset="0"/>
                <a:cs typeface="Tahoma" panose="020B0604030504040204" pitchFamily="34" charset="0"/>
              </a:rPr>
              <a:t>“</a:t>
            </a:r>
            <a:r>
              <a:rPr lang="en-US" sz="2800" dirty="0">
                <a:latin typeface="+mn-lt"/>
                <a:ea typeface="Tahoma" panose="020B0604030504040204" pitchFamily="34" charset="0"/>
                <a:cs typeface="Tahoma" panose="020B0604030504040204" pitchFamily="34" charset="0"/>
              </a:rPr>
              <a:t>have become better partners to their spouses, better parents to their children, better children to </a:t>
            </a:r>
            <a:r>
              <a:rPr lang="en-US" sz="2800" i="1" dirty="0">
                <a:latin typeface="+mn-lt"/>
                <a:ea typeface="Tahoma" panose="020B0604030504040204" pitchFamily="34" charset="0"/>
                <a:cs typeface="Tahoma" panose="020B0604030504040204" pitchFamily="34" charset="0"/>
              </a:rPr>
              <a:t>their</a:t>
            </a:r>
            <a:r>
              <a:rPr lang="en-US" sz="2800" dirty="0">
                <a:latin typeface="+mn-lt"/>
                <a:ea typeface="Tahoma" panose="020B0604030504040204" pitchFamily="34" charset="0"/>
                <a:cs typeface="Tahoma" panose="020B0604030504040204" pitchFamily="34" charset="0"/>
              </a:rPr>
              <a:t> </a:t>
            </a:r>
            <a:r>
              <a:rPr lang="en-US" sz="2800" dirty="0" smtClean="0">
                <a:latin typeface="+mn-lt"/>
                <a:ea typeface="Tahoma" panose="020B0604030504040204" pitchFamily="34" charset="0"/>
                <a:cs typeface="Tahoma" panose="020B0604030504040204" pitchFamily="34" charset="0"/>
              </a:rPr>
              <a:t> parents</a:t>
            </a:r>
            <a:r>
              <a:rPr lang="en-US" sz="2800" dirty="0">
                <a:latin typeface="+mn-lt"/>
                <a:ea typeface="Tahoma" panose="020B0604030504040204" pitchFamily="34" charset="0"/>
                <a:cs typeface="Tahoma" panose="020B0604030504040204" pitchFamily="34" charset="0"/>
              </a:rPr>
              <a:t>, better employees, better employers, just more responsible overall, bringing a higher level of ethical integrity to everything they do</a:t>
            </a:r>
            <a:r>
              <a:rPr lang="en-US" sz="2800" dirty="0" smtClean="0">
                <a:latin typeface="+mn-lt"/>
                <a:ea typeface="Tahoma" panose="020B0604030504040204" pitchFamily="34" charset="0"/>
                <a:cs typeface="Tahoma" panose="020B0604030504040204" pitchFamily="34" charset="0"/>
              </a:rPr>
              <a:t>,” – </a:t>
            </a:r>
            <a:r>
              <a:rPr lang="en-US" sz="2800" dirty="0" err="1" smtClean="0">
                <a:latin typeface="+mn-lt"/>
                <a:ea typeface="Tahoma" panose="020B0604030504040204" pitchFamily="34" charset="0"/>
                <a:cs typeface="Tahoma" panose="020B0604030504040204" pitchFamily="34" charset="0"/>
              </a:rPr>
              <a:t>Grob</a:t>
            </a:r>
            <a:endParaRPr lang="en-US" sz="2800" dirty="0" smtClean="0">
              <a:latin typeface="+mn-lt"/>
              <a:ea typeface="Tahoma" panose="020B0604030504040204" pitchFamily="34" charset="0"/>
              <a:cs typeface="Tahoma" panose="020B0604030504040204" pitchFamily="34" charset="0"/>
            </a:endParaRPr>
          </a:p>
          <a:p>
            <a:r>
              <a:rPr lang="en-US" sz="1000" dirty="0">
                <a:latin typeface="+mn-lt"/>
                <a:ea typeface="Tahoma" panose="020B0604030504040204" pitchFamily="34" charset="0"/>
                <a:cs typeface="Tahoma" panose="020B0604030504040204" pitchFamily="34" charset="0"/>
              </a:rPr>
              <a:t>McClelland, M. (2017, March 9). How some doctors are risking everything to unleash the healing power of MDMA, ayahuasca and other hallucinogens. Available via http://www.rollingstone.com/culture/features/how-doctors-treat-mental-illness-with-psychedelic-drugs-w470673  </a:t>
            </a:r>
            <a:endParaRPr lang="en-US" sz="1000" dirty="0" smtClean="0">
              <a:latin typeface="+mn-lt"/>
              <a:ea typeface="Tahoma" panose="020B0604030504040204" pitchFamily="34" charset="0"/>
              <a:cs typeface="Tahoma" panose="020B0604030504040204" pitchFamily="34" charset="0"/>
            </a:endParaRPr>
          </a:p>
          <a:p>
            <a:endParaRPr lang="en-US" sz="1000" dirty="0">
              <a:latin typeface="+mn-lt"/>
              <a:ea typeface="Tahoma" panose="020B0604030504040204" pitchFamily="34" charset="0"/>
              <a:cs typeface="Tahoma" panose="020B0604030504040204" pitchFamily="34" charset="0"/>
            </a:endParaRPr>
          </a:p>
          <a:p>
            <a:r>
              <a:rPr lang="en-US" sz="1800" dirty="0">
                <a:latin typeface="+mn-lt"/>
                <a:ea typeface="Tahoma" panose="020B0604030504040204" pitchFamily="34" charset="0"/>
                <a:cs typeface="Tahoma" panose="020B0604030504040204" pitchFamily="34" charset="0"/>
              </a:rPr>
              <a:t>This ethical integrity likely emerges from reintegration with </a:t>
            </a:r>
            <a:r>
              <a:rPr lang="en-US" sz="1800" dirty="0" smtClean="0">
                <a:latin typeface="+mn-lt"/>
                <a:ea typeface="Tahoma" panose="020B0604030504040204" pitchFamily="34" charset="0"/>
                <a:cs typeface="Tahoma" panose="020B0604030504040204" pitchFamily="34" charset="0"/>
              </a:rPr>
              <a:t>sigma, the “plant teacher” </a:t>
            </a:r>
            <a:endParaRPr lang="en-US" sz="1800" dirty="0">
              <a:latin typeface="+mn-lt"/>
              <a:ea typeface="Tahoma" panose="020B0604030504040204" pitchFamily="34" charset="0"/>
              <a:cs typeface="Tahoma" panose="020B0604030504040204" pitchFamily="34" charset="0"/>
            </a:endParaRPr>
          </a:p>
        </p:txBody>
      </p:sp>
      <p:sp>
        <p:nvSpPr>
          <p:cNvPr id="5" name="TextBox 4"/>
          <p:cNvSpPr txBox="1"/>
          <p:nvPr/>
        </p:nvSpPr>
        <p:spPr>
          <a:xfrm>
            <a:off x="1018623" y="137159"/>
            <a:ext cx="7106754"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DMT ~ Full Bouquet: Fully Human /Veil/ Fully Alien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108955" y="5381142"/>
            <a:ext cx="1930465"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Charles </a:t>
            </a:r>
            <a:r>
              <a:rPr lang="en-US" dirty="0" err="1" smtClean="0">
                <a:latin typeface="Tahoma" panose="020B0604030504040204" pitchFamily="34" charset="0"/>
                <a:ea typeface="Tahoma" panose="020B0604030504040204" pitchFamily="34" charset="0"/>
                <a:cs typeface="Tahoma" panose="020B0604030504040204" pitchFamily="34" charset="0"/>
              </a:rPr>
              <a:t>Grob</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266" y="1457627"/>
            <a:ext cx="4115844" cy="3923515"/>
          </a:xfrm>
          <a:prstGeom prst="rect">
            <a:avLst/>
          </a:prstGeom>
        </p:spPr>
      </p:pic>
    </p:spTree>
    <p:extLst>
      <p:ext uri="{BB962C8B-B14F-4D97-AF65-F5344CB8AC3E}">
        <p14:creationId xmlns:p14="http://schemas.microsoft.com/office/powerpoint/2010/main" val="91565928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4" name="Group 5"/>
          <p:cNvGrpSpPr>
            <a:grpSpLocks/>
          </p:cNvGrpSpPr>
          <p:nvPr/>
        </p:nvGrpSpPr>
        <p:grpSpPr bwMode="auto">
          <a:xfrm>
            <a:off x="5435600" y="3527425"/>
            <a:ext cx="1511300" cy="1470025"/>
            <a:chOff x="5324475" y="3574256"/>
            <a:chExt cx="1511754" cy="1470003"/>
          </a:xfrm>
        </p:grpSpPr>
        <p:pic>
          <p:nvPicPr>
            <p:cNvPr id="10242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TextBox 4"/>
            <p:cNvSpPr txBox="1">
              <a:spLocks noChangeArrowheads="1"/>
            </p:cNvSpPr>
            <p:nvPr/>
          </p:nvSpPr>
          <p:spPr bwMode="auto">
            <a:xfrm>
              <a:off x="5846955" y="3574256"/>
              <a:ext cx="4667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6600">
                  <a:solidFill>
                    <a:srgbClr val="000000"/>
                  </a:solidFill>
                  <a:latin typeface="Times New Roman" pitchFamily="18" charset="0"/>
                </a:rPr>
                <a:t>I</a:t>
              </a:r>
            </a:p>
          </p:txBody>
        </p:sp>
      </p:grpSp>
      <p:grpSp>
        <p:nvGrpSpPr>
          <p:cNvPr id="102405" name="Group 12"/>
          <p:cNvGrpSpPr>
            <a:grpSpLocks/>
          </p:cNvGrpSpPr>
          <p:nvPr/>
        </p:nvGrpSpPr>
        <p:grpSpPr bwMode="auto">
          <a:xfrm>
            <a:off x="5243513" y="1871663"/>
            <a:ext cx="1511300" cy="1470025"/>
            <a:chOff x="5324475" y="3574256"/>
            <a:chExt cx="1511754" cy="1470003"/>
          </a:xfrm>
        </p:grpSpPr>
        <p:pic>
          <p:nvPicPr>
            <p:cNvPr id="102421"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2" name="TextBox 14"/>
            <p:cNvSpPr txBox="1">
              <a:spLocks noChangeArrowheads="1"/>
            </p:cNvSpPr>
            <p:nvPr/>
          </p:nvSpPr>
          <p:spPr bwMode="auto">
            <a:xfrm>
              <a:off x="5846955" y="3574256"/>
              <a:ext cx="62869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l-GR" altLang="en-US" sz="6600">
                  <a:solidFill>
                    <a:srgbClr val="000000"/>
                  </a:solidFill>
                  <a:latin typeface="Times New Roman" pitchFamily="18" charset="0"/>
                </a:rPr>
                <a:t>α</a:t>
              </a:r>
              <a:endParaRPr lang="en-US" altLang="en-US" sz="6600">
                <a:solidFill>
                  <a:srgbClr val="000000"/>
                </a:solidFill>
                <a:latin typeface="Times New Roman" pitchFamily="18" charset="0"/>
              </a:endParaRPr>
            </a:p>
          </p:txBody>
        </p:sp>
      </p:grpSp>
      <p:grpSp>
        <p:nvGrpSpPr>
          <p:cNvPr id="102406" name="Group 15"/>
          <p:cNvGrpSpPr>
            <a:grpSpLocks/>
          </p:cNvGrpSpPr>
          <p:nvPr/>
        </p:nvGrpSpPr>
        <p:grpSpPr bwMode="auto">
          <a:xfrm>
            <a:off x="2084388" y="1509713"/>
            <a:ext cx="1511300" cy="1470025"/>
            <a:chOff x="5324475" y="3574256"/>
            <a:chExt cx="1511754" cy="1470003"/>
          </a:xfrm>
        </p:grpSpPr>
        <p:pic>
          <p:nvPicPr>
            <p:cNvPr id="102419"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0"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6600" dirty="0">
                  <a:solidFill>
                    <a:srgbClr val="000000"/>
                  </a:solidFill>
                  <a:latin typeface="Times New Roman" pitchFamily="18" charset="0"/>
                </a:rPr>
                <a:t>D</a:t>
              </a:r>
            </a:p>
          </p:txBody>
        </p:sp>
      </p:grpSp>
      <p:grpSp>
        <p:nvGrpSpPr>
          <p:cNvPr id="102407" name="Group 18"/>
          <p:cNvGrpSpPr>
            <a:grpSpLocks/>
          </p:cNvGrpSpPr>
          <p:nvPr/>
        </p:nvGrpSpPr>
        <p:grpSpPr bwMode="auto">
          <a:xfrm>
            <a:off x="3960813" y="4138613"/>
            <a:ext cx="1511300" cy="1470025"/>
            <a:chOff x="5324475" y="3574256"/>
            <a:chExt cx="1511754" cy="1470003"/>
          </a:xfrm>
        </p:grpSpPr>
        <p:pic>
          <p:nvPicPr>
            <p:cNvPr id="102417"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8" name="TextBox 20"/>
            <p:cNvSpPr txBox="1">
              <a:spLocks noChangeArrowheads="1"/>
            </p:cNvSpPr>
            <p:nvPr/>
          </p:nvSpPr>
          <p:spPr bwMode="auto">
            <a:xfrm>
              <a:off x="5846955" y="3574256"/>
              <a:ext cx="64152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l-GR" altLang="en-US" sz="6600">
                  <a:solidFill>
                    <a:srgbClr val="000000"/>
                  </a:solidFill>
                  <a:latin typeface="Times New Roman" pitchFamily="18" charset="0"/>
                </a:rPr>
                <a:t>σ</a:t>
              </a:r>
              <a:endParaRPr lang="en-US" altLang="en-US" sz="6600">
                <a:solidFill>
                  <a:srgbClr val="000000"/>
                </a:solidFill>
                <a:latin typeface="Times New Roman" pitchFamily="18" charset="0"/>
              </a:endParaRPr>
            </a:p>
          </p:txBody>
        </p:sp>
      </p:grpSp>
      <p:grpSp>
        <p:nvGrpSpPr>
          <p:cNvPr id="3" name="Group 2"/>
          <p:cNvGrpSpPr/>
          <p:nvPr/>
        </p:nvGrpSpPr>
        <p:grpSpPr>
          <a:xfrm>
            <a:off x="2293937" y="4179888"/>
            <a:ext cx="1511300" cy="1393825"/>
            <a:chOff x="2293937" y="4179888"/>
            <a:chExt cx="1511300" cy="1393825"/>
          </a:xfrm>
        </p:grpSpPr>
        <p:pic>
          <p:nvPicPr>
            <p:cNvPr id="102415"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3937" y="4179888"/>
              <a:ext cx="15113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6" name="TextBox 23"/>
            <p:cNvSpPr txBox="1">
              <a:spLocks noChangeArrowheads="1"/>
            </p:cNvSpPr>
            <p:nvPr/>
          </p:nvSpPr>
          <p:spPr bwMode="auto">
            <a:xfrm>
              <a:off x="2439710" y="4383874"/>
              <a:ext cx="12955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4000" dirty="0" smtClean="0">
                  <a:solidFill>
                    <a:srgbClr val="000000"/>
                  </a:solidFill>
                  <a:latin typeface="Times New Roman" pitchFamily="18" charset="0"/>
                </a:rPr>
                <a:t>5HT</a:t>
              </a:r>
              <a:r>
                <a:rPr lang="en-US" altLang="en-US" sz="4000" baseline="-25000" dirty="0" smtClean="0">
                  <a:solidFill>
                    <a:srgbClr val="000000"/>
                  </a:solidFill>
                  <a:latin typeface="Times New Roman" pitchFamily="18" charset="0"/>
                </a:rPr>
                <a:t>1</a:t>
              </a:r>
              <a:endParaRPr lang="en-US" altLang="en-US" sz="4000" baseline="-25000" dirty="0">
                <a:solidFill>
                  <a:srgbClr val="000000"/>
                </a:solidFill>
                <a:latin typeface="Times New Roman" pitchFamily="18" charset="0"/>
              </a:endParaRPr>
            </a:p>
          </p:txBody>
        </p:sp>
      </p:grpSp>
      <p:grpSp>
        <p:nvGrpSpPr>
          <p:cNvPr id="102411" name="Group 15"/>
          <p:cNvGrpSpPr>
            <a:grpSpLocks/>
          </p:cNvGrpSpPr>
          <p:nvPr/>
        </p:nvGrpSpPr>
        <p:grpSpPr bwMode="auto">
          <a:xfrm>
            <a:off x="1955800" y="2840038"/>
            <a:ext cx="1511300" cy="1470025"/>
            <a:chOff x="5324475" y="3574256"/>
            <a:chExt cx="1511754" cy="1470003"/>
          </a:xfrm>
        </p:grpSpPr>
        <p:pic>
          <p:nvPicPr>
            <p:cNvPr id="10241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6600" dirty="0">
                  <a:solidFill>
                    <a:srgbClr val="000000"/>
                  </a:solidFill>
                  <a:latin typeface="Times New Roman" pitchFamily="18" charset="0"/>
                </a:rPr>
                <a:t>H</a:t>
              </a:r>
            </a:p>
          </p:txBody>
        </p:sp>
      </p:grpSp>
      <p:sp>
        <p:nvSpPr>
          <p:cNvPr id="102412" name="TextBox 23"/>
          <p:cNvSpPr txBox="1">
            <a:spLocks noChangeArrowheads="1"/>
          </p:cNvSpPr>
          <p:nvPr/>
        </p:nvSpPr>
        <p:spPr bwMode="auto">
          <a:xfrm>
            <a:off x="3766478" y="2072137"/>
            <a:ext cx="12955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4000" dirty="0" smtClean="0">
                <a:solidFill>
                  <a:srgbClr val="000000"/>
                </a:solidFill>
                <a:latin typeface="Times New Roman" pitchFamily="18" charset="0"/>
              </a:rPr>
              <a:t>5HT</a:t>
            </a:r>
            <a:r>
              <a:rPr lang="en-US" altLang="en-US" sz="4000" baseline="-25000" dirty="0" smtClean="0">
                <a:solidFill>
                  <a:srgbClr val="000000"/>
                </a:solidFill>
                <a:latin typeface="Times New Roman" pitchFamily="18" charset="0"/>
              </a:rPr>
              <a:t>2</a:t>
            </a:r>
            <a:endParaRPr lang="en-US" altLang="en-US" sz="4000" baseline="-25000" dirty="0">
              <a:solidFill>
                <a:srgbClr val="000000"/>
              </a:solidFill>
              <a:latin typeface="Times New Roman" pitchFamily="18" charset="0"/>
            </a:endParaRPr>
          </a:p>
        </p:txBody>
      </p:sp>
      <p:sp>
        <p:nvSpPr>
          <p:cNvPr id="25" name="TextBox 24"/>
          <p:cNvSpPr txBox="1"/>
          <p:nvPr/>
        </p:nvSpPr>
        <p:spPr>
          <a:xfrm>
            <a:off x="3102327" y="137159"/>
            <a:ext cx="2923364"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DMT ~ Full Bouquet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3"/>
          <p:cNvSpPr txBox="1">
            <a:spLocks noChangeArrowheads="1"/>
          </p:cNvSpPr>
          <p:nvPr/>
        </p:nvSpPr>
        <p:spPr bwMode="auto">
          <a:xfrm>
            <a:off x="3486647" y="3204544"/>
            <a:ext cx="16850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eaLnBrk="1" hangingPunct="1">
              <a:spcBef>
                <a:spcPct val="0"/>
              </a:spcBef>
              <a:buSzTx/>
              <a:buFontTx/>
              <a:buNone/>
            </a:pPr>
            <a:r>
              <a:rPr lang="en-US" altLang="en-US" sz="5400" dirty="0" smtClean="0">
                <a:solidFill>
                  <a:srgbClr val="000000"/>
                </a:solidFill>
                <a:latin typeface="Times New Roman" pitchFamily="18" charset="0"/>
              </a:rPr>
              <a:t>5HT</a:t>
            </a:r>
            <a:r>
              <a:rPr lang="en-US" altLang="en-US" sz="5400" baseline="-25000" dirty="0" smtClean="0">
                <a:solidFill>
                  <a:srgbClr val="000000"/>
                </a:solidFill>
                <a:latin typeface="Times New Roman" pitchFamily="18" charset="0"/>
              </a:rPr>
              <a:t>7</a:t>
            </a:r>
            <a:endParaRPr lang="en-US" altLang="en-US" sz="5400" baseline="-25000" dirty="0">
              <a:solidFill>
                <a:srgbClr val="000000"/>
              </a:solidFill>
              <a:latin typeface="Times New Roman" pitchFamily="18" charset="0"/>
            </a:endParaRPr>
          </a:p>
        </p:txBody>
      </p:sp>
      <p:pic>
        <p:nvPicPr>
          <p:cNvPr id="27" name="Picture 2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0270" y="1235445"/>
            <a:ext cx="154305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72967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TextBox 4"/>
          <p:cNvSpPr txBox="1">
            <a:spLocks noChangeArrowheads="1"/>
          </p:cNvSpPr>
          <p:nvPr/>
        </p:nvSpPr>
        <p:spPr bwMode="auto">
          <a:xfrm>
            <a:off x="6029368" y="3789390"/>
            <a:ext cx="320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dirty="0">
                <a:solidFill>
                  <a:srgbClr val="000000"/>
                </a:solidFill>
                <a:latin typeface="Times New Roman" pitchFamily="18" charset="0"/>
              </a:rPr>
              <a:t>I</a:t>
            </a:r>
          </a:p>
        </p:txBody>
      </p:sp>
      <p:sp>
        <p:nvSpPr>
          <p:cNvPr id="102422" name="TextBox 14"/>
          <p:cNvSpPr txBox="1">
            <a:spLocks noChangeArrowheads="1"/>
          </p:cNvSpPr>
          <p:nvPr/>
        </p:nvSpPr>
        <p:spPr bwMode="auto">
          <a:xfrm>
            <a:off x="5880148" y="2195547"/>
            <a:ext cx="399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l-GR" altLang="en-US" dirty="0">
                <a:solidFill>
                  <a:srgbClr val="000000"/>
                </a:solidFill>
                <a:latin typeface="Times New Roman" pitchFamily="18" charset="0"/>
              </a:rPr>
              <a:t>α</a:t>
            </a:r>
            <a:endParaRPr lang="en-US" altLang="en-US" dirty="0">
              <a:solidFill>
                <a:srgbClr val="000000"/>
              </a:solidFill>
              <a:latin typeface="Times New Roman" pitchFamily="18" charset="0"/>
            </a:endParaRPr>
          </a:p>
        </p:txBody>
      </p:sp>
      <p:sp>
        <p:nvSpPr>
          <p:cNvPr id="102420" name="TextBox 17"/>
          <p:cNvSpPr txBox="1">
            <a:spLocks noChangeArrowheads="1"/>
          </p:cNvSpPr>
          <p:nvPr/>
        </p:nvSpPr>
        <p:spPr bwMode="auto">
          <a:xfrm>
            <a:off x="2633294" y="1771678"/>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dirty="0">
                <a:solidFill>
                  <a:srgbClr val="000000"/>
                </a:solidFill>
                <a:latin typeface="Times New Roman" pitchFamily="18" charset="0"/>
              </a:rPr>
              <a:t>D</a:t>
            </a:r>
          </a:p>
        </p:txBody>
      </p:sp>
      <p:sp>
        <p:nvSpPr>
          <p:cNvPr id="102418" name="TextBox 20"/>
          <p:cNvSpPr txBox="1">
            <a:spLocks noChangeArrowheads="1"/>
          </p:cNvSpPr>
          <p:nvPr/>
        </p:nvSpPr>
        <p:spPr bwMode="auto">
          <a:xfrm>
            <a:off x="4597448" y="4472023"/>
            <a:ext cx="4058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l-GR" altLang="en-US" dirty="0">
                <a:solidFill>
                  <a:srgbClr val="000000"/>
                </a:solidFill>
                <a:latin typeface="Times New Roman" pitchFamily="18" charset="0"/>
              </a:rPr>
              <a:t>σ</a:t>
            </a:r>
            <a:endParaRPr lang="en-US" altLang="en-US" dirty="0">
              <a:solidFill>
                <a:srgbClr val="000000"/>
              </a:solidFill>
              <a:latin typeface="Times New Roman" pitchFamily="18" charset="0"/>
            </a:endParaRPr>
          </a:p>
        </p:txBody>
      </p:sp>
      <p:sp>
        <p:nvSpPr>
          <p:cNvPr id="102416" name="TextBox 23"/>
          <p:cNvSpPr txBox="1">
            <a:spLocks noChangeArrowheads="1"/>
          </p:cNvSpPr>
          <p:nvPr/>
        </p:nvSpPr>
        <p:spPr bwMode="auto">
          <a:xfrm>
            <a:off x="2549258" y="4439453"/>
            <a:ext cx="10727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dirty="0" smtClean="0">
                <a:solidFill>
                  <a:srgbClr val="000000"/>
                </a:solidFill>
                <a:latin typeface="Times New Roman" pitchFamily="18" charset="0"/>
              </a:rPr>
              <a:t>5HT</a:t>
            </a:r>
            <a:r>
              <a:rPr lang="en-US" altLang="en-US" baseline="-25000" dirty="0" smtClean="0">
                <a:solidFill>
                  <a:srgbClr val="000000"/>
                </a:solidFill>
                <a:latin typeface="Times New Roman" pitchFamily="18" charset="0"/>
              </a:rPr>
              <a:t>1</a:t>
            </a:r>
            <a:endParaRPr lang="en-US" altLang="en-US" baseline="-25000" dirty="0">
              <a:solidFill>
                <a:srgbClr val="000000"/>
              </a:solidFill>
              <a:latin typeface="Times New Roman" pitchFamily="18" charset="0"/>
            </a:endParaRPr>
          </a:p>
        </p:txBody>
      </p:sp>
      <p:sp>
        <p:nvSpPr>
          <p:cNvPr id="102414" name="TextBox 17"/>
          <p:cNvSpPr txBox="1">
            <a:spLocks noChangeArrowheads="1"/>
          </p:cNvSpPr>
          <p:nvPr/>
        </p:nvSpPr>
        <p:spPr bwMode="auto">
          <a:xfrm>
            <a:off x="2504706" y="3097240"/>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dirty="0">
                <a:solidFill>
                  <a:srgbClr val="000000"/>
                </a:solidFill>
                <a:latin typeface="Times New Roman" pitchFamily="18" charset="0"/>
              </a:rPr>
              <a:t>H</a:t>
            </a:r>
          </a:p>
        </p:txBody>
      </p:sp>
      <p:sp>
        <p:nvSpPr>
          <p:cNvPr id="25" name="TextBox 24"/>
          <p:cNvSpPr txBox="1"/>
          <p:nvPr/>
        </p:nvSpPr>
        <p:spPr>
          <a:xfrm>
            <a:off x="2799238" y="137159"/>
            <a:ext cx="3527697"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Cannabis ~ </a:t>
            </a:r>
            <a:r>
              <a:rPr lang="en-US" dirty="0">
                <a:latin typeface="Tahoma" panose="020B0604030504040204" pitchFamily="34" charset="0"/>
                <a:ea typeface="Tahoma" panose="020B0604030504040204" pitchFamily="34" charset="0"/>
                <a:cs typeface="Tahoma" panose="020B0604030504040204" pitchFamily="34" charset="0"/>
              </a:rPr>
              <a:t>Full </a:t>
            </a:r>
            <a:r>
              <a:rPr lang="en-US" dirty="0" smtClean="0">
                <a:latin typeface="Tahoma" panose="020B0604030504040204" pitchFamily="34" charset="0"/>
                <a:ea typeface="Tahoma" panose="020B0604030504040204" pitchFamily="34" charset="0"/>
                <a:cs typeface="Tahoma" panose="020B0604030504040204" pitchFamily="34" charset="0"/>
              </a:rPr>
              <a:t>Bouquet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3"/>
          <p:cNvSpPr txBox="1">
            <a:spLocks noChangeArrowheads="1"/>
          </p:cNvSpPr>
          <p:nvPr/>
        </p:nvSpPr>
        <p:spPr bwMode="auto">
          <a:xfrm>
            <a:off x="3983380" y="2196762"/>
            <a:ext cx="851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400" dirty="0" smtClean="0">
                <a:solidFill>
                  <a:srgbClr val="000000"/>
                </a:solidFill>
                <a:latin typeface="Times New Roman" pitchFamily="18" charset="0"/>
              </a:rPr>
              <a:t>5HT</a:t>
            </a:r>
            <a:r>
              <a:rPr lang="en-US" altLang="en-US" sz="2400" baseline="-25000" dirty="0" smtClean="0">
                <a:solidFill>
                  <a:srgbClr val="000000"/>
                </a:solidFill>
                <a:latin typeface="Times New Roman" pitchFamily="18" charset="0"/>
              </a:rPr>
              <a:t>2</a:t>
            </a:r>
            <a:endParaRPr lang="en-US" altLang="en-US" sz="2400" baseline="-25000" dirty="0">
              <a:solidFill>
                <a:srgbClr val="000000"/>
              </a:solidFill>
              <a:latin typeface="Times New Roman" pitchFamily="18" charset="0"/>
            </a:endParaRPr>
          </a:p>
        </p:txBody>
      </p:sp>
      <p:sp>
        <p:nvSpPr>
          <p:cNvPr id="13" name="TextBox 23"/>
          <p:cNvSpPr txBox="1">
            <a:spLocks noChangeArrowheads="1"/>
          </p:cNvSpPr>
          <p:nvPr/>
        </p:nvSpPr>
        <p:spPr bwMode="auto">
          <a:xfrm>
            <a:off x="3797281" y="3467081"/>
            <a:ext cx="10727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dirty="0" smtClean="0">
                <a:solidFill>
                  <a:srgbClr val="000000"/>
                </a:solidFill>
                <a:latin typeface="Times New Roman" pitchFamily="18" charset="0"/>
              </a:rPr>
              <a:t>5HT</a:t>
            </a:r>
            <a:r>
              <a:rPr lang="en-US" altLang="en-US" baseline="-25000" dirty="0" smtClean="0">
                <a:solidFill>
                  <a:srgbClr val="000000"/>
                </a:solidFill>
                <a:latin typeface="Times New Roman" pitchFamily="18" charset="0"/>
              </a:rPr>
              <a:t>7</a:t>
            </a:r>
            <a:endParaRPr lang="en-US" altLang="en-US" baseline="-25000" dirty="0">
              <a:solidFill>
                <a:srgbClr val="000000"/>
              </a:solidFill>
              <a:latin typeface="Times New Roman" pitchFamily="18" charset="0"/>
            </a:endParaRPr>
          </a:p>
        </p:txBody>
      </p:sp>
    </p:spTree>
    <p:extLst>
      <p:ext uri="{BB962C8B-B14F-4D97-AF65-F5344CB8AC3E}">
        <p14:creationId xmlns:p14="http://schemas.microsoft.com/office/powerpoint/2010/main" val="10714796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873161" y="0"/>
            <a:ext cx="615315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algn="ctr" eaLnBrk="1" hangingPunct="1"/>
            <a:r>
              <a:rPr lang="en-US" altLang="en-US" sz="3200" dirty="0">
                <a:solidFill>
                  <a:schemeClr val="tx2"/>
                </a:solidFill>
                <a:latin typeface="Tahoma" pitchFamily="34" charset="0"/>
              </a:rPr>
              <a:t>Many Paths Away </a:t>
            </a:r>
            <a:r>
              <a:rPr lang="en-US" altLang="en-US" sz="3200" dirty="0" smtClean="0">
                <a:solidFill>
                  <a:schemeClr val="tx2"/>
                </a:solidFill>
                <a:latin typeface="Tahoma" pitchFamily="34" charset="0"/>
              </a:rPr>
              <a:t>From Hard Ego</a:t>
            </a:r>
            <a:endParaRPr lang="en-US" altLang="en-US" sz="3200" dirty="0">
              <a:solidFill>
                <a:schemeClr val="tx2"/>
              </a:solidFill>
              <a:latin typeface="Tahoma" pitchFamily="34" charset="0"/>
            </a:endParaRPr>
          </a:p>
        </p:txBody>
      </p:sp>
      <p:grpSp>
        <p:nvGrpSpPr>
          <p:cNvPr id="79875" name="Group 3"/>
          <p:cNvGrpSpPr>
            <a:grpSpLocks/>
          </p:cNvGrpSpPr>
          <p:nvPr/>
        </p:nvGrpSpPr>
        <p:grpSpPr bwMode="auto">
          <a:xfrm>
            <a:off x="191616" y="430812"/>
            <a:ext cx="2743200" cy="812800"/>
            <a:chOff x="0" y="106"/>
            <a:chExt cx="1728" cy="512"/>
          </a:xfrm>
        </p:grpSpPr>
        <p:graphicFrame>
          <p:nvGraphicFramePr>
            <p:cNvPr id="79902" name="Object 4"/>
            <p:cNvGraphicFramePr>
              <a:graphicFrameLocks noChangeAspect="1"/>
            </p:cNvGraphicFramePr>
            <p:nvPr/>
          </p:nvGraphicFramePr>
          <p:xfrm>
            <a:off x="0" y="106"/>
            <a:ext cx="1160" cy="512"/>
          </p:xfrm>
          <a:graphic>
            <a:graphicData uri="http://schemas.openxmlformats.org/presentationml/2006/ole">
              <mc:AlternateContent xmlns:mc="http://schemas.openxmlformats.org/markup-compatibility/2006">
                <mc:Choice xmlns:v="urn:schemas-microsoft-com:vml" Requires="v">
                  <p:oleObj spid="_x0000_s19694" name="CS ChemDraw Drawing" r:id="rId3" imgW="1840992" imgH="812292" progId="ChemDraw.Document.6.0">
                    <p:embed/>
                  </p:oleObj>
                </mc:Choice>
                <mc:Fallback>
                  <p:oleObj name="CS ChemDraw Drawing" r:id="rId3" imgW="1840992" imgH="812292"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
                          <a:ext cx="1160"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903" name="Text Box 5"/>
            <p:cNvSpPr txBox="1">
              <a:spLocks noChangeArrowheads="1"/>
            </p:cNvSpPr>
            <p:nvPr/>
          </p:nvSpPr>
          <p:spPr bwMode="auto">
            <a:xfrm>
              <a:off x="1163" y="254"/>
              <a:ext cx="5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dirty="0">
                  <a:solidFill>
                    <a:srgbClr val="000000"/>
                  </a:solidFill>
                  <a:latin typeface="Tahoma" pitchFamily="34" charset="0"/>
                </a:rPr>
                <a:t>- </a:t>
              </a:r>
              <a:r>
                <a:rPr lang="en-US" altLang="en-US" sz="2000" dirty="0" err="1">
                  <a:solidFill>
                    <a:srgbClr val="000000"/>
                  </a:solidFill>
                  <a:latin typeface="Tahoma" pitchFamily="34" charset="0"/>
                </a:rPr>
                <a:t>Bwiti</a:t>
              </a:r>
              <a:endParaRPr lang="en-US" altLang="en-US" sz="2000" dirty="0">
                <a:solidFill>
                  <a:srgbClr val="000000"/>
                </a:solidFill>
                <a:latin typeface="Tahoma" pitchFamily="34" charset="0"/>
              </a:endParaRPr>
            </a:p>
          </p:txBody>
        </p:sp>
      </p:grpSp>
      <p:grpSp>
        <p:nvGrpSpPr>
          <p:cNvPr id="79876" name="Group 6"/>
          <p:cNvGrpSpPr>
            <a:grpSpLocks/>
          </p:cNvGrpSpPr>
          <p:nvPr/>
        </p:nvGrpSpPr>
        <p:grpSpPr bwMode="auto">
          <a:xfrm>
            <a:off x="678978" y="5682262"/>
            <a:ext cx="5249863" cy="693738"/>
            <a:chOff x="307" y="2238"/>
            <a:chExt cx="3307" cy="437"/>
          </a:xfrm>
        </p:grpSpPr>
        <p:graphicFrame>
          <p:nvGraphicFramePr>
            <p:cNvPr id="79900" name="Object 7"/>
            <p:cNvGraphicFramePr>
              <a:graphicFrameLocks noChangeAspect="1"/>
            </p:cNvGraphicFramePr>
            <p:nvPr/>
          </p:nvGraphicFramePr>
          <p:xfrm>
            <a:off x="307" y="2238"/>
            <a:ext cx="856" cy="437"/>
          </p:xfrm>
          <a:graphic>
            <a:graphicData uri="http://schemas.openxmlformats.org/presentationml/2006/ole">
              <mc:AlternateContent xmlns:mc="http://schemas.openxmlformats.org/markup-compatibility/2006">
                <mc:Choice xmlns:v="urn:schemas-microsoft-com:vml" Requires="v">
                  <p:oleObj spid="_x0000_s19695" name="CS ChemDraw Drawing" r:id="rId5" imgW="1359408" imgH="693420" progId="ChemDraw.Document.6.0">
                    <p:embed/>
                  </p:oleObj>
                </mc:Choice>
                <mc:Fallback>
                  <p:oleObj name="CS ChemDraw Drawing" r:id="rId5" imgW="1359408" imgH="69342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 y="2238"/>
                          <a:ext cx="856" cy="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901" name="Text Box 8"/>
            <p:cNvSpPr txBox="1">
              <a:spLocks noChangeArrowheads="1"/>
            </p:cNvSpPr>
            <p:nvPr/>
          </p:nvSpPr>
          <p:spPr bwMode="auto">
            <a:xfrm>
              <a:off x="1163" y="2349"/>
              <a:ext cx="245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a:solidFill>
                    <a:srgbClr val="000000"/>
                  </a:solidFill>
                  <a:latin typeface="Tahoma" pitchFamily="34" charset="0"/>
                </a:rPr>
                <a:t>- Temple of the True Inner Light</a:t>
              </a:r>
              <a:r>
                <a:rPr lang="en-US" altLang="en-US" sz="2000"/>
                <a:t> </a:t>
              </a:r>
            </a:p>
          </p:txBody>
        </p:sp>
      </p:grpSp>
      <p:grpSp>
        <p:nvGrpSpPr>
          <p:cNvPr id="79877" name="Group 9"/>
          <p:cNvGrpSpPr>
            <a:grpSpLocks/>
          </p:cNvGrpSpPr>
          <p:nvPr/>
        </p:nvGrpSpPr>
        <p:grpSpPr bwMode="auto">
          <a:xfrm>
            <a:off x="725016" y="3094637"/>
            <a:ext cx="4362450" cy="842963"/>
            <a:chOff x="336" y="648"/>
            <a:chExt cx="2748" cy="531"/>
          </a:xfrm>
        </p:grpSpPr>
        <p:pic>
          <p:nvPicPr>
            <p:cNvPr id="7989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 y="648"/>
              <a:ext cx="827"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99" name="Text Box 11"/>
            <p:cNvSpPr txBox="1">
              <a:spLocks noChangeArrowheads="1"/>
            </p:cNvSpPr>
            <p:nvPr/>
          </p:nvSpPr>
          <p:spPr bwMode="auto">
            <a:xfrm>
              <a:off x="1163" y="808"/>
              <a:ext cx="19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dirty="0">
                  <a:solidFill>
                    <a:srgbClr val="000000"/>
                  </a:solidFill>
                  <a:latin typeface="Tahoma" pitchFamily="34" charset="0"/>
                </a:rPr>
                <a:t>- Native American Church</a:t>
              </a:r>
            </a:p>
          </p:txBody>
        </p:sp>
      </p:grpSp>
      <p:grpSp>
        <p:nvGrpSpPr>
          <p:cNvPr id="79878" name="Group 12"/>
          <p:cNvGrpSpPr>
            <a:grpSpLocks/>
          </p:cNvGrpSpPr>
          <p:nvPr/>
        </p:nvGrpSpPr>
        <p:grpSpPr bwMode="auto">
          <a:xfrm>
            <a:off x="391641" y="4034437"/>
            <a:ext cx="5362575" cy="688975"/>
            <a:chOff x="126" y="2731"/>
            <a:chExt cx="3378" cy="434"/>
          </a:xfrm>
        </p:grpSpPr>
        <p:graphicFrame>
          <p:nvGraphicFramePr>
            <p:cNvPr id="79896" name="Object 13"/>
            <p:cNvGraphicFramePr>
              <a:graphicFrameLocks noChangeAspect="1"/>
            </p:cNvGraphicFramePr>
            <p:nvPr/>
          </p:nvGraphicFramePr>
          <p:xfrm>
            <a:off x="126" y="2731"/>
            <a:ext cx="1037" cy="434"/>
          </p:xfrm>
          <a:graphic>
            <a:graphicData uri="http://schemas.openxmlformats.org/presentationml/2006/ole">
              <mc:AlternateContent xmlns:mc="http://schemas.openxmlformats.org/markup-compatibility/2006">
                <mc:Choice xmlns:v="urn:schemas-microsoft-com:vml" Requires="v">
                  <p:oleObj spid="_x0000_s19696" name="CS ChemDraw Drawing" r:id="rId8" imgW="1645920" imgH="688320" progId="ChemDraw.Document.6.0">
                    <p:embed/>
                  </p:oleObj>
                </mc:Choice>
                <mc:Fallback>
                  <p:oleObj name="CS ChemDraw Drawing" r:id="rId8" imgW="1645920" imgH="688320"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 y="2731"/>
                          <a:ext cx="1037" cy="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97" name="Text Box 14"/>
            <p:cNvSpPr txBox="1">
              <a:spLocks noChangeArrowheads="1"/>
            </p:cNvSpPr>
            <p:nvPr/>
          </p:nvSpPr>
          <p:spPr bwMode="auto">
            <a:xfrm>
              <a:off x="1163" y="2840"/>
              <a:ext cx="234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a:solidFill>
                    <a:srgbClr val="000000"/>
                  </a:solidFill>
                  <a:latin typeface="Tahoma" pitchFamily="34" charset="0"/>
                </a:rPr>
                <a:t>- Temple of Awakening Divinity</a:t>
              </a:r>
              <a:r>
                <a:rPr lang="en-US" altLang="en-US"/>
                <a:t> </a:t>
              </a:r>
            </a:p>
          </p:txBody>
        </p:sp>
      </p:grpSp>
      <p:grpSp>
        <p:nvGrpSpPr>
          <p:cNvPr id="79879" name="Group 15"/>
          <p:cNvGrpSpPr>
            <a:grpSpLocks/>
          </p:cNvGrpSpPr>
          <p:nvPr/>
        </p:nvGrpSpPr>
        <p:grpSpPr bwMode="auto">
          <a:xfrm>
            <a:off x="1006003" y="4829775"/>
            <a:ext cx="5002213" cy="688975"/>
            <a:chOff x="518" y="1171"/>
            <a:chExt cx="3151" cy="434"/>
          </a:xfrm>
        </p:grpSpPr>
        <p:pic>
          <p:nvPicPr>
            <p:cNvPr id="7989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 y="1171"/>
              <a:ext cx="645" cy="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95" name="Text Box 17"/>
            <p:cNvSpPr txBox="1">
              <a:spLocks noChangeArrowheads="1"/>
            </p:cNvSpPr>
            <p:nvPr/>
          </p:nvSpPr>
          <p:spPr bwMode="auto">
            <a:xfrm>
              <a:off x="1163" y="1248"/>
              <a:ext cx="250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dirty="0">
                  <a:solidFill>
                    <a:srgbClr val="000000"/>
                  </a:solidFill>
                  <a:latin typeface="Tahoma" pitchFamily="34" charset="0"/>
                </a:rPr>
                <a:t>- Santo </a:t>
              </a:r>
              <a:r>
                <a:rPr lang="en-US" altLang="en-US" sz="2000" dirty="0" err="1">
                  <a:solidFill>
                    <a:srgbClr val="000000"/>
                  </a:solidFill>
                  <a:latin typeface="Tahoma" pitchFamily="34" charset="0"/>
                </a:rPr>
                <a:t>Daime</a:t>
              </a:r>
              <a:r>
                <a:rPr lang="en-US" altLang="en-US" sz="2000" dirty="0">
                  <a:solidFill>
                    <a:srgbClr val="000000"/>
                  </a:solidFill>
                  <a:latin typeface="Tahoma" pitchFamily="34" charset="0"/>
                </a:rPr>
                <a:t>, </a:t>
              </a:r>
              <a:r>
                <a:rPr lang="en-US" altLang="en-US" sz="2000" dirty="0" err="1">
                  <a:solidFill>
                    <a:srgbClr val="000000"/>
                  </a:solidFill>
                  <a:latin typeface="Tahoma" pitchFamily="34" charset="0"/>
                </a:rPr>
                <a:t>União</a:t>
              </a:r>
              <a:r>
                <a:rPr lang="en-US" altLang="en-US" sz="2000" dirty="0">
                  <a:solidFill>
                    <a:srgbClr val="000000"/>
                  </a:solidFill>
                  <a:latin typeface="Tahoma" pitchFamily="34" charset="0"/>
                </a:rPr>
                <a:t> do Vegetal</a:t>
              </a:r>
              <a:r>
                <a:rPr lang="en-US" altLang="en-US" dirty="0"/>
                <a:t> </a:t>
              </a:r>
              <a:r>
                <a:rPr lang="en-US" altLang="en-US" sz="2400" dirty="0">
                  <a:solidFill>
                    <a:srgbClr val="000000"/>
                  </a:solidFill>
                  <a:latin typeface="Tahoma" pitchFamily="34" charset="0"/>
                </a:rPr>
                <a:t> </a:t>
              </a:r>
            </a:p>
          </p:txBody>
        </p:sp>
      </p:grpSp>
      <p:graphicFrame>
        <p:nvGraphicFramePr>
          <p:cNvPr id="79892" name="Object 19"/>
          <p:cNvGraphicFramePr>
            <a:graphicFrameLocks noChangeAspect="1"/>
          </p:cNvGraphicFramePr>
          <p:nvPr/>
        </p:nvGraphicFramePr>
        <p:xfrm>
          <a:off x="5527084" y="2712452"/>
          <a:ext cx="1114425" cy="801687"/>
        </p:xfrm>
        <a:graphic>
          <a:graphicData uri="http://schemas.openxmlformats.org/presentationml/2006/ole">
            <mc:AlternateContent xmlns:mc="http://schemas.openxmlformats.org/markup-compatibility/2006">
              <mc:Choice xmlns:v="urn:schemas-microsoft-com:vml" Requires="v">
                <p:oleObj spid="_x0000_s19697" name="CS ChemDraw Drawing" r:id="rId11" imgW="1114044" imgH="801624" progId="ChemDraw.Document.6.0">
                  <p:embed/>
                </p:oleObj>
              </mc:Choice>
              <mc:Fallback>
                <p:oleObj name="CS ChemDraw Drawing" r:id="rId11" imgW="1114044" imgH="801624" progId="ChemDraw.Document.6.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7084" y="2712452"/>
                        <a:ext cx="1114425"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93" name="Text Box 20"/>
          <p:cNvSpPr txBox="1">
            <a:spLocks noChangeArrowheads="1"/>
          </p:cNvSpPr>
          <p:nvPr/>
        </p:nvSpPr>
        <p:spPr bwMode="auto">
          <a:xfrm>
            <a:off x="5530259" y="3676064"/>
            <a:ext cx="984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dirty="0">
                <a:solidFill>
                  <a:srgbClr val="000000"/>
                </a:solidFill>
                <a:latin typeface="Tahoma" pitchFamily="34" charset="0"/>
              </a:rPr>
              <a:t>- MAPS</a:t>
            </a:r>
          </a:p>
        </p:txBody>
      </p:sp>
      <p:grpSp>
        <p:nvGrpSpPr>
          <p:cNvPr id="79882" name="Group 26"/>
          <p:cNvGrpSpPr>
            <a:grpSpLocks/>
          </p:cNvGrpSpPr>
          <p:nvPr/>
        </p:nvGrpSpPr>
        <p:grpSpPr bwMode="auto">
          <a:xfrm>
            <a:off x="7044853" y="1049937"/>
            <a:ext cx="1633538" cy="2462213"/>
            <a:chOff x="4190" y="496"/>
            <a:chExt cx="1029" cy="1551"/>
          </a:xfrm>
        </p:grpSpPr>
        <p:graphicFrame>
          <p:nvGraphicFramePr>
            <p:cNvPr id="79886" name="Object 27"/>
            <p:cNvGraphicFramePr>
              <a:graphicFrameLocks noChangeAspect="1"/>
            </p:cNvGraphicFramePr>
            <p:nvPr/>
          </p:nvGraphicFramePr>
          <p:xfrm>
            <a:off x="4328" y="496"/>
            <a:ext cx="690" cy="833"/>
          </p:xfrm>
          <a:graphic>
            <a:graphicData uri="http://schemas.openxmlformats.org/presentationml/2006/ole">
              <mc:AlternateContent xmlns:mc="http://schemas.openxmlformats.org/markup-compatibility/2006">
                <mc:Choice xmlns:v="urn:schemas-microsoft-com:vml" Requires="v">
                  <p:oleObj spid="_x0000_s19698" name="CS ChemDraw Drawing" r:id="rId13" imgW="1095756" imgH="1321308" progId="ChemDraw.Document.6.0">
                    <p:embed/>
                  </p:oleObj>
                </mc:Choice>
                <mc:Fallback>
                  <p:oleObj name="CS ChemDraw Drawing" r:id="rId13" imgW="1095756" imgH="1321308" progId="ChemDraw.Document.6.0">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8" y="496"/>
                          <a:ext cx="690" cy="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87" name="Text Box 28"/>
            <p:cNvSpPr txBox="1">
              <a:spLocks noChangeArrowheads="1"/>
            </p:cNvSpPr>
            <p:nvPr/>
          </p:nvSpPr>
          <p:spPr bwMode="auto">
            <a:xfrm>
              <a:off x="4190" y="1413"/>
              <a:ext cx="1029"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buFontTx/>
                <a:buChar char="-"/>
              </a:pPr>
              <a:r>
                <a:rPr lang="en-US" altLang="en-US" sz="2000" dirty="0">
                  <a:solidFill>
                    <a:srgbClr val="000000"/>
                  </a:solidFill>
                  <a:latin typeface="Tahoma" pitchFamily="34" charset="0"/>
                </a:rPr>
                <a:t> League for </a:t>
              </a:r>
            </a:p>
            <a:p>
              <a:pPr eaLnBrk="1" hangingPunct="1"/>
              <a:r>
                <a:rPr lang="en-US" altLang="en-US" sz="2000" dirty="0">
                  <a:solidFill>
                    <a:srgbClr val="000000"/>
                  </a:solidFill>
                  <a:latin typeface="Tahoma" pitchFamily="34" charset="0"/>
                </a:rPr>
                <a:t>  Spiritual </a:t>
              </a:r>
            </a:p>
            <a:p>
              <a:pPr eaLnBrk="1" hangingPunct="1"/>
              <a:r>
                <a:rPr lang="en-US" altLang="en-US" sz="2000" dirty="0">
                  <a:solidFill>
                    <a:srgbClr val="000000"/>
                  </a:solidFill>
                  <a:latin typeface="Tahoma" pitchFamily="34" charset="0"/>
                </a:rPr>
                <a:t>  Discovery</a:t>
              </a:r>
            </a:p>
          </p:txBody>
        </p:sp>
      </p:grpSp>
      <p:grpSp>
        <p:nvGrpSpPr>
          <p:cNvPr id="79883" name="Group 29"/>
          <p:cNvGrpSpPr>
            <a:grpSpLocks/>
          </p:cNvGrpSpPr>
          <p:nvPr/>
        </p:nvGrpSpPr>
        <p:grpSpPr bwMode="auto">
          <a:xfrm>
            <a:off x="399578" y="2089750"/>
            <a:ext cx="3257550" cy="908050"/>
            <a:chOff x="131" y="1241"/>
            <a:chExt cx="2052" cy="572"/>
          </a:xfrm>
        </p:grpSpPr>
        <p:sp>
          <p:nvSpPr>
            <p:cNvPr id="79884" name="Text Box 30"/>
            <p:cNvSpPr txBox="1">
              <a:spLocks noChangeArrowheads="1"/>
            </p:cNvSpPr>
            <p:nvPr/>
          </p:nvSpPr>
          <p:spPr bwMode="auto">
            <a:xfrm>
              <a:off x="1164" y="1414"/>
              <a:ext cx="10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a:solidFill>
                    <a:srgbClr val="000000"/>
                  </a:solidFill>
                  <a:latin typeface="Tahoma" pitchFamily="34" charset="0"/>
                </a:rPr>
                <a:t>- Rastafarian</a:t>
              </a:r>
            </a:p>
          </p:txBody>
        </p:sp>
        <p:pic>
          <p:nvPicPr>
            <p:cNvPr id="79885" name="Picture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 y="1241"/>
              <a:ext cx="1033" cy="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6277897" y="4192306"/>
            <a:ext cx="2513701" cy="1446550"/>
          </a:xfrm>
          <a:prstGeom prst="rect">
            <a:avLst/>
          </a:prstGeom>
          <a:noFill/>
        </p:spPr>
        <p:txBody>
          <a:bodyPr wrap="non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Inner </a:t>
            </a:r>
          </a:p>
          <a:p>
            <a:pPr algn="ctr"/>
            <a:r>
              <a:rPr lang="en-US" sz="4400" dirty="0" smtClean="0">
                <a:latin typeface="Tahoma" panose="020B0604030504040204" pitchFamily="34" charset="0"/>
                <a:ea typeface="Tahoma" panose="020B0604030504040204" pitchFamily="34" charset="0"/>
                <a:cs typeface="Tahoma" panose="020B0604030504040204" pitchFamily="34" charset="0"/>
              </a:rPr>
              <a:t>Pantheon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842491" y="907062"/>
            <a:ext cx="5531913" cy="1608138"/>
            <a:chOff x="842491" y="907062"/>
            <a:chExt cx="5531913" cy="1608138"/>
          </a:xfrm>
        </p:grpSpPr>
        <p:grpSp>
          <p:nvGrpSpPr>
            <p:cNvPr id="79881" name="Group 21"/>
            <p:cNvGrpSpPr>
              <a:grpSpLocks/>
            </p:cNvGrpSpPr>
            <p:nvPr/>
          </p:nvGrpSpPr>
          <p:grpSpPr bwMode="auto">
            <a:xfrm>
              <a:off x="842491" y="907062"/>
              <a:ext cx="4213225" cy="1608138"/>
              <a:chOff x="410" y="406"/>
              <a:chExt cx="2654" cy="1013"/>
            </a:xfrm>
          </p:grpSpPr>
          <p:graphicFrame>
            <p:nvGraphicFramePr>
              <p:cNvPr id="79888" name="Object 22"/>
              <p:cNvGraphicFramePr>
                <a:graphicFrameLocks noChangeAspect="1"/>
              </p:cNvGraphicFramePr>
              <p:nvPr/>
            </p:nvGraphicFramePr>
            <p:xfrm>
              <a:off x="2104" y="406"/>
              <a:ext cx="960" cy="1013"/>
            </p:xfrm>
            <a:graphic>
              <a:graphicData uri="http://schemas.openxmlformats.org/presentationml/2006/ole">
                <mc:AlternateContent xmlns:mc="http://schemas.openxmlformats.org/markup-compatibility/2006">
                  <mc:Choice xmlns:v="urn:schemas-microsoft-com:vml" Requires="v">
                    <p:oleObj spid="_x0000_s19699" name="CS ChemDraw Drawing" r:id="rId16" imgW="1524000" imgH="1609344" progId="ChemDraw.Document.6.0">
                      <p:embed/>
                    </p:oleObj>
                  </mc:Choice>
                  <mc:Fallback>
                    <p:oleObj name="CS ChemDraw Drawing" r:id="rId16" imgW="1524000" imgH="1609344" progId="ChemDraw.Document.6.0">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04" y="406"/>
                            <a:ext cx="960" cy="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9889" name="Group 23"/>
              <p:cNvGrpSpPr>
                <a:grpSpLocks/>
              </p:cNvGrpSpPr>
              <p:nvPr/>
            </p:nvGrpSpPr>
            <p:grpSpPr bwMode="auto">
              <a:xfrm>
                <a:off x="410" y="684"/>
                <a:ext cx="1654" cy="453"/>
                <a:chOff x="415" y="1649"/>
                <a:chExt cx="1654" cy="453"/>
              </a:xfrm>
            </p:grpSpPr>
            <p:graphicFrame>
              <p:nvGraphicFramePr>
                <p:cNvPr id="79890" name="Object 24"/>
                <p:cNvGraphicFramePr>
                  <a:graphicFrameLocks noChangeAspect="1"/>
                </p:cNvGraphicFramePr>
                <p:nvPr/>
              </p:nvGraphicFramePr>
              <p:xfrm>
                <a:off x="415" y="1649"/>
                <a:ext cx="748" cy="453"/>
              </p:xfrm>
              <a:graphic>
                <a:graphicData uri="http://schemas.openxmlformats.org/presentationml/2006/ole">
                  <mc:AlternateContent xmlns:mc="http://schemas.openxmlformats.org/markup-compatibility/2006">
                    <mc:Choice xmlns:v="urn:schemas-microsoft-com:vml" Requires="v">
                      <p:oleObj spid="_x0000_s19700" name="CS ChemDraw Drawing" r:id="rId18" imgW="1186742" imgH="718131" progId="ChemDraw.Document.6.0">
                        <p:embed/>
                      </p:oleObj>
                    </mc:Choice>
                    <mc:Fallback>
                      <p:oleObj name="CS ChemDraw Drawing" r:id="rId18" imgW="1186742" imgH="718131" progId="ChemDraw.Document.6.0">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5" y="1649"/>
                              <a:ext cx="748"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91" name="Text Box 25"/>
                <p:cNvSpPr txBox="1">
                  <a:spLocks noChangeArrowheads="1"/>
                </p:cNvSpPr>
                <p:nvPr/>
              </p:nvSpPr>
              <p:spPr bwMode="auto">
                <a:xfrm>
                  <a:off x="1163" y="1767"/>
                  <a:ext cx="90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algn="ctr" eaLnBrk="1" hangingPunct="1"/>
                  <a:r>
                    <a:rPr lang="en-US" altLang="en-US" sz="2000" dirty="0">
                      <a:solidFill>
                        <a:srgbClr val="000000"/>
                      </a:solidFill>
                      <a:latin typeface="Tahoma" pitchFamily="34" charset="0"/>
                    </a:rPr>
                    <a:t>- Mazatec -</a:t>
                  </a:r>
                </a:p>
              </p:txBody>
            </p:sp>
          </p:grpSp>
        </p:grpSp>
        <p:sp>
          <p:nvSpPr>
            <p:cNvPr id="37" name="Text Box 20"/>
            <p:cNvSpPr txBox="1">
              <a:spLocks noChangeArrowheads="1"/>
            </p:cNvSpPr>
            <p:nvPr/>
          </p:nvSpPr>
          <p:spPr bwMode="auto">
            <a:xfrm>
              <a:off x="5091890" y="1534637"/>
              <a:ext cx="277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altLang="en-US" sz="2000" dirty="0" smtClean="0">
                  <a:solidFill>
                    <a:srgbClr val="000000"/>
                  </a:solidFill>
                  <a:latin typeface="Tahoma" pitchFamily="34" charset="0"/>
                </a:rPr>
                <a:t>-</a:t>
              </a:r>
              <a:endParaRPr lang="en-US" altLang="en-US" sz="2000" dirty="0">
                <a:solidFill>
                  <a:srgbClr val="000000"/>
                </a:solidFill>
                <a:latin typeface="Tahoma"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83146226"/>
                </p:ext>
              </p:extLst>
            </p:nvPr>
          </p:nvGraphicFramePr>
          <p:xfrm>
            <a:off x="5396504" y="1116362"/>
            <a:ext cx="977900" cy="1266825"/>
          </p:xfrm>
          <a:graphic>
            <a:graphicData uri="http://schemas.openxmlformats.org/presentationml/2006/ole">
              <mc:AlternateContent xmlns:mc="http://schemas.openxmlformats.org/markup-compatibility/2006">
                <mc:Choice xmlns:v="urn:schemas-microsoft-com:vml" Requires="v">
                  <p:oleObj spid="_x0000_s19701" name="CS ChemDraw Drawing" r:id="rId20" imgW="977400" imgH="1267560" progId="ChemDraw.Document.6.0">
                    <p:embed/>
                  </p:oleObj>
                </mc:Choice>
                <mc:Fallback>
                  <p:oleObj name="CS ChemDraw Drawing" r:id="rId20" imgW="977400" imgH="1267560" progId="ChemDraw.Document.6.0">
                    <p:embed/>
                    <p:pic>
                      <p:nvPicPr>
                        <p:cNvPr id="0" name=""/>
                        <p:cNvPicPr/>
                        <p:nvPr/>
                      </p:nvPicPr>
                      <p:blipFill>
                        <a:blip r:embed="rId21"/>
                        <a:stretch>
                          <a:fillRect/>
                        </a:stretch>
                      </p:blipFill>
                      <p:spPr>
                        <a:xfrm>
                          <a:off x="5396504" y="1116362"/>
                          <a:ext cx="977900" cy="1266825"/>
                        </a:xfrm>
                        <a:prstGeom prst="rect">
                          <a:avLst/>
                        </a:prstGeom>
                      </p:spPr>
                    </p:pic>
                  </p:oleObj>
                </mc:Fallback>
              </mc:AlternateContent>
            </a:graphicData>
          </a:graphic>
        </p:graphicFrame>
      </p:grpSp>
    </p:spTree>
    <p:extLst>
      <p:ext uri="{BB962C8B-B14F-4D97-AF65-F5344CB8AC3E}">
        <p14:creationId xmlns:p14="http://schemas.microsoft.com/office/powerpoint/2010/main" val="299293393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oexi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560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CoexistJ"/>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5225" y="0"/>
            <a:ext cx="67087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584" y="4233645"/>
            <a:ext cx="3841496" cy="108637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988" y="2444177"/>
            <a:ext cx="5504688" cy="159656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532" y="5603390"/>
            <a:ext cx="3657600" cy="977900"/>
          </a:xfrm>
          <a:prstGeom prst="rect">
            <a:avLst/>
          </a:prstGeom>
        </p:spPr>
      </p:pic>
    </p:spTree>
    <p:extLst>
      <p:ext uri="{BB962C8B-B14F-4D97-AF65-F5344CB8AC3E}">
        <p14:creationId xmlns:p14="http://schemas.microsoft.com/office/powerpoint/2010/main" val="357161703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4324" y="2386836"/>
            <a:ext cx="7552178" cy="2062103"/>
          </a:xfrm>
          <a:prstGeom prst="rect">
            <a:avLst/>
          </a:prstGeom>
          <a:noFill/>
        </p:spPr>
        <p:txBody>
          <a:bodyPr wrap="square" rtlCol="0">
            <a:spAutoFit/>
          </a:bodyPr>
          <a:lstStyle/>
          <a:p>
            <a:r>
              <a:rPr lang="en-US" sz="3200" dirty="0" smtClean="0">
                <a:latin typeface="+mn-lt"/>
              </a:rPr>
              <a:t>For those who embrace the 5-HT</a:t>
            </a:r>
            <a:r>
              <a:rPr lang="en-US" sz="3200" baseline="-25000" dirty="0" smtClean="0">
                <a:latin typeface="+mn-lt"/>
              </a:rPr>
              <a:t>2</a:t>
            </a:r>
            <a:r>
              <a:rPr lang="en-US" sz="3200" dirty="0" smtClean="0">
                <a:latin typeface="+mn-lt"/>
              </a:rPr>
              <a:t> paradigm, in its simplicity, I hope that I have created some doubt that it is a productive way of looking at the psychedelic process</a:t>
            </a:r>
            <a:endParaRPr lang="en-US" sz="3200" dirty="0">
              <a:latin typeface="+mn-lt"/>
            </a:endParaRPr>
          </a:p>
        </p:txBody>
      </p:sp>
    </p:spTree>
    <p:extLst>
      <p:ext uri="{BB962C8B-B14F-4D97-AF65-F5344CB8AC3E}">
        <p14:creationId xmlns:p14="http://schemas.microsoft.com/office/powerpoint/2010/main" val="22875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98488"/>
            <a:ext cx="7077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492578" y="49871"/>
            <a:ext cx="81534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latin typeface="+mn-lt"/>
                <a:cs typeface="Tahoma" pitchFamily="34" charset="0"/>
              </a:rPr>
              <a:t>Depth – Consciousness Itself – Serotonin-7</a:t>
            </a:r>
            <a:endParaRPr lang="en-US" altLang="en-US" sz="3600" dirty="0">
              <a:solidFill>
                <a:srgbClr val="000000"/>
              </a:solidFill>
              <a:latin typeface="+mn-lt"/>
              <a:cs typeface="Tahoma" pitchFamily="34" charset="0"/>
            </a:endParaRPr>
          </a:p>
        </p:txBody>
      </p:sp>
    </p:spTree>
    <p:extLst>
      <p:ext uri="{BB962C8B-B14F-4D97-AF65-F5344CB8AC3E}">
        <p14:creationId xmlns:p14="http://schemas.microsoft.com/office/powerpoint/2010/main" val="318737882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6" y="1856131"/>
            <a:ext cx="4781006" cy="3108543"/>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I believe that the greatest scientific value of Sasha’s work is that he </a:t>
            </a:r>
            <a:r>
              <a:rPr lang="en-US" sz="2800" dirty="0" smtClean="0">
                <a:latin typeface="Tahoma" panose="020B0604030504040204" pitchFamily="34" charset="0"/>
                <a:ea typeface="Tahoma" panose="020B0604030504040204" pitchFamily="34" charset="0"/>
                <a:cs typeface="Tahoma" panose="020B0604030504040204" pitchFamily="34" charset="0"/>
              </a:rPr>
              <a:t>created </a:t>
            </a:r>
            <a:r>
              <a:rPr lang="en-US" sz="2800" dirty="0">
                <a:latin typeface="Tahoma" panose="020B0604030504040204" pitchFamily="34" charset="0"/>
                <a:ea typeface="Tahoma" panose="020B0604030504040204" pitchFamily="34" charset="0"/>
                <a:cs typeface="Tahoma" panose="020B0604030504040204" pitchFamily="34" charset="0"/>
              </a:rPr>
              <a:t>a diverse toolkit of probes into the human mind, that allow the unlocking of many of its secrets</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2926" y="556514"/>
            <a:ext cx="4241074" cy="5707779"/>
          </a:xfrm>
          <a:prstGeom prst="rect">
            <a:avLst/>
          </a:prstGeom>
        </p:spPr>
      </p:pic>
      <p:sp>
        <p:nvSpPr>
          <p:cNvPr id="6" name="TextBox 5"/>
          <p:cNvSpPr txBox="1"/>
          <p:nvPr/>
        </p:nvSpPr>
        <p:spPr>
          <a:xfrm>
            <a:off x="5305653" y="6335929"/>
            <a:ext cx="3435619" cy="369332"/>
          </a:xfrm>
          <a:prstGeom prst="rect">
            <a:avLst/>
          </a:prstGeom>
          <a:noFill/>
        </p:spPr>
        <p:txBody>
          <a:bodyPr wrap="none" rtlCol="0">
            <a:spAutoFit/>
          </a:bodyPr>
          <a:lstStyle/>
          <a:p>
            <a:pPr algn="ctr"/>
            <a:r>
              <a:rPr lang="en-US" sz="1800" dirty="0" smtClean="0">
                <a:latin typeface="Tahoma" panose="020B0604030504040204" pitchFamily="34" charset="0"/>
                <a:ea typeface="Tahoma" panose="020B0604030504040204" pitchFamily="34" charset="0"/>
                <a:cs typeface="Tahoma" panose="020B0604030504040204" pitchFamily="34" charset="0"/>
              </a:rPr>
              <a:t>Tom Ray &amp;  Sasha Shulgin 1993</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5608515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 y="984840"/>
            <a:ext cx="4781006" cy="4832092"/>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Sasha </a:t>
            </a:r>
            <a:r>
              <a:rPr lang="en-US" sz="2800" dirty="0">
                <a:latin typeface="Tahoma" panose="020B0604030504040204" pitchFamily="34" charset="0"/>
                <a:ea typeface="Tahoma" panose="020B0604030504040204" pitchFamily="34" charset="0"/>
                <a:cs typeface="Tahoma" panose="020B0604030504040204" pitchFamily="34" charset="0"/>
              </a:rPr>
              <a:t>has provided us with a methodology for mental discovery.  I don’t believe that there is any other method that can make as deep a penetration into the structure, function, process, genetics, development, and evolution of the human mind, and mechanisms of consciousness</a:t>
            </a:r>
            <a:r>
              <a:rPr lang="en-US" sz="2800" dirty="0" smtClean="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305652" y="6335929"/>
            <a:ext cx="3435621" cy="369332"/>
          </a:xfrm>
          <a:prstGeom prst="rect">
            <a:avLst/>
          </a:prstGeom>
          <a:noFill/>
        </p:spPr>
        <p:txBody>
          <a:bodyPr wrap="none" rtlCol="0">
            <a:spAutoFit/>
          </a:bodyPr>
          <a:lstStyle/>
          <a:p>
            <a:pPr algn="ctr"/>
            <a:r>
              <a:rPr lang="en-US" sz="1800" dirty="0" smtClean="0">
                <a:latin typeface="Tahoma" panose="020B0604030504040204" pitchFamily="34" charset="0"/>
                <a:ea typeface="Tahoma" panose="020B0604030504040204" pitchFamily="34" charset="0"/>
                <a:cs typeface="Tahoma" panose="020B0604030504040204" pitchFamily="34" charset="0"/>
              </a:rPr>
              <a:t>Tom Ray &amp;  Sasha Shulgin 2003</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4325" y="569124"/>
            <a:ext cx="4249674" cy="5666232"/>
          </a:xfrm>
          <a:prstGeom prst="rect">
            <a:avLst/>
          </a:prstGeom>
        </p:spPr>
      </p:pic>
    </p:spTree>
    <p:extLst>
      <p:ext uri="{BB962C8B-B14F-4D97-AF65-F5344CB8AC3E}">
        <p14:creationId xmlns:p14="http://schemas.microsoft.com/office/powerpoint/2010/main" val="406570500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 y="984840"/>
            <a:ext cx="4781006" cy="4832092"/>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We </a:t>
            </a:r>
            <a:r>
              <a:rPr lang="en-US" sz="2800" dirty="0">
                <a:latin typeface="Tahoma" panose="020B0604030504040204" pitchFamily="34" charset="0"/>
                <a:ea typeface="Tahoma" panose="020B0604030504040204" pitchFamily="34" charset="0"/>
                <a:cs typeface="Tahoma" panose="020B0604030504040204" pitchFamily="34" charset="0"/>
              </a:rPr>
              <a:t>can put this knowledge to work not just in providing new approaches to understanding the etiology, diagnosing, treating, and healing mental disorders; but also in understanding ourselves.  We owe these discoveries to the foundations that Sasha has laid.</a:t>
            </a:r>
          </a:p>
        </p:txBody>
      </p:sp>
      <p:sp>
        <p:nvSpPr>
          <p:cNvPr id="6" name="TextBox 5"/>
          <p:cNvSpPr txBox="1"/>
          <p:nvPr/>
        </p:nvSpPr>
        <p:spPr>
          <a:xfrm>
            <a:off x="5305652" y="6335929"/>
            <a:ext cx="3435621" cy="369332"/>
          </a:xfrm>
          <a:prstGeom prst="rect">
            <a:avLst/>
          </a:prstGeom>
          <a:noFill/>
        </p:spPr>
        <p:txBody>
          <a:bodyPr wrap="none" rtlCol="0">
            <a:spAutoFit/>
          </a:bodyPr>
          <a:lstStyle/>
          <a:p>
            <a:pPr algn="ctr"/>
            <a:r>
              <a:rPr lang="en-US" sz="1800" dirty="0" smtClean="0">
                <a:latin typeface="Tahoma" panose="020B0604030504040204" pitchFamily="34" charset="0"/>
                <a:ea typeface="Tahoma" panose="020B0604030504040204" pitchFamily="34" charset="0"/>
                <a:cs typeface="Tahoma" panose="020B0604030504040204" pitchFamily="34" charset="0"/>
              </a:rPr>
              <a:t>Tom Ray &amp;  Sasha Shulgin 2011</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367" y="1485852"/>
            <a:ext cx="4265633" cy="3852400"/>
          </a:xfrm>
          <a:prstGeom prst="rect">
            <a:avLst/>
          </a:prstGeom>
        </p:spPr>
      </p:pic>
    </p:spTree>
    <p:extLst>
      <p:ext uri="{BB962C8B-B14F-4D97-AF65-F5344CB8AC3E}">
        <p14:creationId xmlns:p14="http://schemas.microsoft.com/office/powerpoint/2010/main" val="221452033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625" y="474454"/>
            <a:ext cx="7772400" cy="959899"/>
          </a:xfrm>
        </p:spPr>
        <p:txBody>
          <a:bodyPr>
            <a:normAutofit/>
          </a:bodyPr>
          <a:lstStyle/>
          <a:p>
            <a:r>
              <a:rPr lang="en-US" dirty="0" smtClean="0"/>
              <a:t>Supported By</a:t>
            </a:r>
            <a:endParaRPr lang="en-US" dirty="0"/>
          </a:p>
        </p:txBody>
      </p:sp>
      <p:sp>
        <p:nvSpPr>
          <p:cNvPr id="3" name="Subtitle 2"/>
          <p:cNvSpPr>
            <a:spLocks noGrp="1"/>
          </p:cNvSpPr>
          <p:nvPr>
            <p:ph type="subTitle" idx="1"/>
          </p:nvPr>
        </p:nvSpPr>
        <p:spPr>
          <a:xfrm>
            <a:off x="146649" y="2124632"/>
            <a:ext cx="8911087" cy="4061012"/>
          </a:xfrm>
        </p:spPr>
        <p:txBody>
          <a:bodyPr>
            <a:normAutofit fontScale="77500" lnSpcReduction="20000"/>
          </a:bodyPr>
          <a:lstStyle/>
          <a:p>
            <a:r>
              <a:rPr lang="en-US" dirty="0">
                <a:solidFill>
                  <a:schemeClr val="tx1"/>
                </a:solidFill>
              </a:rPr>
              <a:t>Advanced Telecommunications Research Institute International – </a:t>
            </a:r>
          </a:p>
          <a:p>
            <a:r>
              <a:rPr lang="en-US" dirty="0">
                <a:solidFill>
                  <a:schemeClr val="tx1"/>
                </a:solidFill>
              </a:rPr>
              <a:t>Human Information Science Laboratories</a:t>
            </a:r>
          </a:p>
          <a:p>
            <a:endParaRPr lang="en-US" dirty="0">
              <a:solidFill>
                <a:schemeClr val="tx1"/>
              </a:solidFill>
            </a:endParaRPr>
          </a:p>
          <a:p>
            <a:r>
              <a:rPr lang="en-US" dirty="0" smtClean="0">
                <a:solidFill>
                  <a:schemeClr val="tx1"/>
                </a:solidFill>
              </a:rPr>
              <a:t>National </a:t>
            </a:r>
            <a:r>
              <a:rPr lang="en-US" dirty="0">
                <a:solidFill>
                  <a:schemeClr val="tx1"/>
                </a:solidFill>
              </a:rPr>
              <a:t>Institute of Mental Health – </a:t>
            </a:r>
            <a:endParaRPr lang="en-US" dirty="0" smtClean="0">
              <a:solidFill>
                <a:schemeClr val="tx1"/>
              </a:solidFill>
            </a:endParaRPr>
          </a:p>
          <a:p>
            <a:r>
              <a:rPr lang="en-US" dirty="0" smtClean="0">
                <a:solidFill>
                  <a:schemeClr val="tx1"/>
                </a:solidFill>
              </a:rPr>
              <a:t>Psychoactive </a:t>
            </a:r>
            <a:r>
              <a:rPr lang="en-US" dirty="0">
                <a:solidFill>
                  <a:schemeClr val="tx1"/>
                </a:solidFill>
              </a:rPr>
              <a:t>Drug Screening </a:t>
            </a:r>
            <a:r>
              <a:rPr lang="en-US" dirty="0" smtClean="0">
                <a:solidFill>
                  <a:schemeClr val="tx1"/>
                </a:solidFill>
              </a:rPr>
              <a:t>Program</a:t>
            </a:r>
          </a:p>
          <a:p>
            <a:endParaRPr lang="en-US" dirty="0">
              <a:solidFill>
                <a:schemeClr val="tx1"/>
              </a:solidFill>
            </a:endParaRPr>
          </a:p>
          <a:p>
            <a:r>
              <a:rPr lang="en-US" dirty="0">
                <a:solidFill>
                  <a:schemeClr val="tx1"/>
                </a:solidFill>
              </a:rPr>
              <a:t>National Institute on Drug Abuse – </a:t>
            </a:r>
            <a:endParaRPr lang="en-US" dirty="0" smtClean="0">
              <a:solidFill>
                <a:schemeClr val="tx1"/>
              </a:solidFill>
            </a:endParaRPr>
          </a:p>
          <a:p>
            <a:r>
              <a:rPr lang="en-US" dirty="0" smtClean="0">
                <a:solidFill>
                  <a:schemeClr val="tx1"/>
                </a:solidFill>
              </a:rPr>
              <a:t>Drug </a:t>
            </a:r>
            <a:r>
              <a:rPr lang="en-US" dirty="0">
                <a:solidFill>
                  <a:schemeClr val="tx1"/>
                </a:solidFill>
              </a:rPr>
              <a:t>Supply </a:t>
            </a:r>
            <a:r>
              <a:rPr lang="en-US" dirty="0" smtClean="0">
                <a:solidFill>
                  <a:schemeClr val="tx1"/>
                </a:solidFill>
              </a:rPr>
              <a:t>Program</a:t>
            </a:r>
          </a:p>
          <a:p>
            <a:endParaRPr lang="en-US" dirty="0">
              <a:solidFill>
                <a:schemeClr val="tx1"/>
              </a:solidFill>
            </a:endParaRPr>
          </a:p>
          <a:p>
            <a:r>
              <a:rPr lang="en-US" dirty="0" smtClean="0">
                <a:solidFill>
                  <a:schemeClr val="tx1"/>
                </a:solidFill>
              </a:rPr>
              <a:t>Shulgin Archive</a:t>
            </a:r>
          </a:p>
          <a:p>
            <a:endParaRPr lang="en-US" dirty="0">
              <a:solidFill>
                <a:schemeClr val="tx1"/>
              </a:solidFill>
            </a:endParaRPr>
          </a:p>
        </p:txBody>
      </p:sp>
    </p:spTree>
    <p:extLst>
      <p:ext uri="{BB962C8B-B14F-4D97-AF65-F5344CB8AC3E}">
        <p14:creationId xmlns:p14="http://schemas.microsoft.com/office/powerpoint/2010/main" val="2902482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625" y="370941"/>
            <a:ext cx="7772400" cy="1061049"/>
          </a:xfrm>
        </p:spPr>
        <p:txBody>
          <a:bodyPr>
            <a:normAutofit/>
          </a:bodyPr>
          <a:lstStyle/>
          <a:p>
            <a:r>
              <a:rPr lang="en-US" dirty="0" smtClean="0"/>
              <a:t>Contact</a:t>
            </a:r>
            <a:endParaRPr lang="en-US" dirty="0"/>
          </a:p>
        </p:txBody>
      </p:sp>
      <p:sp>
        <p:nvSpPr>
          <p:cNvPr id="3" name="Subtitle 2"/>
          <p:cNvSpPr>
            <a:spLocks noGrp="1"/>
          </p:cNvSpPr>
          <p:nvPr>
            <p:ph type="subTitle" idx="1"/>
          </p:nvPr>
        </p:nvSpPr>
        <p:spPr>
          <a:xfrm>
            <a:off x="146649" y="2829463"/>
            <a:ext cx="8911087" cy="1906439"/>
          </a:xfrm>
        </p:spPr>
        <p:txBody>
          <a:bodyPr>
            <a:normAutofit/>
          </a:bodyPr>
          <a:lstStyle/>
          <a:p>
            <a:r>
              <a:rPr lang="en-US" sz="3600" dirty="0">
                <a:solidFill>
                  <a:schemeClr val="tx1"/>
                </a:solidFill>
              </a:rPr>
              <a:t>tomray000@gmail.com</a:t>
            </a:r>
          </a:p>
          <a:p>
            <a:r>
              <a:rPr lang="en-US" sz="3600" dirty="0">
                <a:solidFill>
                  <a:schemeClr val="tx1"/>
                </a:solidFill>
              </a:rPr>
              <a:t>http://life.ou.edu/</a:t>
            </a:r>
          </a:p>
          <a:p>
            <a:endParaRPr lang="en-US" dirty="0" smtClean="0">
              <a:solidFill>
                <a:schemeClr val="tx1"/>
              </a:solidFill>
            </a:endParaRPr>
          </a:p>
          <a:p>
            <a:endParaRPr lang="en-US" dirty="0">
              <a:solidFill>
                <a:schemeClr val="tx1"/>
              </a:solidFill>
            </a:endParaRPr>
          </a:p>
          <a:p>
            <a:endParaRPr lang="en-US" dirty="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144951404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625" y="370941"/>
            <a:ext cx="7772400" cy="1061049"/>
          </a:xfrm>
        </p:spPr>
        <p:txBody>
          <a:bodyPr>
            <a:normAutofit/>
          </a:bodyPr>
          <a:lstStyle/>
          <a:p>
            <a:r>
              <a:rPr lang="en-US" dirty="0" smtClean="0"/>
              <a:t>Video, PowerPoint &amp; Manuscript</a:t>
            </a:r>
            <a:endParaRPr lang="en-US" dirty="0"/>
          </a:p>
        </p:txBody>
      </p:sp>
      <p:sp>
        <p:nvSpPr>
          <p:cNvPr id="3" name="Subtitle 2"/>
          <p:cNvSpPr>
            <a:spLocks noGrp="1"/>
          </p:cNvSpPr>
          <p:nvPr>
            <p:ph type="subTitle" idx="1"/>
          </p:nvPr>
        </p:nvSpPr>
        <p:spPr>
          <a:xfrm>
            <a:off x="0" y="1873415"/>
            <a:ext cx="9143999" cy="4779034"/>
          </a:xfrm>
        </p:spPr>
        <p:txBody>
          <a:bodyPr>
            <a:normAutofit fontScale="55000" lnSpcReduction="20000"/>
          </a:bodyPr>
          <a:lstStyle/>
          <a:p>
            <a:r>
              <a:rPr lang="en-US" sz="5100" dirty="0" smtClean="0">
                <a:solidFill>
                  <a:schemeClr val="tx1"/>
                </a:solidFill>
              </a:rPr>
              <a:t>This video and associated PowerPoint </a:t>
            </a:r>
          </a:p>
          <a:p>
            <a:r>
              <a:rPr lang="en-US" sz="5100" dirty="0" smtClean="0">
                <a:solidFill>
                  <a:schemeClr val="tx1"/>
                </a:solidFill>
              </a:rPr>
              <a:t>and manuscript are available at:</a:t>
            </a:r>
          </a:p>
          <a:p>
            <a:endParaRPr lang="en-US" dirty="0" smtClean="0">
              <a:solidFill>
                <a:schemeClr val="tx1"/>
              </a:solidFill>
            </a:endParaRPr>
          </a:p>
          <a:p>
            <a:r>
              <a:rPr lang="en-US" sz="5100" dirty="0" smtClean="0">
                <a:solidFill>
                  <a:schemeClr val="tx1"/>
                </a:solidFill>
              </a:rPr>
              <a:t>www.transformpress.com/breadth-and-depth</a:t>
            </a:r>
          </a:p>
          <a:p>
            <a:endParaRPr lang="en-US" dirty="0">
              <a:solidFill>
                <a:schemeClr val="tx1"/>
              </a:solidFill>
            </a:endParaRP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Transform </a:t>
            </a:r>
            <a:r>
              <a:rPr lang="en-US" dirty="0">
                <a:solidFill>
                  <a:schemeClr val="tx1"/>
                </a:solidFill>
              </a:rPr>
              <a:t>Press</a:t>
            </a:r>
          </a:p>
          <a:p>
            <a:r>
              <a:rPr lang="en-US" dirty="0">
                <a:solidFill>
                  <a:schemeClr val="tx1"/>
                </a:solidFill>
              </a:rPr>
              <a:t>PO Box 11552</a:t>
            </a:r>
          </a:p>
          <a:p>
            <a:r>
              <a:rPr lang="en-US" dirty="0">
                <a:solidFill>
                  <a:schemeClr val="tx1"/>
                </a:solidFill>
              </a:rPr>
              <a:t>Berkeley, CA  94712</a:t>
            </a:r>
          </a:p>
          <a:p>
            <a:endParaRPr lang="en-US" dirty="0" smtClean="0">
              <a:solidFill>
                <a:schemeClr val="tx1"/>
              </a:solidFill>
            </a:endParaRPr>
          </a:p>
          <a:p>
            <a:r>
              <a:rPr lang="en-US" dirty="0" smtClean="0">
                <a:solidFill>
                  <a:schemeClr val="tx1"/>
                </a:solidFill>
              </a:rPr>
              <a:t>transformpress@gmail.com</a:t>
            </a:r>
          </a:p>
          <a:p>
            <a:r>
              <a:rPr lang="en-US" dirty="0" smtClean="0">
                <a:solidFill>
                  <a:schemeClr val="tx1"/>
                </a:solidFill>
              </a:rPr>
              <a:t>www.transformpress.com/</a:t>
            </a:r>
          </a:p>
          <a:p>
            <a:r>
              <a:rPr lang="en-US" dirty="0" smtClean="0">
                <a:solidFill>
                  <a:schemeClr val="tx1"/>
                </a:solidFill>
              </a:rPr>
              <a:t>twitter.com/</a:t>
            </a:r>
            <a:r>
              <a:rPr lang="en-US" dirty="0" err="1" smtClean="0">
                <a:solidFill>
                  <a:schemeClr val="tx1"/>
                </a:solidFill>
              </a:rPr>
              <a:t>transformpress</a:t>
            </a:r>
            <a:endParaRPr lang="en-US" dirty="0" smtClean="0">
              <a:solidFill>
                <a:schemeClr val="tx1"/>
              </a:solidFill>
            </a:endParaRPr>
          </a:p>
          <a:p>
            <a:r>
              <a:rPr lang="en-US" dirty="0">
                <a:solidFill>
                  <a:schemeClr val="tx1"/>
                </a:solidFill>
              </a:rPr>
              <a:t>www.facebook.com/transformpress</a:t>
            </a:r>
          </a:p>
          <a:p>
            <a:endParaRPr lang="en-US" dirty="0" smtClean="0">
              <a:solidFill>
                <a:schemeClr val="tx1"/>
              </a:solidFill>
            </a:endParaRPr>
          </a:p>
        </p:txBody>
      </p:sp>
    </p:spTree>
    <p:extLst>
      <p:ext uri="{BB962C8B-B14F-4D97-AF65-F5344CB8AC3E}">
        <p14:creationId xmlns:p14="http://schemas.microsoft.com/office/powerpoint/2010/main" val="165005747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pPr eaLnBrk="1" hangingPunct="1"/>
            <a:r>
              <a:rPr lang="en-US" altLang="en-US" smtClean="0"/>
              <a:t>The End</a:t>
            </a:r>
          </a:p>
        </p:txBody>
      </p:sp>
      <p:sp>
        <p:nvSpPr>
          <p:cNvPr id="136195" name="Rectangle 3"/>
          <p:cNvSpPr>
            <a:spLocks noGrp="1" noChangeArrowheads="1"/>
          </p:cNvSpPr>
          <p:nvPr>
            <p:ph type="subTitle" idx="1"/>
          </p:nvPr>
        </p:nvSpPr>
        <p:spPr/>
        <p:txBody>
          <a:bodyPr>
            <a:normAutofit fontScale="62500" lnSpcReduction="20000"/>
          </a:bodyPr>
          <a:lstStyle/>
          <a:p>
            <a:pPr eaLnBrk="1" hangingPunct="1"/>
            <a:endParaRPr lang="en-US" altLang="en-US" dirty="0" smtClean="0"/>
          </a:p>
          <a:p>
            <a:r>
              <a:rPr lang="en-US" altLang="en-US" dirty="0">
                <a:solidFill>
                  <a:schemeClr val="tx1"/>
                </a:solidFill>
              </a:rPr>
              <a:t>A new scientific truth does not triumph by convincing its opponents and making them see the light, but rather because its opponents eventually die, and a new generation grows up that is familiar with it</a:t>
            </a:r>
            <a:r>
              <a:rPr lang="en-US" altLang="en-US" dirty="0" smtClean="0">
                <a:solidFill>
                  <a:schemeClr val="tx1"/>
                </a:solidFill>
              </a:rPr>
              <a:t>.</a:t>
            </a:r>
          </a:p>
          <a:p>
            <a:r>
              <a:rPr lang="en-US" altLang="en-US" dirty="0" smtClean="0">
                <a:solidFill>
                  <a:schemeClr val="tx1"/>
                </a:solidFill>
              </a:rPr>
              <a:t>– Max Planck, 1906</a:t>
            </a:r>
          </a:p>
        </p:txBody>
      </p:sp>
    </p:spTree>
    <p:extLst>
      <p:ext uri="{BB962C8B-B14F-4D97-AF65-F5344CB8AC3E}">
        <p14:creationId xmlns:p14="http://schemas.microsoft.com/office/powerpoint/2010/main" val="3838842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388" y="1209675"/>
            <a:ext cx="1171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492578" y="49871"/>
            <a:ext cx="81534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latin typeface="+mn-lt"/>
                <a:cs typeface="Tahoma" pitchFamily="34" charset="0"/>
              </a:rPr>
              <a:t>Depth – Consciousness Itself – Resting</a:t>
            </a:r>
            <a:endParaRPr lang="en-US" altLang="en-US" sz="3600" dirty="0">
              <a:solidFill>
                <a:srgbClr val="000000"/>
              </a:solidFill>
              <a:latin typeface="+mn-lt"/>
              <a:cs typeface="Tahoma" pitchFamily="34" charset="0"/>
            </a:endParaRPr>
          </a:p>
        </p:txBody>
      </p:sp>
    </p:spTree>
    <p:extLst>
      <p:ext uri="{BB962C8B-B14F-4D97-AF65-F5344CB8AC3E}">
        <p14:creationId xmlns:p14="http://schemas.microsoft.com/office/powerpoint/2010/main" val="528563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0" y="1206500"/>
            <a:ext cx="213042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196975"/>
            <a:ext cx="59404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492578" y="49871"/>
            <a:ext cx="81534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latin typeface="+mn-lt"/>
                <a:cs typeface="Tahoma" pitchFamily="34" charset="0"/>
              </a:rPr>
              <a:t>Depth – Consciousness Itself – Expanded</a:t>
            </a:r>
            <a:endParaRPr lang="en-US" altLang="en-US" sz="3600" dirty="0">
              <a:solidFill>
                <a:srgbClr val="000000"/>
              </a:solidFill>
              <a:latin typeface="+mn-lt"/>
              <a:cs typeface="Tahoma" pitchFamily="34" charset="0"/>
            </a:endParaRPr>
          </a:p>
        </p:txBody>
      </p:sp>
    </p:spTree>
    <p:extLst>
      <p:ext uri="{BB962C8B-B14F-4D97-AF65-F5344CB8AC3E}">
        <p14:creationId xmlns:p14="http://schemas.microsoft.com/office/powerpoint/2010/main" val="1077046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98488"/>
            <a:ext cx="7077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4" name="Group 5"/>
          <p:cNvGrpSpPr>
            <a:grpSpLocks/>
          </p:cNvGrpSpPr>
          <p:nvPr/>
        </p:nvGrpSpPr>
        <p:grpSpPr bwMode="auto">
          <a:xfrm>
            <a:off x="3760788" y="1708617"/>
            <a:ext cx="1511300" cy="1470025"/>
            <a:chOff x="5324475" y="3574256"/>
            <a:chExt cx="1511754" cy="1470003"/>
          </a:xfrm>
        </p:grpSpPr>
        <p:pic>
          <p:nvPicPr>
            <p:cNvPr id="102423"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TextBox 4"/>
            <p:cNvSpPr txBox="1">
              <a:spLocks noChangeArrowheads="1"/>
            </p:cNvSpPr>
            <p:nvPr/>
          </p:nvSpPr>
          <p:spPr bwMode="auto">
            <a:xfrm>
              <a:off x="5846955" y="3574256"/>
              <a:ext cx="4667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6600">
                  <a:solidFill>
                    <a:srgbClr val="000000"/>
                  </a:solidFill>
                  <a:latin typeface="Times New Roman" pitchFamily="18" charset="0"/>
                </a:rPr>
                <a:t>I</a:t>
              </a:r>
            </a:p>
          </p:txBody>
        </p:sp>
      </p:grpSp>
      <p:grpSp>
        <p:nvGrpSpPr>
          <p:cNvPr id="102405" name="Group 12"/>
          <p:cNvGrpSpPr>
            <a:grpSpLocks/>
          </p:cNvGrpSpPr>
          <p:nvPr/>
        </p:nvGrpSpPr>
        <p:grpSpPr bwMode="auto">
          <a:xfrm>
            <a:off x="5668927" y="1403861"/>
            <a:ext cx="1511300" cy="1470025"/>
            <a:chOff x="5324475" y="3574256"/>
            <a:chExt cx="1511754" cy="1470003"/>
          </a:xfrm>
        </p:grpSpPr>
        <p:pic>
          <p:nvPicPr>
            <p:cNvPr id="102421"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2" name="TextBox 14"/>
            <p:cNvSpPr txBox="1">
              <a:spLocks noChangeArrowheads="1"/>
            </p:cNvSpPr>
            <p:nvPr/>
          </p:nvSpPr>
          <p:spPr bwMode="auto">
            <a:xfrm>
              <a:off x="5846955" y="3574256"/>
              <a:ext cx="62869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l-GR" altLang="en-US" sz="6600" dirty="0">
                  <a:solidFill>
                    <a:srgbClr val="000000"/>
                  </a:solidFill>
                  <a:latin typeface="Times New Roman" pitchFamily="18" charset="0"/>
                </a:rPr>
                <a:t>α</a:t>
              </a:r>
              <a:endParaRPr lang="en-US" altLang="en-US" sz="6600" dirty="0">
                <a:solidFill>
                  <a:srgbClr val="000000"/>
                </a:solidFill>
                <a:latin typeface="Times New Roman" pitchFamily="18" charset="0"/>
              </a:endParaRPr>
            </a:p>
          </p:txBody>
        </p:sp>
      </p:grpSp>
      <p:grpSp>
        <p:nvGrpSpPr>
          <p:cNvPr id="102406" name="Group 15"/>
          <p:cNvGrpSpPr>
            <a:grpSpLocks/>
          </p:cNvGrpSpPr>
          <p:nvPr/>
        </p:nvGrpSpPr>
        <p:grpSpPr bwMode="auto">
          <a:xfrm>
            <a:off x="5099050" y="3787379"/>
            <a:ext cx="1511300" cy="1470025"/>
            <a:chOff x="5324475" y="3574256"/>
            <a:chExt cx="1511754" cy="1470003"/>
          </a:xfrm>
        </p:grpSpPr>
        <p:pic>
          <p:nvPicPr>
            <p:cNvPr id="102419"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0"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6600" dirty="0">
                  <a:solidFill>
                    <a:srgbClr val="000000"/>
                  </a:solidFill>
                  <a:latin typeface="Times New Roman" pitchFamily="18" charset="0"/>
                </a:rPr>
                <a:t>D</a:t>
              </a:r>
            </a:p>
          </p:txBody>
        </p:sp>
      </p:grpSp>
      <p:grpSp>
        <p:nvGrpSpPr>
          <p:cNvPr id="102407" name="Group 18"/>
          <p:cNvGrpSpPr>
            <a:grpSpLocks/>
          </p:cNvGrpSpPr>
          <p:nvPr/>
        </p:nvGrpSpPr>
        <p:grpSpPr bwMode="auto">
          <a:xfrm>
            <a:off x="1720465" y="1441439"/>
            <a:ext cx="1511300" cy="1470024"/>
            <a:chOff x="5324475" y="3574256"/>
            <a:chExt cx="1511754" cy="1470002"/>
          </a:xfrm>
        </p:grpSpPr>
        <p:pic>
          <p:nvPicPr>
            <p:cNvPr id="102417"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09"/>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8" name="TextBox 20"/>
            <p:cNvSpPr txBox="1">
              <a:spLocks noChangeArrowheads="1"/>
            </p:cNvSpPr>
            <p:nvPr/>
          </p:nvSpPr>
          <p:spPr bwMode="auto">
            <a:xfrm>
              <a:off x="5846955" y="3574256"/>
              <a:ext cx="64152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l-GR" altLang="en-US" sz="6600" dirty="0">
                  <a:solidFill>
                    <a:srgbClr val="000000"/>
                  </a:solidFill>
                  <a:latin typeface="Times New Roman" pitchFamily="18" charset="0"/>
                </a:rPr>
                <a:t>σ</a:t>
              </a:r>
              <a:endParaRPr lang="en-US" altLang="en-US" sz="6600" dirty="0">
                <a:solidFill>
                  <a:srgbClr val="000000"/>
                </a:solidFill>
                <a:latin typeface="Times New Roman" pitchFamily="18" charset="0"/>
              </a:endParaRPr>
            </a:p>
          </p:txBody>
        </p:sp>
      </p:grpSp>
      <p:grpSp>
        <p:nvGrpSpPr>
          <p:cNvPr id="102411" name="Group 15"/>
          <p:cNvGrpSpPr>
            <a:grpSpLocks/>
          </p:cNvGrpSpPr>
          <p:nvPr/>
        </p:nvGrpSpPr>
        <p:grpSpPr bwMode="auto">
          <a:xfrm>
            <a:off x="2476115" y="3712224"/>
            <a:ext cx="1511300" cy="1470025"/>
            <a:chOff x="5324475" y="3574256"/>
            <a:chExt cx="1511754" cy="1470003"/>
          </a:xfrm>
        </p:grpSpPr>
        <p:pic>
          <p:nvPicPr>
            <p:cNvPr id="102413"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TextBox 17"/>
            <p:cNvSpPr txBox="1">
              <a:spLocks noChangeArrowheads="1"/>
            </p:cNvSpPr>
            <p:nvPr/>
          </p:nvSpPr>
          <p:spPr bwMode="auto">
            <a:xfrm>
              <a:off x="5716320" y="3574256"/>
              <a:ext cx="7954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6600">
                  <a:solidFill>
                    <a:srgbClr val="000000"/>
                  </a:solidFill>
                  <a:latin typeface="Times New Roman" pitchFamily="18" charset="0"/>
                </a:rPr>
                <a:t>H</a:t>
              </a:r>
            </a:p>
          </p:txBody>
        </p:sp>
      </p:grpSp>
      <p:sp>
        <p:nvSpPr>
          <p:cNvPr id="27" name="TextBox 26"/>
          <p:cNvSpPr txBox="1">
            <a:spLocks noChangeArrowheads="1"/>
          </p:cNvSpPr>
          <p:nvPr/>
        </p:nvSpPr>
        <p:spPr bwMode="auto">
          <a:xfrm>
            <a:off x="1524620" y="49871"/>
            <a:ext cx="60837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None/>
            </a:pPr>
            <a:r>
              <a:rPr lang="en-US" altLang="en-US" sz="3600" dirty="0" smtClean="0">
                <a:solidFill>
                  <a:srgbClr val="000000"/>
                </a:solidFill>
                <a:latin typeface="+mn-lt"/>
                <a:cs typeface="Tahoma" pitchFamily="34" charset="0"/>
              </a:rPr>
              <a:t>Breadth – Contents: </a:t>
            </a:r>
            <a:r>
              <a:rPr lang="en-US" altLang="en-US" sz="3600" dirty="0">
                <a:solidFill>
                  <a:srgbClr val="000000"/>
                </a:solidFill>
                <a:latin typeface="+mn-lt"/>
                <a:cs typeface="Tahoma" pitchFamily="34" charset="0"/>
              </a:rPr>
              <a:t>D, H, I, </a:t>
            </a:r>
            <a:r>
              <a:rPr lang="el-GR" altLang="en-US" sz="3600" dirty="0">
                <a:solidFill>
                  <a:srgbClr val="000000"/>
                </a:solidFill>
                <a:latin typeface="+mn-lt"/>
                <a:cs typeface="Tahoma" pitchFamily="34" charset="0"/>
              </a:rPr>
              <a:t>σ</a:t>
            </a:r>
            <a:r>
              <a:rPr lang="en-US" altLang="en-US" sz="3600" dirty="0">
                <a:solidFill>
                  <a:srgbClr val="000000"/>
                </a:solidFill>
                <a:latin typeface="+mn-lt"/>
                <a:cs typeface="Tahoma" pitchFamily="34" charset="0"/>
              </a:rPr>
              <a:t>, </a:t>
            </a:r>
            <a:r>
              <a:rPr lang="el-GR" altLang="en-US" sz="3600" dirty="0" smtClean="0">
                <a:solidFill>
                  <a:srgbClr val="000000"/>
                </a:solidFill>
                <a:latin typeface="+mn-lt"/>
                <a:cs typeface="Tahoma" pitchFamily="34" charset="0"/>
              </a:rPr>
              <a:t>α</a:t>
            </a:r>
            <a:endParaRPr lang="en-US" altLang="en-US" sz="3600" dirty="0">
              <a:solidFill>
                <a:srgbClr val="000000"/>
              </a:solidFill>
              <a:latin typeface="+mn-lt"/>
              <a:cs typeface="Tahoma" pitchFamily="34" charset="0"/>
            </a:endParaRPr>
          </a:p>
        </p:txBody>
      </p:sp>
    </p:spTree>
    <p:extLst>
      <p:ext uri="{BB962C8B-B14F-4D97-AF65-F5344CB8AC3E}">
        <p14:creationId xmlns:p14="http://schemas.microsoft.com/office/powerpoint/2010/main" val="1174695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98488"/>
            <a:ext cx="7077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4" name="Group 5"/>
          <p:cNvGrpSpPr>
            <a:grpSpLocks/>
          </p:cNvGrpSpPr>
          <p:nvPr/>
        </p:nvGrpSpPr>
        <p:grpSpPr bwMode="auto">
          <a:xfrm>
            <a:off x="3760788" y="1708617"/>
            <a:ext cx="1511300" cy="1470025"/>
            <a:chOff x="5324475" y="3574256"/>
            <a:chExt cx="1511754" cy="1470003"/>
          </a:xfrm>
        </p:grpSpPr>
        <p:pic>
          <p:nvPicPr>
            <p:cNvPr id="102423"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475" y="3649410"/>
              <a:ext cx="1511754" cy="13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TextBox 4"/>
            <p:cNvSpPr txBox="1">
              <a:spLocks noChangeArrowheads="1"/>
            </p:cNvSpPr>
            <p:nvPr/>
          </p:nvSpPr>
          <p:spPr bwMode="auto">
            <a:xfrm>
              <a:off x="5846955" y="3574256"/>
              <a:ext cx="4667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6600">
                  <a:solidFill>
                    <a:srgbClr val="000000"/>
                  </a:solidFill>
                  <a:latin typeface="Times New Roman" pitchFamily="18" charset="0"/>
                </a:rPr>
                <a:t>I</a:t>
              </a:r>
            </a:p>
          </p:txBody>
        </p:sp>
      </p:grpSp>
      <p:sp>
        <p:nvSpPr>
          <p:cNvPr id="27" name="TextBox 26"/>
          <p:cNvSpPr txBox="1">
            <a:spLocks noChangeArrowheads="1"/>
          </p:cNvSpPr>
          <p:nvPr/>
        </p:nvSpPr>
        <p:spPr bwMode="auto">
          <a:xfrm>
            <a:off x="2496263" y="49871"/>
            <a:ext cx="41404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None/>
            </a:pPr>
            <a:r>
              <a:rPr lang="en-US" altLang="en-US" sz="3600" dirty="0" smtClean="0">
                <a:solidFill>
                  <a:srgbClr val="000000"/>
                </a:solidFill>
                <a:latin typeface="+mn-lt"/>
                <a:cs typeface="Tahoma" pitchFamily="34" charset="0"/>
              </a:rPr>
              <a:t>Breadth – Contents: I</a:t>
            </a:r>
            <a:endParaRPr lang="en-US" altLang="en-US" sz="3600" dirty="0">
              <a:solidFill>
                <a:srgbClr val="000000"/>
              </a:solidFill>
              <a:latin typeface="+mn-lt"/>
              <a:cs typeface="Tahoma" pitchFamily="34" charset="0"/>
            </a:endParaRPr>
          </a:p>
        </p:txBody>
      </p:sp>
    </p:spTree>
    <p:extLst>
      <p:ext uri="{BB962C8B-B14F-4D97-AF65-F5344CB8AC3E}">
        <p14:creationId xmlns:p14="http://schemas.microsoft.com/office/powerpoint/2010/main" val="3568804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2684462" y="49871"/>
            <a:ext cx="3764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None/>
            </a:pPr>
            <a:r>
              <a:rPr lang="en-US" altLang="en-US" sz="3600" dirty="0" smtClean="0">
                <a:solidFill>
                  <a:srgbClr val="000000"/>
                </a:solidFill>
                <a:latin typeface="+mn-lt"/>
                <a:cs typeface="Tahoma" pitchFamily="34" charset="0"/>
              </a:rPr>
              <a:t>Perceptible Affinity</a:t>
            </a:r>
            <a:endParaRPr lang="en-US" altLang="en-US" sz="3600" dirty="0">
              <a:solidFill>
                <a:srgbClr val="000000"/>
              </a:solidFill>
              <a:latin typeface="+mn-lt"/>
              <a:cs typeface="Tahoma"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58" y="2211977"/>
            <a:ext cx="8676114" cy="2447109"/>
          </a:xfrm>
          <a:prstGeom prst="rect">
            <a:avLst/>
          </a:prstGeom>
        </p:spPr>
      </p:pic>
    </p:spTree>
    <p:extLst>
      <p:ext uri="{BB962C8B-B14F-4D97-AF65-F5344CB8AC3E}">
        <p14:creationId xmlns:p14="http://schemas.microsoft.com/office/powerpoint/2010/main" val="360263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2684462" y="49871"/>
            <a:ext cx="3764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None/>
            </a:pPr>
            <a:r>
              <a:rPr lang="en-US" altLang="en-US" sz="3600" dirty="0" smtClean="0">
                <a:solidFill>
                  <a:srgbClr val="000000"/>
                </a:solidFill>
                <a:latin typeface="+mn-lt"/>
                <a:cs typeface="Tahoma" pitchFamily="34" charset="0"/>
              </a:rPr>
              <a:t>Perceptible Affinity</a:t>
            </a:r>
            <a:endParaRPr lang="en-US" altLang="en-US" sz="3600" dirty="0">
              <a:solidFill>
                <a:srgbClr val="000000"/>
              </a:solidFill>
              <a:latin typeface="+mn-lt"/>
              <a:cs typeface="Tahoma"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58" y="2211977"/>
            <a:ext cx="8676114" cy="2447109"/>
          </a:xfrm>
          <a:prstGeom prst="rect">
            <a:avLst/>
          </a:prstGeom>
        </p:spPr>
      </p:pic>
      <p:cxnSp>
        <p:nvCxnSpPr>
          <p:cNvPr id="15" name="Straight Connector 14"/>
          <p:cNvCxnSpPr/>
          <p:nvPr/>
        </p:nvCxnSpPr>
        <p:spPr>
          <a:xfrm>
            <a:off x="904875" y="3181350"/>
            <a:ext cx="794861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308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2684462" y="49871"/>
            <a:ext cx="3764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None/>
            </a:pPr>
            <a:r>
              <a:rPr lang="en-US" altLang="en-US" sz="3600" dirty="0" smtClean="0">
                <a:solidFill>
                  <a:srgbClr val="000000"/>
                </a:solidFill>
                <a:latin typeface="+mn-lt"/>
                <a:cs typeface="Tahoma" pitchFamily="34" charset="0"/>
              </a:rPr>
              <a:t>Perceptible Affinity</a:t>
            </a:r>
            <a:endParaRPr lang="en-US" altLang="en-US" sz="3600" dirty="0">
              <a:solidFill>
                <a:srgbClr val="000000"/>
              </a:solidFill>
              <a:latin typeface="+mn-lt"/>
              <a:cs typeface="Tahoma"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58" y="2211977"/>
            <a:ext cx="8676114" cy="2447109"/>
          </a:xfrm>
          <a:prstGeom prst="rect">
            <a:avLst/>
          </a:prstGeom>
        </p:spPr>
      </p:pic>
      <p:cxnSp>
        <p:nvCxnSpPr>
          <p:cNvPr id="15" name="Straight Connector 14"/>
          <p:cNvCxnSpPr/>
          <p:nvPr/>
        </p:nvCxnSpPr>
        <p:spPr>
          <a:xfrm>
            <a:off x="904875" y="3100379"/>
            <a:ext cx="794861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76780" y="5124458"/>
            <a:ext cx="583814" cy="338554"/>
          </a:xfrm>
          <a:prstGeom prst="rect">
            <a:avLst/>
          </a:prstGeom>
          <a:noFill/>
        </p:spPr>
        <p:txBody>
          <a:bodyPr wrap="none" rtlCol="0">
            <a:spAutoFit/>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2.15</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095871" y="4967304"/>
            <a:ext cx="583814" cy="338554"/>
          </a:xfrm>
          <a:prstGeom prst="rect">
            <a:avLst/>
          </a:prstGeom>
          <a:noFill/>
        </p:spPr>
        <p:txBody>
          <a:bodyPr wrap="none" rtlCol="0">
            <a:spAutoFit/>
          </a:body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2.13</a:t>
            </a:r>
            <a:endParaRPr lang="en-US" sz="1600" dirty="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Arrow Connector 3"/>
          <p:cNvCxnSpPr>
            <a:stCxn id="2" idx="0"/>
          </p:cNvCxnSpPr>
          <p:nvPr/>
        </p:nvCxnSpPr>
        <p:spPr>
          <a:xfrm flipV="1">
            <a:off x="4968687" y="4659086"/>
            <a:ext cx="0" cy="4653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0"/>
          </p:cNvCxnSpPr>
          <p:nvPr/>
        </p:nvCxnSpPr>
        <p:spPr>
          <a:xfrm flipH="1" flipV="1">
            <a:off x="5386388" y="4659086"/>
            <a:ext cx="1390" cy="3082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308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15655"/>
            <a:ext cx="7772400" cy="1717261"/>
          </a:xfrm>
        </p:spPr>
        <p:txBody>
          <a:bodyPr>
            <a:normAutofit fontScale="90000"/>
          </a:bodyPr>
          <a:lstStyle/>
          <a:p>
            <a:r>
              <a:rPr lang="en-US" dirty="0" smtClean="0"/>
              <a:t>Neuroscience</a:t>
            </a:r>
            <a:br>
              <a:rPr lang="en-US" dirty="0" smtClean="0"/>
            </a:br>
            <a:r>
              <a:rPr lang="en-US" dirty="0" smtClean="0"/>
              <a:t>&amp; </a:t>
            </a:r>
            <a:br>
              <a:rPr lang="en-US" dirty="0" smtClean="0"/>
            </a:br>
            <a:r>
              <a:rPr lang="en-US" dirty="0" smtClean="0"/>
              <a:t>Subjective Experience</a:t>
            </a:r>
            <a:endParaRPr lang="en-US" dirty="0"/>
          </a:p>
        </p:txBody>
      </p:sp>
      <p:sp>
        <p:nvSpPr>
          <p:cNvPr id="5" name="Subtitle 4"/>
          <p:cNvSpPr>
            <a:spLocks noGrp="1"/>
          </p:cNvSpPr>
          <p:nvPr>
            <p:ph type="subTitle" idx="1"/>
          </p:nvPr>
        </p:nvSpPr>
        <p:spPr>
          <a:xfrm>
            <a:off x="463078" y="3489649"/>
            <a:ext cx="8211493" cy="3135086"/>
          </a:xfrm>
        </p:spPr>
        <p:txBody>
          <a:bodyPr>
            <a:normAutofit fontScale="77500" lnSpcReduction="20000"/>
          </a:bodyPr>
          <a:lstStyle/>
          <a:p>
            <a:r>
              <a:rPr lang="en-US" dirty="0" smtClean="0">
                <a:solidFill>
                  <a:schemeClr val="tx1"/>
                </a:solidFill>
              </a:rPr>
              <a:t>cultural problem</a:t>
            </a:r>
          </a:p>
          <a:p>
            <a:r>
              <a:rPr lang="en-US" dirty="0" smtClean="0">
                <a:solidFill>
                  <a:schemeClr val="tx1"/>
                </a:solidFill>
              </a:rPr>
              <a:t>disarmed</a:t>
            </a:r>
          </a:p>
          <a:p>
            <a:pPr marL="457200" indent="-457200" algn="l">
              <a:buFont typeface="Arial" panose="020B0604020202020204" pitchFamily="34" charset="0"/>
              <a:buChar char="•"/>
            </a:pPr>
            <a:endParaRPr lang="en-US" dirty="0">
              <a:solidFill>
                <a:schemeClr val="tx1"/>
              </a:solidFill>
            </a:endParaRPr>
          </a:p>
          <a:p>
            <a:pPr marL="457200" indent="-457200" algn="l">
              <a:buFont typeface="Arial" panose="020B0604020202020204" pitchFamily="34" charset="0"/>
              <a:buChar char="•"/>
            </a:pPr>
            <a:r>
              <a:rPr lang="en-US" dirty="0" smtClean="0">
                <a:solidFill>
                  <a:schemeClr val="tx1"/>
                </a:solidFill>
              </a:rPr>
              <a:t>the mind isn’t objective &amp; doesn’t always look scientific </a:t>
            </a:r>
          </a:p>
          <a:p>
            <a:pPr marL="457200" indent="-457200" algn="l">
              <a:buFont typeface="Arial" panose="020B0604020202020204" pitchFamily="34" charset="0"/>
              <a:buChar char="•"/>
            </a:pPr>
            <a:r>
              <a:rPr lang="en-US" dirty="0" smtClean="0">
                <a:solidFill>
                  <a:schemeClr val="tx1"/>
                </a:solidFill>
              </a:rPr>
              <a:t>to describe it as it is, and talk about feelings or the sense of self, may not sound like science</a:t>
            </a:r>
          </a:p>
          <a:p>
            <a:pPr marL="457200" indent="-457200" algn="l">
              <a:buFont typeface="Arial" panose="020B0604020202020204" pitchFamily="34" charset="0"/>
              <a:buChar char="•"/>
            </a:pPr>
            <a:r>
              <a:rPr lang="en-US" dirty="0" smtClean="0">
                <a:solidFill>
                  <a:schemeClr val="tx1"/>
                </a:solidFill>
              </a:rPr>
              <a:t>It may sound more like humanities</a:t>
            </a:r>
          </a:p>
        </p:txBody>
      </p:sp>
    </p:spTree>
    <p:extLst>
      <p:ext uri="{BB962C8B-B14F-4D97-AF65-F5344CB8AC3E}">
        <p14:creationId xmlns:p14="http://schemas.microsoft.com/office/powerpoint/2010/main" val="4272580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030" y="589901"/>
            <a:ext cx="7950708" cy="10561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19" y="3708859"/>
            <a:ext cx="7950708" cy="10591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30" y="5788198"/>
            <a:ext cx="7954963" cy="106919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519" y="1623964"/>
            <a:ext cx="7950708" cy="1060094"/>
          </a:xfrm>
          <a:prstGeom prst="rect">
            <a:avLst/>
          </a:prstGeom>
        </p:spPr>
      </p:pic>
      <p:sp>
        <p:nvSpPr>
          <p:cNvPr id="10" name="TextBox 9"/>
          <p:cNvSpPr txBox="1">
            <a:spLocks noChangeArrowheads="1"/>
          </p:cNvSpPr>
          <p:nvPr/>
        </p:nvSpPr>
        <p:spPr bwMode="auto">
          <a:xfrm>
            <a:off x="2617935" y="49871"/>
            <a:ext cx="3897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6"/>
              </a:buBlip>
              <a:defRPr sz="3200">
                <a:solidFill>
                  <a:schemeClr val="tx1"/>
                </a:solidFill>
                <a:latin typeface="Tahoma" pitchFamily="34" charset="0"/>
              </a:defRPr>
            </a:lvl1pPr>
            <a:lvl2pPr marL="742950" indent="-285750" eaLnBrk="0" hangingPunct="0">
              <a:spcBef>
                <a:spcPct val="20000"/>
              </a:spcBef>
              <a:buSzPct val="80000"/>
              <a:buBlip>
                <a:blip r:embed="rId7"/>
              </a:buBlip>
              <a:defRPr sz="2800">
                <a:solidFill>
                  <a:schemeClr val="tx1"/>
                </a:solidFill>
                <a:latin typeface="Tahoma" pitchFamily="34" charset="0"/>
              </a:defRPr>
            </a:lvl2pPr>
            <a:lvl3pPr marL="1143000" indent="-228600" eaLnBrk="0" hangingPunct="0">
              <a:spcBef>
                <a:spcPct val="20000"/>
              </a:spcBef>
              <a:buSzPct val="70000"/>
              <a:buBlip>
                <a:blip r:embed="rId8"/>
              </a:buBlip>
              <a:defRPr sz="2400">
                <a:solidFill>
                  <a:schemeClr val="tx1"/>
                </a:solidFill>
                <a:latin typeface="Tahoma" pitchFamily="34" charset="0"/>
              </a:defRPr>
            </a:lvl3pPr>
            <a:lvl4pPr marL="1600200" indent="-228600" eaLnBrk="0" hangingPunct="0">
              <a:spcBef>
                <a:spcPct val="20000"/>
              </a:spcBef>
              <a:buSzPct val="70000"/>
              <a:buBlip>
                <a:blip r:embed="rId9"/>
              </a:buBlip>
              <a:defRPr sz="2000">
                <a:solidFill>
                  <a:schemeClr val="tx1"/>
                </a:solidFill>
                <a:latin typeface="Tahoma" pitchFamily="34" charset="0"/>
              </a:defRPr>
            </a:lvl4pPr>
            <a:lvl5pPr marL="2057400" indent="-228600" eaLnBrk="0" hangingPunct="0">
              <a:spcBef>
                <a:spcPct val="20000"/>
              </a:spcBef>
              <a:buSzPct val="70000"/>
              <a:buBlip>
                <a:blip r:embed="rId10"/>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0"/>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0"/>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0"/>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0"/>
              </a:buBlip>
              <a:defRPr sz="2000">
                <a:solidFill>
                  <a:schemeClr val="tx1"/>
                </a:solidFill>
                <a:latin typeface="Tahoma" pitchFamily="34" charset="0"/>
              </a:defRPr>
            </a:lvl9pPr>
          </a:lstStyle>
          <a:p>
            <a:pPr algn="ctr" eaLnBrk="1" hangingPunct="1">
              <a:spcBef>
                <a:spcPct val="0"/>
              </a:spcBef>
              <a:buSzTx/>
              <a:buNone/>
            </a:pPr>
            <a:r>
              <a:rPr lang="en-US" altLang="en-US" sz="3600" dirty="0" smtClean="0">
                <a:solidFill>
                  <a:srgbClr val="000000"/>
                </a:solidFill>
                <a:latin typeface="+mn-lt"/>
                <a:cs typeface="Tahoma" pitchFamily="34" charset="0"/>
              </a:rPr>
              <a:t>Perceptible Breadth</a:t>
            </a:r>
            <a:endParaRPr lang="en-US" altLang="en-US" sz="3600" dirty="0">
              <a:solidFill>
                <a:srgbClr val="000000"/>
              </a:solidFill>
              <a:latin typeface="+mn-lt"/>
              <a:cs typeface="Tahoma"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031" y="2677969"/>
            <a:ext cx="7939594" cy="1059530"/>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031" y="4759327"/>
            <a:ext cx="7939594" cy="1060142"/>
          </a:xfrm>
          <a:prstGeom prst="rect">
            <a:avLst/>
          </a:prstGeom>
        </p:spPr>
      </p:pic>
    </p:spTree>
    <p:extLst>
      <p:ext uri="{BB962C8B-B14F-4D97-AF65-F5344CB8AC3E}">
        <p14:creationId xmlns:p14="http://schemas.microsoft.com/office/powerpoint/2010/main" val="3115809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sz="quarter"/>
          </p:nvPr>
        </p:nvSpPr>
        <p:spPr>
          <a:xfrm>
            <a:off x="682625" y="136647"/>
            <a:ext cx="7772400" cy="804130"/>
          </a:xfrm>
        </p:spPr>
        <p:txBody>
          <a:bodyPr/>
          <a:lstStyle/>
          <a:p>
            <a:r>
              <a:rPr lang="en-US" altLang="en-US" dirty="0" smtClean="0"/>
              <a:t>Flavor of a Drug</a:t>
            </a:r>
          </a:p>
        </p:txBody>
      </p:sp>
      <p:sp>
        <p:nvSpPr>
          <p:cNvPr id="19459" name="Subtitle 2"/>
          <p:cNvSpPr>
            <a:spLocks noGrp="1"/>
          </p:cNvSpPr>
          <p:nvPr>
            <p:ph type="subTitle" sz="quarter" idx="1"/>
          </p:nvPr>
        </p:nvSpPr>
        <p:spPr>
          <a:xfrm>
            <a:off x="254977" y="986832"/>
            <a:ext cx="4888523" cy="5595042"/>
          </a:xfrm>
        </p:spPr>
        <p:txBody>
          <a:bodyPr>
            <a:noAutofit/>
          </a:bodyPr>
          <a:lstStyle/>
          <a:p>
            <a:pPr algn="l"/>
            <a:r>
              <a:rPr lang="en-US" sz="2800" dirty="0" smtClean="0">
                <a:solidFill>
                  <a:schemeClr val="tx1"/>
                </a:solidFill>
              </a:rPr>
              <a:t>The </a:t>
            </a:r>
            <a:r>
              <a:rPr lang="en-US" sz="2800" dirty="0">
                <a:solidFill>
                  <a:schemeClr val="tx1"/>
                </a:solidFill>
              </a:rPr>
              <a:t>flavor of a drug </a:t>
            </a:r>
            <a:r>
              <a:rPr lang="en-US" sz="2800" dirty="0" smtClean="0">
                <a:solidFill>
                  <a:schemeClr val="tx1"/>
                </a:solidFill>
              </a:rPr>
              <a:t>is </a:t>
            </a:r>
            <a:r>
              <a:rPr lang="en-US" sz="2800" dirty="0">
                <a:solidFill>
                  <a:srgbClr val="3333FF"/>
                </a:solidFill>
              </a:rPr>
              <a:t>dominated by</a:t>
            </a:r>
            <a:r>
              <a:rPr lang="en-US" sz="2800" dirty="0">
                <a:solidFill>
                  <a:schemeClr val="tx1"/>
                </a:solidFill>
              </a:rPr>
              <a:t> the mental effect of its </a:t>
            </a:r>
            <a:r>
              <a:rPr lang="en-US" sz="2800" dirty="0">
                <a:solidFill>
                  <a:srgbClr val="3333FF"/>
                </a:solidFill>
              </a:rPr>
              <a:t>best-hit </a:t>
            </a:r>
            <a:r>
              <a:rPr lang="en-US" sz="2800" dirty="0" smtClean="0">
                <a:solidFill>
                  <a:srgbClr val="3333FF"/>
                </a:solidFill>
              </a:rPr>
              <a:t>receptor</a:t>
            </a:r>
            <a:r>
              <a:rPr lang="en-US" sz="2800" dirty="0" smtClean="0">
                <a:solidFill>
                  <a:schemeClr val="tx1"/>
                </a:solidFill>
              </a:rPr>
              <a:t>, </a:t>
            </a:r>
            <a:r>
              <a:rPr lang="en-US" sz="2800" dirty="0">
                <a:solidFill>
                  <a:schemeClr val="tx1"/>
                </a:solidFill>
              </a:rPr>
              <a:t>with that flavor being </a:t>
            </a:r>
            <a:r>
              <a:rPr lang="en-US" sz="2800" dirty="0" smtClean="0">
                <a:solidFill>
                  <a:srgbClr val="3333FF"/>
                </a:solidFill>
              </a:rPr>
              <a:t>blended</a:t>
            </a:r>
            <a:r>
              <a:rPr lang="en-US" sz="2800" dirty="0" smtClean="0">
                <a:solidFill>
                  <a:schemeClr val="tx1"/>
                </a:solidFill>
              </a:rPr>
              <a:t> </a:t>
            </a:r>
            <a:r>
              <a:rPr lang="en-US" sz="2800" dirty="0">
                <a:solidFill>
                  <a:schemeClr val="tx1"/>
                </a:solidFill>
              </a:rPr>
              <a:t>with the mental effects of the </a:t>
            </a:r>
            <a:r>
              <a:rPr lang="en-US" sz="2800" dirty="0">
                <a:solidFill>
                  <a:srgbClr val="3333FF"/>
                </a:solidFill>
              </a:rPr>
              <a:t>successively less strongly activated receptors</a:t>
            </a:r>
            <a:r>
              <a:rPr lang="en-US" sz="2800" dirty="0">
                <a:solidFill>
                  <a:schemeClr val="tx1"/>
                </a:solidFill>
              </a:rPr>
              <a:t>, to produce </a:t>
            </a:r>
            <a:r>
              <a:rPr lang="en-US" sz="2800" dirty="0">
                <a:solidFill>
                  <a:srgbClr val="3333FF"/>
                </a:solidFill>
              </a:rPr>
              <a:t>a perceptual whole</a:t>
            </a:r>
            <a:r>
              <a:rPr lang="en-US" sz="2800" dirty="0">
                <a:solidFill>
                  <a:schemeClr val="tx1"/>
                </a:solidFill>
              </a:rPr>
              <a:t>, much like the way odorants and tasteants produce the perceptual whole of flavor out of their pattern of interaction with odor and taste receptors</a:t>
            </a:r>
            <a:r>
              <a:rPr lang="en-US" sz="2800" dirty="0" smtClean="0">
                <a:solidFill>
                  <a:schemeClr val="tx1"/>
                </a:solidFill>
              </a:rPr>
              <a:t>.</a:t>
            </a:r>
          </a:p>
        </p:txBody>
      </p:sp>
      <p:pic>
        <p:nvPicPr>
          <p:cNvPr id="6" name="Picture 3" descr="Curry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930400"/>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43050" y="5002070"/>
            <a:ext cx="3001399" cy="461665"/>
          </a:xfrm>
          <a:prstGeom prst="rect">
            <a:avLst/>
          </a:prstGeom>
          <a:noFill/>
        </p:spPr>
        <p:txBody>
          <a:bodyPr wrap="none" rtlCol="0">
            <a:spAutoFit/>
          </a:bodyPr>
          <a:lstStyle/>
          <a:p>
            <a:r>
              <a:rPr lang="en-US" dirty="0">
                <a:latin typeface="+mn-lt"/>
              </a:rPr>
              <a:t>paprika, </a:t>
            </a:r>
            <a:r>
              <a:rPr lang="en-US" dirty="0" smtClean="0">
                <a:latin typeface="+mn-lt"/>
              </a:rPr>
              <a:t>oregano, basil</a:t>
            </a:r>
            <a:endParaRPr lang="en-US" dirty="0">
              <a:latin typeface="+mn-lt"/>
            </a:endParaRPr>
          </a:p>
        </p:txBody>
      </p:sp>
    </p:spTree>
    <p:extLst>
      <p:ext uri="{BB962C8B-B14F-4D97-AF65-F5344CB8AC3E}">
        <p14:creationId xmlns:p14="http://schemas.microsoft.com/office/powerpoint/2010/main" val="3789569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sz="quarter"/>
          </p:nvPr>
        </p:nvSpPr>
        <p:spPr>
          <a:xfrm>
            <a:off x="682625" y="136647"/>
            <a:ext cx="7772400" cy="804130"/>
          </a:xfrm>
        </p:spPr>
        <p:txBody>
          <a:bodyPr/>
          <a:lstStyle/>
          <a:p>
            <a:r>
              <a:rPr lang="en-US" altLang="en-US" dirty="0" smtClean="0"/>
              <a:t>Flavor of a Drug</a:t>
            </a:r>
          </a:p>
        </p:txBody>
      </p:sp>
      <p:pic>
        <p:nvPicPr>
          <p:cNvPr id="6" name="Picture 3" descr="Curry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930400"/>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a:xfrm>
            <a:off x="287856" y="1023039"/>
            <a:ext cx="4855643" cy="549545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fontAlgn="auto">
              <a:spcAft>
                <a:spcPts val="0"/>
              </a:spcAft>
              <a:buFont typeface="Arial" panose="020B0604020202020204" pitchFamily="34" charset="0"/>
              <a:buChar char="•"/>
            </a:pPr>
            <a:r>
              <a:rPr lang="en-US" altLang="en-US" dirty="0" smtClean="0">
                <a:solidFill>
                  <a:schemeClr val="tx1"/>
                </a:solidFill>
              </a:rPr>
              <a:t>Serotonin is not flavor</a:t>
            </a:r>
          </a:p>
          <a:p>
            <a:pPr marL="342900" indent="-342900" algn="l" fontAlgn="auto">
              <a:spcAft>
                <a:spcPts val="0"/>
              </a:spcAft>
              <a:buFont typeface="Arial" panose="020B0604020202020204" pitchFamily="34" charset="0"/>
              <a:buChar char="•"/>
            </a:pPr>
            <a:r>
              <a:rPr lang="en-US" altLang="en-US" sz="2800" dirty="0" smtClean="0">
                <a:solidFill>
                  <a:schemeClr val="tx1"/>
                </a:solidFill>
              </a:rPr>
              <a:t>Serotonin receptors provide the </a:t>
            </a:r>
          </a:p>
          <a:p>
            <a:pPr marL="800100" lvl="1" indent="-342900" algn="l" fontAlgn="auto">
              <a:spcAft>
                <a:spcPts val="0"/>
              </a:spcAft>
              <a:buFont typeface="Arial" panose="020B0604020202020204" pitchFamily="34" charset="0"/>
              <a:buChar char="•"/>
            </a:pPr>
            <a:r>
              <a:rPr lang="en-US" altLang="en-US" sz="2400" dirty="0" smtClean="0">
                <a:solidFill>
                  <a:schemeClr val="tx1"/>
                </a:solidFill>
              </a:rPr>
              <a:t>mechanisms of consciousness</a:t>
            </a:r>
          </a:p>
          <a:p>
            <a:pPr marL="800100" lvl="1" indent="-342900" algn="l" fontAlgn="auto">
              <a:spcAft>
                <a:spcPts val="0"/>
              </a:spcAft>
              <a:buFont typeface="Arial" panose="020B0604020202020204" pitchFamily="34" charset="0"/>
              <a:buChar char="•"/>
            </a:pPr>
            <a:r>
              <a:rPr lang="en-US" altLang="en-US" sz="2400" dirty="0" smtClean="0">
                <a:solidFill>
                  <a:schemeClr val="tx1"/>
                </a:solidFill>
              </a:rPr>
              <a:t>not the contents</a:t>
            </a:r>
          </a:p>
          <a:p>
            <a:pPr marL="342900" indent="-342900" algn="l" fontAlgn="auto">
              <a:spcAft>
                <a:spcPts val="0"/>
              </a:spcAft>
              <a:buFont typeface="Arial" panose="020B0604020202020204" pitchFamily="34" charset="0"/>
              <a:buChar char="•"/>
            </a:pPr>
            <a:r>
              <a:rPr lang="en-US" altLang="en-US" sz="2800" dirty="0" smtClean="0">
                <a:solidFill>
                  <a:schemeClr val="tx1"/>
                </a:solidFill>
              </a:rPr>
              <a:t>Serotonin-1 and serotonin-2 do not produce obvious flavors</a:t>
            </a:r>
          </a:p>
          <a:p>
            <a:pPr marL="342900" indent="-342900" algn="l" fontAlgn="auto">
              <a:spcAft>
                <a:spcPts val="0"/>
              </a:spcAft>
              <a:buFont typeface="Arial" panose="020B0604020202020204" pitchFamily="34" charset="0"/>
              <a:buChar char="•"/>
            </a:pPr>
            <a:r>
              <a:rPr lang="en-US" altLang="en-US" sz="2800" dirty="0" smtClean="0">
                <a:solidFill>
                  <a:schemeClr val="tx1"/>
                </a:solidFill>
              </a:rPr>
              <a:t>Serotonin-7 produces the most psychedelic effect</a:t>
            </a:r>
          </a:p>
          <a:p>
            <a:pPr marL="800100" lvl="1" indent="-342900" algn="l" fontAlgn="auto">
              <a:spcAft>
                <a:spcPts val="0"/>
              </a:spcAft>
              <a:buFont typeface="Arial" panose="020B0604020202020204" pitchFamily="34" charset="0"/>
              <a:buChar char="•"/>
            </a:pPr>
            <a:r>
              <a:rPr lang="en-US" altLang="en-US" sz="2400" dirty="0" smtClean="0">
                <a:solidFill>
                  <a:schemeClr val="tx1"/>
                </a:solidFill>
              </a:rPr>
              <a:t>Flavor enhancer</a:t>
            </a:r>
          </a:p>
          <a:p>
            <a:pPr marL="1257300" lvl="2" indent="-342900" algn="l" fontAlgn="auto">
              <a:spcAft>
                <a:spcPts val="0"/>
              </a:spcAft>
              <a:buFont typeface="Arial" panose="020B0604020202020204" pitchFamily="34" charset="0"/>
              <a:buChar char="•"/>
            </a:pPr>
            <a:r>
              <a:rPr lang="en-US" altLang="en-US" sz="2000" dirty="0" smtClean="0">
                <a:solidFill>
                  <a:schemeClr val="tx1"/>
                </a:solidFill>
              </a:rPr>
              <a:t>Takes flavor to another level</a:t>
            </a:r>
          </a:p>
        </p:txBody>
      </p:sp>
      <p:sp>
        <p:nvSpPr>
          <p:cNvPr id="8" name="TextBox 7"/>
          <p:cNvSpPr txBox="1"/>
          <p:nvPr/>
        </p:nvSpPr>
        <p:spPr>
          <a:xfrm>
            <a:off x="5643050" y="5002070"/>
            <a:ext cx="3130985" cy="461665"/>
          </a:xfrm>
          <a:prstGeom prst="rect">
            <a:avLst/>
          </a:prstGeom>
          <a:noFill/>
        </p:spPr>
        <p:txBody>
          <a:bodyPr wrap="none" rtlCol="0">
            <a:spAutoFit/>
          </a:bodyPr>
          <a:lstStyle/>
          <a:p>
            <a:r>
              <a:rPr lang="en-US" dirty="0">
                <a:latin typeface="+mn-lt"/>
              </a:rPr>
              <a:t>basil, oregano, </a:t>
            </a:r>
            <a:r>
              <a:rPr lang="en-US" dirty="0" smtClean="0">
                <a:latin typeface="+mn-lt"/>
              </a:rPr>
              <a:t>paprika </a:t>
            </a:r>
            <a:endParaRPr lang="en-US" dirty="0">
              <a:latin typeface="+mn-lt"/>
            </a:endParaRPr>
          </a:p>
        </p:txBody>
      </p:sp>
    </p:spTree>
    <p:extLst>
      <p:ext uri="{BB962C8B-B14F-4D97-AF65-F5344CB8AC3E}">
        <p14:creationId xmlns:p14="http://schemas.microsoft.com/office/powerpoint/2010/main" val="1662616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ubtitle 2"/>
          <p:cNvSpPr>
            <a:spLocks noGrp="1"/>
          </p:cNvSpPr>
          <p:nvPr>
            <p:ph type="subTitle" sz="quarter" idx="1"/>
          </p:nvPr>
        </p:nvSpPr>
        <p:spPr>
          <a:xfrm>
            <a:off x="1368425" y="898159"/>
            <a:ext cx="6400800" cy="596533"/>
          </a:xfrm>
        </p:spPr>
        <p:txBody>
          <a:bodyPr/>
          <a:lstStyle/>
          <a:p>
            <a:r>
              <a:rPr lang="en-US" altLang="en-US" dirty="0" smtClean="0">
                <a:solidFill>
                  <a:srgbClr val="000000"/>
                </a:solidFill>
              </a:rPr>
              <a:t>Dominant Flavor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17" y="1837592"/>
            <a:ext cx="8902216" cy="1186962"/>
          </a:xfrm>
          <a:prstGeom prst="rect">
            <a:avLst/>
          </a:prstGeom>
        </p:spPr>
      </p:pic>
      <p:sp>
        <p:nvSpPr>
          <p:cNvPr id="7" name="Title 1"/>
          <p:cNvSpPr>
            <a:spLocks noGrp="1"/>
          </p:cNvSpPr>
          <p:nvPr>
            <p:ph type="ctrTitle" sz="quarter"/>
          </p:nvPr>
        </p:nvSpPr>
        <p:spPr>
          <a:xfrm>
            <a:off x="682625" y="136647"/>
            <a:ext cx="7772400" cy="804130"/>
          </a:xfrm>
        </p:spPr>
        <p:txBody>
          <a:bodyPr/>
          <a:lstStyle/>
          <a:p>
            <a:r>
              <a:rPr lang="en-US" altLang="en-US" dirty="0" smtClean="0"/>
              <a:t>Flavor of a Drug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18" y="3461647"/>
            <a:ext cx="8854241" cy="11717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18" y="5028466"/>
            <a:ext cx="8854241" cy="1182271"/>
          </a:xfrm>
          <a:prstGeom prst="rect">
            <a:avLst/>
          </a:prstGeom>
        </p:spPr>
      </p:pic>
    </p:spTree>
    <p:extLst>
      <p:ext uri="{BB962C8B-B14F-4D97-AF65-F5344CB8AC3E}">
        <p14:creationId xmlns:p14="http://schemas.microsoft.com/office/powerpoint/2010/main" val="855362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41558543"/>
              </p:ext>
            </p:extLst>
          </p:nvPr>
        </p:nvGraphicFramePr>
        <p:xfrm>
          <a:off x="1108539" y="880818"/>
          <a:ext cx="6920571" cy="5679831"/>
        </p:xfrm>
        <a:graphic>
          <a:graphicData uri="http://schemas.openxmlformats.org/presentationml/2006/ole">
            <mc:AlternateContent xmlns:mc="http://schemas.openxmlformats.org/markup-compatibility/2006">
              <mc:Choice xmlns:v="urn:schemas-microsoft-com:vml" Requires="v">
                <p:oleObj spid="_x0000_s6578" name="Worksheet" r:id="rId3" imgW="2390677" imgH="1962090" progId="Excel.Sheet.8">
                  <p:embed/>
                </p:oleObj>
              </mc:Choice>
              <mc:Fallback>
                <p:oleObj name="Worksheet" r:id="rId3" imgW="2390677" imgH="1962090" progId="Excel.Sheet.8">
                  <p:embed/>
                  <p:pic>
                    <p:nvPicPr>
                      <p:cNvPr id="0" name=""/>
                      <p:cNvPicPr/>
                      <p:nvPr/>
                    </p:nvPicPr>
                    <p:blipFill>
                      <a:blip r:embed="rId4"/>
                      <a:stretch>
                        <a:fillRect/>
                      </a:stretch>
                    </p:blipFill>
                    <p:spPr>
                      <a:xfrm>
                        <a:off x="1108539" y="880818"/>
                        <a:ext cx="6920571" cy="5679831"/>
                      </a:xfrm>
                      <a:prstGeom prst="rect">
                        <a:avLst/>
                      </a:prstGeom>
                    </p:spPr>
                  </p:pic>
                </p:oleObj>
              </mc:Fallback>
            </mc:AlternateContent>
          </a:graphicData>
        </a:graphic>
      </p:graphicFrame>
      <p:sp>
        <p:nvSpPr>
          <p:cNvPr id="3" name="TextBox 2"/>
          <p:cNvSpPr txBox="1"/>
          <p:nvPr/>
        </p:nvSpPr>
        <p:spPr>
          <a:xfrm>
            <a:off x="2702193" y="0"/>
            <a:ext cx="3725379" cy="646331"/>
          </a:xfrm>
          <a:prstGeom prst="rect">
            <a:avLst/>
          </a:prstGeom>
          <a:noFill/>
        </p:spPr>
        <p:txBody>
          <a:bodyPr wrap="none" rtlCol="0">
            <a:sp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Receptor Breadth</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0956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215" y="4285714"/>
            <a:ext cx="7950708" cy="10600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49" y="917930"/>
            <a:ext cx="7950708" cy="10591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60" y="3178329"/>
            <a:ext cx="7954963" cy="1069191"/>
          </a:xfrm>
          <a:prstGeom prst="rect">
            <a:avLst/>
          </a:prstGeom>
        </p:spPr>
      </p:pic>
      <p:sp>
        <p:nvSpPr>
          <p:cNvPr id="11" name="TextBox 10"/>
          <p:cNvSpPr txBox="1"/>
          <p:nvPr/>
        </p:nvSpPr>
        <p:spPr>
          <a:xfrm>
            <a:off x="3680601" y="0"/>
            <a:ext cx="1776448" cy="646331"/>
          </a:xfrm>
          <a:prstGeom prst="rect">
            <a:avLst/>
          </a:prstGeom>
          <a:noFill/>
        </p:spPr>
        <p:txBody>
          <a:bodyPr wrap="none" rtlCol="0">
            <a:sp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Breadth</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019747" y="923458"/>
            <a:ext cx="521297"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17</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726" y="2029779"/>
            <a:ext cx="7929431" cy="1050225"/>
          </a:xfrm>
          <a:prstGeom prst="rect">
            <a:avLst/>
          </a:prstGeom>
        </p:spPr>
      </p:pic>
      <p:sp>
        <p:nvSpPr>
          <p:cNvPr id="9" name="TextBox 8"/>
          <p:cNvSpPr txBox="1"/>
          <p:nvPr/>
        </p:nvSpPr>
        <p:spPr>
          <a:xfrm>
            <a:off x="4706274" y="2053582"/>
            <a:ext cx="521297"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18</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353207" y="3194260"/>
            <a:ext cx="521297"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19</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1702179" y="4291174"/>
            <a:ext cx="352982"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4</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726" y="5389484"/>
            <a:ext cx="7929431" cy="1058174"/>
          </a:xfrm>
          <a:prstGeom prst="rect">
            <a:avLst/>
          </a:prstGeom>
        </p:spPr>
      </p:pic>
      <p:sp>
        <p:nvSpPr>
          <p:cNvPr id="13" name="TextBox 12"/>
          <p:cNvSpPr txBox="1"/>
          <p:nvPr/>
        </p:nvSpPr>
        <p:spPr>
          <a:xfrm>
            <a:off x="1528671" y="5385086"/>
            <a:ext cx="352982" cy="461665"/>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2</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6662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54"/>
            <a:ext cx="8229600" cy="789230"/>
          </a:xfrm>
        </p:spPr>
        <p:txBody>
          <a:bodyPr>
            <a:normAutofit/>
          </a:bodyPr>
          <a:lstStyle/>
          <a:p>
            <a:r>
              <a:rPr lang="en-US" dirty="0" smtClean="0"/>
              <a:t>5-HT</a:t>
            </a:r>
            <a:r>
              <a:rPr lang="en-US" baseline="-25000" dirty="0" smtClean="0"/>
              <a:t>2</a:t>
            </a:r>
            <a:r>
              <a:rPr lang="en-US" dirty="0" smtClean="0"/>
              <a:t> = Serotonin-2</a:t>
            </a:r>
            <a:endParaRPr lang="en-US" dirty="0"/>
          </a:p>
        </p:txBody>
      </p:sp>
      <p:sp>
        <p:nvSpPr>
          <p:cNvPr id="3" name="Content Placeholder 2"/>
          <p:cNvSpPr>
            <a:spLocks noGrp="1"/>
          </p:cNvSpPr>
          <p:nvPr>
            <p:ph idx="1"/>
          </p:nvPr>
        </p:nvSpPr>
        <p:spPr>
          <a:xfrm>
            <a:off x="332722" y="1056110"/>
            <a:ext cx="8456710" cy="5335629"/>
          </a:xfrm>
        </p:spPr>
        <p:txBody>
          <a:bodyPr>
            <a:normAutofit fontScale="92500" lnSpcReduction="20000"/>
          </a:bodyPr>
          <a:lstStyle/>
          <a:p>
            <a:r>
              <a:rPr lang="en-US" dirty="0" smtClean="0"/>
              <a:t>Became paradigmatic psychedelic receptor</a:t>
            </a:r>
          </a:p>
          <a:p>
            <a:pPr lvl="1"/>
            <a:r>
              <a:rPr lang="en-US" dirty="0" smtClean="0"/>
              <a:t>Over thirty years ago</a:t>
            </a:r>
          </a:p>
          <a:p>
            <a:pPr lvl="1"/>
            <a:r>
              <a:rPr lang="en-US" dirty="0" smtClean="0"/>
              <a:t>during a period in which prohibition led to the study of psychedelic drugs in rodents</a:t>
            </a:r>
          </a:p>
          <a:p>
            <a:pPr lvl="1"/>
            <a:r>
              <a:rPr lang="en-US" dirty="0" smtClean="0"/>
              <a:t>when most of the drugs of this study had not been invented</a:t>
            </a:r>
          </a:p>
          <a:p>
            <a:pPr lvl="1"/>
            <a:r>
              <a:rPr lang="en-US" dirty="0" smtClean="0"/>
              <a:t>when an adequate body of subjective human data on diverse psychedelics could not be assembled</a:t>
            </a:r>
          </a:p>
          <a:p>
            <a:pPr lvl="1"/>
            <a:r>
              <a:rPr lang="en-US" dirty="0" smtClean="0"/>
              <a:t>when </a:t>
            </a:r>
            <a:r>
              <a:rPr lang="en-US" dirty="0"/>
              <a:t>our knowledge of neurotransmitter diversity was dramatically </a:t>
            </a:r>
            <a:r>
              <a:rPr lang="en-US" dirty="0" smtClean="0"/>
              <a:t>incomplete (only 2 of 14 5-HT known)</a:t>
            </a:r>
          </a:p>
          <a:p>
            <a:pPr lvl="1"/>
            <a:r>
              <a:rPr lang="en-US" dirty="0" smtClean="0"/>
              <a:t>when reliable affinity screening at a broad panel of receptors was not possible</a:t>
            </a:r>
          </a:p>
          <a:p>
            <a:pPr lvl="1"/>
            <a:r>
              <a:rPr lang="en-US" dirty="0" smtClean="0"/>
              <a:t>a decade before 5-HT</a:t>
            </a:r>
            <a:r>
              <a:rPr lang="en-US" baseline="-25000" dirty="0" smtClean="0"/>
              <a:t>7</a:t>
            </a:r>
            <a:r>
              <a:rPr lang="en-US" dirty="0" smtClean="0"/>
              <a:t> was discovered</a:t>
            </a:r>
          </a:p>
          <a:p>
            <a:r>
              <a:rPr lang="en-US" dirty="0" smtClean="0"/>
              <a:t>Premature convergence on 5-HT</a:t>
            </a:r>
            <a:r>
              <a:rPr lang="en-US" baseline="-25000" dirty="0" smtClean="0"/>
              <a:t>2</a:t>
            </a:r>
          </a:p>
        </p:txBody>
      </p:sp>
    </p:spTree>
    <p:extLst>
      <p:ext uri="{BB962C8B-B14F-4D97-AF65-F5344CB8AC3E}">
        <p14:creationId xmlns:p14="http://schemas.microsoft.com/office/powerpoint/2010/main" val="3928480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07912856"/>
              </p:ext>
            </p:extLst>
          </p:nvPr>
        </p:nvGraphicFramePr>
        <p:xfrm>
          <a:off x="492369" y="687790"/>
          <a:ext cx="8113828" cy="5924017"/>
        </p:xfrm>
        <a:graphic>
          <a:graphicData uri="http://schemas.openxmlformats.org/presentationml/2006/ole">
            <mc:AlternateContent xmlns:mc="http://schemas.openxmlformats.org/markup-compatibility/2006">
              <mc:Choice xmlns:v="urn:schemas-microsoft-com:vml" Requires="v">
                <p:oleObj spid="_x0000_s8623" name="Worksheet" r:id="rId3" imgW="3352890" imgH="2447820" progId="Excel.Sheet.8">
                  <p:embed/>
                </p:oleObj>
              </mc:Choice>
              <mc:Fallback>
                <p:oleObj name="Worksheet" r:id="rId3" imgW="3352890" imgH="2447820" progId="Excel.Sheet.8">
                  <p:embed/>
                  <p:pic>
                    <p:nvPicPr>
                      <p:cNvPr id="0" name=""/>
                      <p:cNvPicPr/>
                      <p:nvPr/>
                    </p:nvPicPr>
                    <p:blipFill>
                      <a:blip r:embed="rId4"/>
                      <a:stretch>
                        <a:fillRect/>
                      </a:stretch>
                    </p:blipFill>
                    <p:spPr>
                      <a:xfrm>
                        <a:off x="492369" y="687790"/>
                        <a:ext cx="8113828" cy="5924017"/>
                      </a:xfrm>
                      <a:prstGeom prst="rect">
                        <a:avLst/>
                      </a:prstGeom>
                    </p:spPr>
                  </p:pic>
                </p:oleObj>
              </mc:Fallback>
            </mc:AlternateContent>
          </a:graphicData>
        </a:graphic>
      </p:graphicFrame>
      <p:sp>
        <p:nvSpPr>
          <p:cNvPr id="6" name="TextBox 5"/>
          <p:cNvSpPr txBox="1"/>
          <p:nvPr/>
        </p:nvSpPr>
        <p:spPr>
          <a:xfrm>
            <a:off x="3104848" y="0"/>
            <a:ext cx="2912977" cy="646331"/>
          </a:xfrm>
          <a:prstGeom prst="rect">
            <a:avLst/>
          </a:prstGeom>
          <a:noFill/>
        </p:spPr>
        <p:txBody>
          <a:bodyPr wrap="none" rtlCol="0">
            <a:sp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Drug Breadth</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52766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81" y="703150"/>
            <a:ext cx="8180288" cy="109574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81" y="1907534"/>
            <a:ext cx="8180288" cy="10957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681" y="3126799"/>
            <a:ext cx="8180288" cy="107747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681" y="4317295"/>
            <a:ext cx="8180288" cy="10916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82" y="5546952"/>
            <a:ext cx="8180288" cy="1096376"/>
          </a:xfrm>
          <a:prstGeom prst="rect">
            <a:avLst/>
          </a:prstGeom>
        </p:spPr>
      </p:pic>
      <p:sp>
        <p:nvSpPr>
          <p:cNvPr id="9" name="TextBox 8"/>
          <p:cNvSpPr txBox="1"/>
          <p:nvPr/>
        </p:nvSpPr>
        <p:spPr>
          <a:xfrm>
            <a:off x="3104848" y="0"/>
            <a:ext cx="2912977" cy="646331"/>
          </a:xfrm>
          <a:prstGeom prst="rect">
            <a:avLst/>
          </a:prstGeom>
          <a:noFill/>
        </p:spPr>
        <p:txBody>
          <a:bodyPr wrap="none" rtlCol="0">
            <a:sp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Drug Breadth</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7033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232" y="841274"/>
            <a:ext cx="8453535" cy="5970865"/>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mn-lt"/>
              </a:rPr>
              <a:t>Conscious mental space</a:t>
            </a:r>
          </a:p>
          <a:p>
            <a:pPr marL="800100" lvl="1" indent="-342900">
              <a:buFont typeface="Arial" panose="020B0604020202020204" pitchFamily="34" charset="0"/>
              <a:buChar char="•"/>
            </a:pPr>
            <a:r>
              <a:rPr lang="en-US" sz="1800" dirty="0" smtClean="0">
                <a:latin typeface="+mn-lt"/>
              </a:rPr>
              <a:t>Serotonin-7 </a:t>
            </a:r>
            <a:r>
              <a:rPr lang="en-US" sz="1800" dirty="0">
                <a:latin typeface="+mn-lt"/>
              </a:rPr>
              <a:t>– Adult, modern, cognitive and affective consciousness</a:t>
            </a:r>
          </a:p>
          <a:p>
            <a:pPr marL="800100" lvl="1" indent="-342900">
              <a:buFont typeface="Arial" panose="020B0604020202020204" pitchFamily="34" charset="0"/>
              <a:buChar char="•"/>
            </a:pPr>
            <a:r>
              <a:rPr lang="en-US" sz="1800" dirty="0">
                <a:latin typeface="+mn-lt"/>
              </a:rPr>
              <a:t>κ – Childhood (and likely pre-human), only affective consciousness</a:t>
            </a:r>
          </a:p>
          <a:p>
            <a:pPr marL="342900" lvl="0" indent="-342900">
              <a:buFont typeface="Arial" panose="020B0604020202020204" pitchFamily="34" charset="0"/>
              <a:buChar char="•"/>
            </a:pPr>
            <a:r>
              <a:rPr lang="en-US" sz="2000" dirty="0">
                <a:latin typeface="+mn-lt"/>
              </a:rPr>
              <a:t>Management of access to consciousness</a:t>
            </a:r>
          </a:p>
          <a:p>
            <a:pPr marL="800100" lvl="1" indent="-342900">
              <a:buFont typeface="Arial" panose="020B0604020202020204" pitchFamily="34" charset="0"/>
              <a:buChar char="•"/>
            </a:pPr>
            <a:r>
              <a:rPr lang="en-US" sz="1800" dirty="0" smtClean="0">
                <a:latin typeface="+mn-lt"/>
              </a:rPr>
              <a:t>Serotonin-2 </a:t>
            </a:r>
            <a:r>
              <a:rPr lang="en-US" sz="1800" dirty="0">
                <a:latin typeface="+mn-lt"/>
              </a:rPr>
              <a:t>– Dynamic, moment-to-moment</a:t>
            </a:r>
          </a:p>
          <a:p>
            <a:pPr marL="800100" lvl="1" indent="-342900">
              <a:buFont typeface="Arial" panose="020B0604020202020204" pitchFamily="34" charset="0"/>
              <a:buChar char="•"/>
            </a:pPr>
            <a:r>
              <a:rPr lang="en-US" sz="1800" dirty="0" smtClean="0">
                <a:latin typeface="+mn-lt"/>
              </a:rPr>
              <a:t>Cannabinoid-1 </a:t>
            </a:r>
            <a:r>
              <a:rPr lang="en-US" sz="1800" dirty="0">
                <a:latin typeface="+mn-lt"/>
              </a:rPr>
              <a:t>– Long-term, progressive, cumulative, semi-permanent selective blocks</a:t>
            </a:r>
          </a:p>
          <a:p>
            <a:pPr marL="342900" lvl="0" indent="-342900">
              <a:buFont typeface="Arial" panose="020B0604020202020204" pitchFamily="34" charset="0"/>
              <a:buChar char="•"/>
            </a:pPr>
            <a:r>
              <a:rPr lang="en-US" sz="2000" dirty="0">
                <a:latin typeface="+mn-lt"/>
              </a:rPr>
              <a:t>Contents of consciousness</a:t>
            </a:r>
          </a:p>
          <a:p>
            <a:pPr marL="800100" lvl="1" indent="-342900">
              <a:buFont typeface="Arial" panose="020B0604020202020204" pitchFamily="34" charset="0"/>
              <a:buChar char="•"/>
            </a:pPr>
            <a:r>
              <a:rPr lang="en-US" sz="1800" dirty="0">
                <a:latin typeface="+mn-lt"/>
              </a:rPr>
              <a:t>Cognitive</a:t>
            </a:r>
          </a:p>
          <a:p>
            <a:pPr marL="1257300" lvl="2" indent="-342900">
              <a:buFont typeface="Arial" panose="020B0604020202020204" pitchFamily="34" charset="0"/>
              <a:buChar char="•"/>
            </a:pPr>
            <a:r>
              <a:rPr lang="en-US" sz="1600" dirty="0" smtClean="0">
                <a:latin typeface="+mn-lt"/>
              </a:rPr>
              <a:t>Serotonin-1 </a:t>
            </a:r>
            <a:r>
              <a:rPr lang="en-US" sz="1600" dirty="0">
                <a:latin typeface="+mn-lt"/>
              </a:rPr>
              <a:t>– Language, logic, reason, concepts, thought, patterns in nature</a:t>
            </a:r>
          </a:p>
          <a:p>
            <a:pPr marL="800100" lvl="1" indent="-342900">
              <a:buFont typeface="Arial" panose="020B0604020202020204" pitchFamily="34" charset="0"/>
              <a:buChar char="•"/>
            </a:pPr>
            <a:r>
              <a:rPr lang="en-US" sz="1800" dirty="0">
                <a:latin typeface="+mn-lt"/>
              </a:rPr>
              <a:t>Affective</a:t>
            </a:r>
          </a:p>
          <a:p>
            <a:pPr marL="1257300" lvl="2" indent="-342900">
              <a:buFont typeface="Arial" panose="020B0604020202020204" pitchFamily="34" charset="0"/>
              <a:buChar char="•"/>
            </a:pPr>
            <a:r>
              <a:rPr lang="en-US" sz="1600" dirty="0">
                <a:latin typeface="+mn-lt"/>
              </a:rPr>
              <a:t>β – Home, family, community, society, humanity, joy</a:t>
            </a:r>
          </a:p>
          <a:p>
            <a:pPr marL="1257300" lvl="2" indent="-342900">
              <a:buFont typeface="Arial" panose="020B0604020202020204" pitchFamily="34" charset="0"/>
              <a:buChar char="•"/>
            </a:pPr>
            <a:r>
              <a:rPr lang="en-US" sz="1600" dirty="0" smtClean="0">
                <a:latin typeface="+mn-lt"/>
              </a:rPr>
              <a:t>Histamine-1 </a:t>
            </a:r>
            <a:r>
              <a:rPr lang="en-US" sz="1600" dirty="0">
                <a:latin typeface="+mn-lt"/>
              </a:rPr>
              <a:t>– Empathy; dynamic, persistent, and cumulative theory of mind</a:t>
            </a:r>
          </a:p>
          <a:p>
            <a:pPr marL="1257300" lvl="2" indent="-342900">
              <a:buFont typeface="Arial" panose="020B0604020202020204" pitchFamily="34" charset="0"/>
              <a:buChar char="•"/>
            </a:pPr>
            <a:r>
              <a:rPr lang="en-US" sz="1600" dirty="0">
                <a:latin typeface="+mn-lt"/>
              </a:rPr>
              <a:t>α</a:t>
            </a:r>
            <a:r>
              <a:rPr lang="en-US" sz="1600" baseline="-25000" dirty="0">
                <a:latin typeface="+mn-lt"/>
              </a:rPr>
              <a:t>2</a:t>
            </a:r>
            <a:r>
              <a:rPr lang="en-US" sz="1600" dirty="0">
                <a:latin typeface="+mn-lt"/>
              </a:rPr>
              <a:t> – Sense of the essence or soul of things (rasa), or events shaping one’s self</a:t>
            </a:r>
          </a:p>
          <a:p>
            <a:pPr marL="1257300" lvl="2" indent="-342900">
              <a:buFont typeface="Arial" panose="020B0604020202020204" pitchFamily="34" charset="0"/>
              <a:buChar char="•"/>
            </a:pPr>
            <a:r>
              <a:rPr lang="en-US" sz="1600" dirty="0">
                <a:latin typeface="+mn-lt"/>
              </a:rPr>
              <a:t>α</a:t>
            </a:r>
            <a:r>
              <a:rPr lang="en-US" sz="1600" baseline="-25000" dirty="0">
                <a:latin typeface="+mn-lt"/>
              </a:rPr>
              <a:t>1</a:t>
            </a:r>
            <a:r>
              <a:rPr lang="en-US" sz="1600" dirty="0">
                <a:latin typeface="+mn-lt"/>
              </a:rPr>
              <a:t> – Sense of continuity, history, flow of events</a:t>
            </a:r>
          </a:p>
          <a:p>
            <a:pPr marL="1257300" lvl="2" indent="-342900">
              <a:buFont typeface="Arial" panose="020B0604020202020204" pitchFamily="34" charset="0"/>
              <a:buChar char="•"/>
            </a:pPr>
            <a:r>
              <a:rPr lang="en-US" sz="1600" dirty="0" smtClean="0">
                <a:latin typeface="+mn-lt"/>
              </a:rPr>
              <a:t>Dopamine </a:t>
            </a:r>
            <a:r>
              <a:rPr lang="en-US" sz="1600" dirty="0">
                <a:latin typeface="+mn-lt"/>
              </a:rPr>
              <a:t>– Meaning, significance, awe, and certainty; integration</a:t>
            </a:r>
          </a:p>
          <a:p>
            <a:pPr marL="1257300" lvl="2" indent="-342900">
              <a:buFont typeface="Arial" panose="020B0604020202020204" pitchFamily="34" charset="0"/>
              <a:buChar char="•"/>
            </a:pPr>
            <a:r>
              <a:rPr lang="en-US" sz="1600" dirty="0" smtClean="0">
                <a:latin typeface="+mn-lt"/>
              </a:rPr>
              <a:t>Imidazoline </a:t>
            </a:r>
            <a:r>
              <a:rPr lang="en-US" sz="1600" dirty="0">
                <a:latin typeface="+mn-lt"/>
              </a:rPr>
              <a:t>– Ecstasy, empathy, openness, compassion, peace, acceptance, forgiveness, healing, oneness, caring; letting go of anger, grudge, guilt, shame, anxiety; ability to safely experience and contemplate mental pain</a:t>
            </a:r>
          </a:p>
          <a:p>
            <a:pPr marL="1257300" lvl="2" indent="-342900">
              <a:buFont typeface="Arial" panose="020B0604020202020204" pitchFamily="34" charset="0"/>
              <a:buChar char="•"/>
            </a:pPr>
            <a:r>
              <a:rPr lang="en-US" sz="1600" dirty="0">
                <a:latin typeface="+mn-lt"/>
              </a:rPr>
              <a:t>μ – Comfort, security, peace, gentleness; dissipation of pain, hunger, tension, anxiety, frustration, fear, anger and aggression; Edenic</a:t>
            </a:r>
          </a:p>
          <a:p>
            <a:pPr marL="342900" lvl="0" indent="-342900">
              <a:buFont typeface="Arial" panose="020B0604020202020204" pitchFamily="34" charset="0"/>
              <a:buChar char="•"/>
            </a:pPr>
            <a:r>
              <a:rPr lang="en-US" sz="2000" dirty="0">
                <a:latin typeface="+mn-lt"/>
              </a:rPr>
              <a:t>σ – Core of our being, our heart &amp; soul; purely </a:t>
            </a:r>
            <a:r>
              <a:rPr lang="en-US" sz="2000" dirty="0" smtClean="0">
                <a:latin typeface="+mn-lt"/>
              </a:rPr>
              <a:t>affective</a:t>
            </a:r>
            <a:endParaRPr lang="en-US" sz="2000" dirty="0">
              <a:latin typeface="+mn-lt"/>
            </a:endParaRPr>
          </a:p>
        </p:txBody>
      </p:sp>
      <p:sp>
        <p:nvSpPr>
          <p:cNvPr id="3" name="Title 1"/>
          <p:cNvSpPr txBox="1">
            <a:spLocks/>
          </p:cNvSpPr>
          <p:nvPr/>
        </p:nvSpPr>
        <p:spPr>
          <a:xfrm>
            <a:off x="457200" y="0"/>
            <a:ext cx="8229600" cy="704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13 Characterized Mental Organs</a:t>
            </a:r>
            <a:endParaRPr lang="en-US" dirty="0"/>
          </a:p>
        </p:txBody>
      </p:sp>
    </p:spTree>
    <p:extLst>
      <p:ext uri="{BB962C8B-B14F-4D97-AF65-F5344CB8AC3E}">
        <p14:creationId xmlns:p14="http://schemas.microsoft.com/office/powerpoint/2010/main" val="1237333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77787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600" dirty="0" smtClean="0"/>
              <a:t>Natural History</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1010326"/>
            <a:ext cx="4572000" cy="48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Biodiversity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4470"/>
            <a:ext cx="455771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38520"/>
            <a:ext cx="4557713" cy="3037289"/>
          </a:xfrm>
          <a:prstGeom prst="rect">
            <a:avLst/>
          </a:prstGeom>
        </p:spPr>
      </p:pic>
    </p:spTree>
    <p:extLst>
      <p:ext uri="{BB962C8B-B14F-4D97-AF65-F5344CB8AC3E}">
        <p14:creationId xmlns:p14="http://schemas.microsoft.com/office/powerpoint/2010/main" val="575731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08" y="36894"/>
            <a:ext cx="8787384" cy="895794"/>
          </a:xfrm>
        </p:spPr>
        <p:txBody>
          <a:bodyPr>
            <a:normAutofit fontScale="90000"/>
          </a:bodyPr>
          <a:lstStyle/>
          <a:p>
            <a:r>
              <a:rPr lang="en-US" dirty="0" smtClean="0"/>
              <a:t>No Prior Knowledge of Receptors Needed</a:t>
            </a:r>
            <a:endParaRPr lang="en-US" dirty="0"/>
          </a:p>
        </p:txBody>
      </p:sp>
      <p:sp>
        <p:nvSpPr>
          <p:cNvPr id="5" name="TextBox 4"/>
          <p:cNvSpPr txBox="1"/>
          <p:nvPr/>
        </p:nvSpPr>
        <p:spPr>
          <a:xfrm>
            <a:off x="345232" y="841274"/>
            <a:ext cx="8453535" cy="5970865"/>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mn-lt"/>
              </a:rPr>
              <a:t>Conscious mental space</a:t>
            </a:r>
          </a:p>
          <a:p>
            <a:pPr marL="800100" lvl="1" indent="-342900">
              <a:buFont typeface="Arial" panose="020B0604020202020204" pitchFamily="34" charset="0"/>
              <a:buChar char="•"/>
            </a:pPr>
            <a:r>
              <a:rPr lang="en-US" sz="1800" dirty="0" smtClean="0">
                <a:latin typeface="+mn-lt"/>
              </a:rPr>
              <a:t>Serotonin-7 </a:t>
            </a:r>
            <a:r>
              <a:rPr lang="en-US" sz="1800" dirty="0">
                <a:latin typeface="+mn-lt"/>
              </a:rPr>
              <a:t>– Adult, modern, cognitive and affective consciousness</a:t>
            </a:r>
          </a:p>
          <a:p>
            <a:pPr marL="800100" lvl="1" indent="-342900">
              <a:buFont typeface="Arial" panose="020B0604020202020204" pitchFamily="34" charset="0"/>
              <a:buChar char="•"/>
            </a:pPr>
            <a:r>
              <a:rPr lang="en-US" sz="1800" dirty="0">
                <a:latin typeface="+mn-lt"/>
              </a:rPr>
              <a:t>κ – Childhood (and likely pre-human), only affective consciousness</a:t>
            </a:r>
          </a:p>
          <a:p>
            <a:pPr marL="342900" lvl="0" indent="-342900">
              <a:buFont typeface="Arial" panose="020B0604020202020204" pitchFamily="34" charset="0"/>
              <a:buChar char="•"/>
            </a:pPr>
            <a:r>
              <a:rPr lang="en-US" sz="2000" dirty="0">
                <a:latin typeface="+mn-lt"/>
              </a:rPr>
              <a:t>Management of access to consciousness</a:t>
            </a:r>
          </a:p>
          <a:p>
            <a:pPr marL="800100" lvl="1" indent="-342900">
              <a:buFont typeface="Arial" panose="020B0604020202020204" pitchFamily="34" charset="0"/>
              <a:buChar char="•"/>
            </a:pPr>
            <a:r>
              <a:rPr lang="en-US" sz="1800" dirty="0" smtClean="0">
                <a:latin typeface="+mn-lt"/>
              </a:rPr>
              <a:t>Serotonin-2 </a:t>
            </a:r>
            <a:r>
              <a:rPr lang="en-US" sz="1800" dirty="0">
                <a:latin typeface="+mn-lt"/>
              </a:rPr>
              <a:t>– Dynamic, moment-to-moment</a:t>
            </a:r>
          </a:p>
          <a:p>
            <a:pPr marL="800100" lvl="1" indent="-342900">
              <a:buFont typeface="Arial" panose="020B0604020202020204" pitchFamily="34" charset="0"/>
              <a:buChar char="•"/>
            </a:pPr>
            <a:r>
              <a:rPr lang="en-US" sz="1800" dirty="0" smtClean="0">
                <a:latin typeface="+mn-lt"/>
              </a:rPr>
              <a:t>Cannabinoid-1 </a:t>
            </a:r>
            <a:r>
              <a:rPr lang="en-US" sz="1800" dirty="0">
                <a:latin typeface="+mn-lt"/>
              </a:rPr>
              <a:t>– Long-term, progressive, cumulative, semi-permanent selective blocks</a:t>
            </a:r>
          </a:p>
          <a:p>
            <a:pPr marL="342900" lvl="0" indent="-342900">
              <a:buFont typeface="Arial" panose="020B0604020202020204" pitchFamily="34" charset="0"/>
              <a:buChar char="•"/>
            </a:pPr>
            <a:r>
              <a:rPr lang="en-US" sz="2000" dirty="0">
                <a:latin typeface="+mn-lt"/>
              </a:rPr>
              <a:t>Contents of consciousness</a:t>
            </a:r>
          </a:p>
          <a:p>
            <a:pPr marL="800100" lvl="1" indent="-342900">
              <a:buFont typeface="Arial" panose="020B0604020202020204" pitchFamily="34" charset="0"/>
              <a:buChar char="•"/>
            </a:pPr>
            <a:r>
              <a:rPr lang="en-US" sz="1800" dirty="0">
                <a:latin typeface="+mn-lt"/>
              </a:rPr>
              <a:t>Cognitive</a:t>
            </a:r>
          </a:p>
          <a:p>
            <a:pPr marL="1257300" lvl="2" indent="-342900">
              <a:buFont typeface="Arial" panose="020B0604020202020204" pitchFamily="34" charset="0"/>
              <a:buChar char="•"/>
            </a:pPr>
            <a:r>
              <a:rPr lang="en-US" sz="1600" dirty="0" smtClean="0">
                <a:latin typeface="+mn-lt"/>
              </a:rPr>
              <a:t>Serotonin-1 </a:t>
            </a:r>
            <a:r>
              <a:rPr lang="en-US" sz="1600" dirty="0">
                <a:latin typeface="+mn-lt"/>
              </a:rPr>
              <a:t>– Language, logic, reason, concepts, thought, patterns in nature</a:t>
            </a:r>
          </a:p>
          <a:p>
            <a:pPr marL="800100" lvl="1" indent="-342900">
              <a:buFont typeface="Arial" panose="020B0604020202020204" pitchFamily="34" charset="0"/>
              <a:buChar char="•"/>
            </a:pPr>
            <a:r>
              <a:rPr lang="en-US" sz="1800" dirty="0">
                <a:latin typeface="+mn-lt"/>
              </a:rPr>
              <a:t>Affective</a:t>
            </a:r>
          </a:p>
          <a:p>
            <a:pPr marL="1257300" lvl="2" indent="-342900">
              <a:buFont typeface="Arial" panose="020B0604020202020204" pitchFamily="34" charset="0"/>
              <a:buChar char="•"/>
            </a:pPr>
            <a:r>
              <a:rPr lang="en-US" sz="1600" dirty="0">
                <a:latin typeface="+mn-lt"/>
              </a:rPr>
              <a:t>β – Home, family, community, society, humanity, joy</a:t>
            </a:r>
          </a:p>
          <a:p>
            <a:pPr marL="1257300" lvl="2" indent="-342900">
              <a:buFont typeface="Arial" panose="020B0604020202020204" pitchFamily="34" charset="0"/>
              <a:buChar char="•"/>
            </a:pPr>
            <a:r>
              <a:rPr lang="en-US" sz="1600" dirty="0" smtClean="0">
                <a:latin typeface="+mn-lt"/>
              </a:rPr>
              <a:t>Histamine-1 </a:t>
            </a:r>
            <a:r>
              <a:rPr lang="en-US" sz="1600" dirty="0">
                <a:latin typeface="+mn-lt"/>
              </a:rPr>
              <a:t>– Empathy; dynamic, persistent, and cumulative theory of mind</a:t>
            </a:r>
          </a:p>
          <a:p>
            <a:pPr marL="1257300" lvl="2" indent="-342900">
              <a:buFont typeface="Arial" panose="020B0604020202020204" pitchFamily="34" charset="0"/>
              <a:buChar char="•"/>
            </a:pPr>
            <a:r>
              <a:rPr lang="en-US" sz="1600" dirty="0">
                <a:latin typeface="+mn-lt"/>
              </a:rPr>
              <a:t>α</a:t>
            </a:r>
            <a:r>
              <a:rPr lang="en-US" sz="1600" baseline="-25000" dirty="0">
                <a:latin typeface="+mn-lt"/>
              </a:rPr>
              <a:t>2</a:t>
            </a:r>
            <a:r>
              <a:rPr lang="en-US" sz="1600" dirty="0">
                <a:latin typeface="+mn-lt"/>
              </a:rPr>
              <a:t> – Sense of the essence or soul of things (rasa), or events shaping one’s self</a:t>
            </a:r>
          </a:p>
          <a:p>
            <a:pPr marL="1257300" lvl="2" indent="-342900">
              <a:buFont typeface="Arial" panose="020B0604020202020204" pitchFamily="34" charset="0"/>
              <a:buChar char="•"/>
            </a:pPr>
            <a:r>
              <a:rPr lang="en-US" sz="1600" dirty="0">
                <a:latin typeface="+mn-lt"/>
              </a:rPr>
              <a:t>α</a:t>
            </a:r>
            <a:r>
              <a:rPr lang="en-US" sz="1600" baseline="-25000" dirty="0">
                <a:latin typeface="+mn-lt"/>
              </a:rPr>
              <a:t>1</a:t>
            </a:r>
            <a:r>
              <a:rPr lang="en-US" sz="1600" dirty="0">
                <a:latin typeface="+mn-lt"/>
              </a:rPr>
              <a:t> – Sense of continuity, history, flow of events</a:t>
            </a:r>
          </a:p>
          <a:p>
            <a:pPr marL="1257300" lvl="2" indent="-342900">
              <a:buFont typeface="Arial" panose="020B0604020202020204" pitchFamily="34" charset="0"/>
              <a:buChar char="•"/>
            </a:pPr>
            <a:r>
              <a:rPr lang="en-US" sz="1600" dirty="0" smtClean="0">
                <a:latin typeface="+mn-lt"/>
              </a:rPr>
              <a:t>Dopamine </a:t>
            </a:r>
            <a:r>
              <a:rPr lang="en-US" sz="1600" dirty="0">
                <a:latin typeface="+mn-lt"/>
              </a:rPr>
              <a:t>– Meaning, significance, awe, and certainty; integration</a:t>
            </a:r>
          </a:p>
          <a:p>
            <a:pPr marL="1257300" lvl="2" indent="-342900">
              <a:buFont typeface="Arial" panose="020B0604020202020204" pitchFamily="34" charset="0"/>
              <a:buChar char="•"/>
            </a:pPr>
            <a:r>
              <a:rPr lang="en-US" sz="1600" dirty="0" smtClean="0">
                <a:latin typeface="+mn-lt"/>
              </a:rPr>
              <a:t>Imidazoline </a:t>
            </a:r>
            <a:r>
              <a:rPr lang="en-US" sz="1600" dirty="0">
                <a:latin typeface="+mn-lt"/>
              </a:rPr>
              <a:t>– Ecstasy, empathy, openness, compassion, peace, acceptance, forgiveness, healing, oneness, caring; letting go of anger, grudge, guilt, shame, anxiety; ability to safely experience and contemplate mental pain</a:t>
            </a:r>
          </a:p>
          <a:p>
            <a:pPr marL="1257300" lvl="2" indent="-342900">
              <a:buFont typeface="Arial" panose="020B0604020202020204" pitchFamily="34" charset="0"/>
              <a:buChar char="•"/>
            </a:pPr>
            <a:r>
              <a:rPr lang="en-US" sz="1600" dirty="0">
                <a:latin typeface="+mn-lt"/>
              </a:rPr>
              <a:t>μ – Comfort, security, peace, gentleness; dissipation of pain, hunger, tension, anxiety, frustration, fear, anger and aggression; Edenic</a:t>
            </a:r>
          </a:p>
          <a:p>
            <a:pPr marL="342900" lvl="0" indent="-342900">
              <a:buFont typeface="Arial" panose="020B0604020202020204" pitchFamily="34" charset="0"/>
              <a:buChar char="•"/>
            </a:pPr>
            <a:r>
              <a:rPr lang="en-US" sz="2000" dirty="0">
                <a:latin typeface="+mn-lt"/>
              </a:rPr>
              <a:t>σ – Core of our being, our heart &amp; soul; purely </a:t>
            </a:r>
            <a:r>
              <a:rPr lang="en-US" sz="2000" dirty="0" smtClean="0">
                <a:latin typeface="+mn-lt"/>
              </a:rPr>
              <a:t>affective</a:t>
            </a:r>
            <a:endParaRPr lang="en-US" sz="2000" dirty="0">
              <a:latin typeface="+mn-lt"/>
            </a:endParaRPr>
          </a:p>
        </p:txBody>
      </p:sp>
    </p:spTree>
    <p:extLst>
      <p:ext uri="{BB962C8B-B14F-4D97-AF65-F5344CB8AC3E}">
        <p14:creationId xmlns:p14="http://schemas.microsoft.com/office/powerpoint/2010/main" val="18123968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of Mental Organs</a:t>
            </a:r>
            <a:endParaRPr lang="en-US" dirty="0"/>
          </a:p>
        </p:txBody>
      </p:sp>
      <p:sp>
        <p:nvSpPr>
          <p:cNvPr id="3" name="Content Placeholder 2"/>
          <p:cNvSpPr>
            <a:spLocks noGrp="1"/>
          </p:cNvSpPr>
          <p:nvPr>
            <p:ph idx="1"/>
          </p:nvPr>
        </p:nvSpPr>
        <p:spPr>
          <a:xfrm>
            <a:off x="1449324" y="2818642"/>
            <a:ext cx="6245352" cy="1227065"/>
          </a:xfrm>
        </p:spPr>
        <p:txBody>
          <a:bodyPr>
            <a:normAutofit/>
          </a:bodyPr>
          <a:lstStyle/>
          <a:p>
            <a:r>
              <a:rPr lang="en-US" dirty="0" smtClean="0"/>
              <a:t>Cognitive – language, logic, reason</a:t>
            </a:r>
          </a:p>
          <a:p>
            <a:r>
              <a:rPr lang="en-US" dirty="0" smtClean="0"/>
              <a:t>Affective – feelings &amp; emotions</a:t>
            </a:r>
          </a:p>
          <a:p>
            <a:pPr lvl="1"/>
            <a:endParaRPr lang="en-US" dirty="0"/>
          </a:p>
        </p:txBody>
      </p:sp>
    </p:spTree>
    <p:extLst>
      <p:ext uri="{BB962C8B-B14F-4D97-AF65-F5344CB8AC3E}">
        <p14:creationId xmlns:p14="http://schemas.microsoft.com/office/powerpoint/2010/main" val="2386972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hi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1154113"/>
            <a:ext cx="40687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ProfessorB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801688"/>
            <a:ext cx="279082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Ariel9308290022Crop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717550"/>
            <a:ext cx="22860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10"/>
          <p:cNvGrpSpPr>
            <a:grpSpLocks/>
          </p:cNvGrpSpPr>
          <p:nvPr/>
        </p:nvGrpSpPr>
        <p:grpSpPr bwMode="auto">
          <a:xfrm>
            <a:off x="486397" y="4221164"/>
            <a:ext cx="7307608" cy="1427579"/>
            <a:chOff x="486895" y="4687612"/>
            <a:chExt cx="7306617" cy="1428954"/>
          </a:xfrm>
        </p:grpSpPr>
        <p:sp>
          <p:nvSpPr>
            <p:cNvPr id="21512" name="TextBox 7"/>
            <p:cNvSpPr txBox="1">
              <a:spLocks noChangeArrowheads="1"/>
            </p:cNvSpPr>
            <p:nvPr/>
          </p:nvSpPr>
          <p:spPr bwMode="auto">
            <a:xfrm>
              <a:off x="2975248" y="5654456"/>
              <a:ext cx="1434558"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Cognitive</a:t>
              </a:r>
              <a:endParaRPr lang="en-US" altLang="en-US" sz="2400" dirty="0">
                <a:solidFill>
                  <a:srgbClr val="000000"/>
                </a:solidFill>
                <a:cs typeface="Tahoma" pitchFamily="34" charset="0"/>
              </a:endParaRPr>
            </a:p>
          </p:txBody>
        </p:sp>
        <p:sp>
          <p:nvSpPr>
            <p:cNvPr id="21513" name="TextBox 8"/>
            <p:cNvSpPr txBox="1">
              <a:spLocks noChangeArrowheads="1"/>
            </p:cNvSpPr>
            <p:nvPr/>
          </p:nvSpPr>
          <p:spPr bwMode="auto">
            <a:xfrm>
              <a:off x="6443196" y="4687612"/>
              <a:ext cx="1350316"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Affective</a:t>
              </a:r>
              <a:endParaRPr lang="en-US" altLang="en-US" sz="2400" dirty="0">
                <a:solidFill>
                  <a:srgbClr val="000000"/>
                </a:solidFill>
                <a:cs typeface="Tahoma" pitchFamily="34" charset="0"/>
              </a:endParaRPr>
            </a:p>
          </p:txBody>
        </p:sp>
        <p:sp>
          <p:nvSpPr>
            <p:cNvPr id="21514" name="TextBox 9"/>
            <p:cNvSpPr txBox="1">
              <a:spLocks noChangeArrowheads="1"/>
            </p:cNvSpPr>
            <p:nvPr/>
          </p:nvSpPr>
          <p:spPr bwMode="auto">
            <a:xfrm>
              <a:off x="486895" y="5621117"/>
              <a:ext cx="1350316"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Affective</a:t>
              </a:r>
              <a:endParaRPr lang="en-US" altLang="en-US" sz="2400" dirty="0">
                <a:solidFill>
                  <a:srgbClr val="000000"/>
                </a:solidFill>
                <a:cs typeface="Tahoma" pitchFamily="34" charset="0"/>
              </a:endParaRPr>
            </a:p>
          </p:txBody>
        </p:sp>
      </p:grpSp>
      <p:sp>
        <p:nvSpPr>
          <p:cNvPr id="21511" name="TextBox 8"/>
          <p:cNvSpPr txBox="1">
            <a:spLocks noChangeArrowheads="1"/>
          </p:cNvSpPr>
          <p:nvPr/>
        </p:nvSpPr>
        <p:spPr bwMode="auto">
          <a:xfrm>
            <a:off x="6424370" y="4737776"/>
            <a:ext cx="2480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000" dirty="0" smtClean="0">
                <a:solidFill>
                  <a:srgbClr val="000000"/>
                </a:solidFill>
                <a:cs typeface="Tahoma" pitchFamily="34" charset="0"/>
              </a:rPr>
              <a:t>cognitive </a:t>
            </a:r>
            <a:r>
              <a:rPr lang="en-US" altLang="en-US" sz="2000" dirty="0">
                <a:solidFill>
                  <a:srgbClr val="000000"/>
                </a:solidFill>
                <a:cs typeface="Tahoma" pitchFamily="34" charset="0"/>
              </a:rPr>
              <a:t>&amp; </a:t>
            </a:r>
            <a:r>
              <a:rPr lang="en-US" altLang="en-US" sz="2000" dirty="0" smtClean="0">
                <a:solidFill>
                  <a:srgbClr val="000000"/>
                </a:solidFill>
                <a:cs typeface="Tahoma" pitchFamily="34" charset="0"/>
              </a:rPr>
              <a:t>affective</a:t>
            </a:r>
          </a:p>
          <a:p>
            <a:pPr algn="ctr" eaLnBrk="1" hangingPunct="1">
              <a:spcBef>
                <a:spcPct val="0"/>
              </a:spcBef>
              <a:buSzTx/>
              <a:buNone/>
            </a:pPr>
            <a:r>
              <a:rPr lang="en-US" altLang="en-US" sz="2000" dirty="0">
                <a:solidFill>
                  <a:srgbClr val="000000"/>
                </a:solidFill>
                <a:cs typeface="Tahoma" pitchFamily="34" charset="0"/>
              </a:rPr>
              <a:t>reason &amp; feeling</a:t>
            </a:r>
          </a:p>
          <a:p>
            <a:pPr algn="ctr" eaLnBrk="1" hangingPunct="1">
              <a:spcBef>
                <a:spcPct val="0"/>
              </a:spcBef>
              <a:buSzTx/>
              <a:buFontTx/>
              <a:buNone/>
            </a:pPr>
            <a:r>
              <a:rPr lang="en-US" altLang="en-US" sz="2000" dirty="0" smtClean="0">
                <a:solidFill>
                  <a:srgbClr val="000000"/>
                </a:solidFill>
                <a:cs typeface="Tahoma" pitchFamily="34" charset="0"/>
              </a:rPr>
              <a:t>  head </a:t>
            </a:r>
            <a:r>
              <a:rPr lang="en-US" altLang="en-US" sz="2000" dirty="0">
                <a:solidFill>
                  <a:srgbClr val="000000"/>
                </a:solidFill>
                <a:cs typeface="Tahoma" pitchFamily="34" charset="0"/>
              </a:rPr>
              <a:t>&amp; </a:t>
            </a:r>
            <a:r>
              <a:rPr lang="en-US" altLang="en-US" sz="2000" dirty="0" smtClean="0">
                <a:solidFill>
                  <a:srgbClr val="000000"/>
                </a:solidFill>
                <a:cs typeface="Tahoma" pitchFamily="34" charset="0"/>
              </a:rPr>
              <a:t>heart</a:t>
            </a:r>
          </a:p>
          <a:p>
            <a:pPr algn="ctr" eaLnBrk="1" hangingPunct="1">
              <a:spcBef>
                <a:spcPct val="0"/>
              </a:spcBef>
              <a:buSzTx/>
              <a:buFontTx/>
              <a:buNone/>
            </a:pPr>
            <a:r>
              <a:rPr lang="en-US" altLang="en-US" sz="2000" dirty="0">
                <a:solidFill>
                  <a:srgbClr val="000000"/>
                </a:solidFill>
                <a:cs typeface="Tahoma" pitchFamily="34" charset="0"/>
              </a:rPr>
              <a:t>modern &amp; archaic</a:t>
            </a:r>
          </a:p>
          <a:p>
            <a:pPr algn="ctr" eaLnBrk="1" hangingPunct="1">
              <a:spcBef>
                <a:spcPct val="0"/>
              </a:spcBef>
              <a:buSzTx/>
              <a:buFontTx/>
              <a:buNone/>
            </a:pPr>
            <a:r>
              <a:rPr lang="en-US" altLang="en-US" sz="2000" dirty="0">
                <a:solidFill>
                  <a:srgbClr val="000000"/>
                </a:solidFill>
                <a:cs typeface="Tahoma" pitchFamily="34" charset="0"/>
              </a:rPr>
              <a:t> adult &amp; child</a:t>
            </a:r>
          </a:p>
          <a:p>
            <a:pPr algn="ctr" eaLnBrk="1" hangingPunct="1">
              <a:spcBef>
                <a:spcPct val="0"/>
              </a:spcBef>
              <a:buSzTx/>
              <a:buFontTx/>
              <a:buNone/>
            </a:pPr>
            <a:r>
              <a:rPr lang="en-US" altLang="en-US" sz="2000" dirty="0">
                <a:solidFill>
                  <a:srgbClr val="000000"/>
                </a:solidFill>
                <a:cs typeface="Tahoma" pitchFamily="34" charset="0"/>
              </a:rPr>
              <a:t> human &amp; </a:t>
            </a:r>
            <a:r>
              <a:rPr lang="en-US" altLang="en-US" sz="2000" dirty="0" smtClean="0">
                <a:solidFill>
                  <a:srgbClr val="000000"/>
                </a:solidFill>
                <a:cs typeface="Tahoma" pitchFamily="34" charset="0"/>
              </a:rPr>
              <a:t>animal</a:t>
            </a:r>
            <a:endParaRPr lang="en-US" altLang="en-US" sz="2000" dirty="0">
              <a:solidFill>
                <a:srgbClr val="000000"/>
              </a:solidFill>
              <a:cs typeface="Tahoma" pitchFamily="34" charset="0"/>
            </a:endParaRPr>
          </a:p>
        </p:txBody>
      </p:sp>
      <p:sp>
        <p:nvSpPr>
          <p:cNvPr id="12" name="Rectangle 2"/>
          <p:cNvSpPr txBox="1">
            <a:spLocks noChangeArrowheads="1"/>
          </p:cNvSpPr>
          <p:nvPr/>
        </p:nvSpPr>
        <p:spPr bwMode="auto">
          <a:xfrm>
            <a:off x="687388" y="0"/>
            <a:ext cx="7772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4400" dirty="0"/>
              <a:t>Cognitive &amp; Affective</a:t>
            </a:r>
          </a:p>
        </p:txBody>
      </p:sp>
    </p:spTree>
    <p:extLst>
      <p:ext uri="{BB962C8B-B14F-4D97-AF65-F5344CB8AC3E}">
        <p14:creationId xmlns:p14="http://schemas.microsoft.com/office/powerpoint/2010/main" val="2482260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hi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1154113"/>
            <a:ext cx="40687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ProfessorB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801688"/>
            <a:ext cx="279082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Ariel9308290022Crop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717550"/>
            <a:ext cx="22860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10"/>
          <p:cNvGrpSpPr>
            <a:grpSpLocks/>
          </p:cNvGrpSpPr>
          <p:nvPr/>
        </p:nvGrpSpPr>
        <p:grpSpPr bwMode="auto">
          <a:xfrm>
            <a:off x="486397" y="4221164"/>
            <a:ext cx="7307608" cy="1427579"/>
            <a:chOff x="486895" y="4687612"/>
            <a:chExt cx="7306617" cy="1428954"/>
          </a:xfrm>
        </p:grpSpPr>
        <p:sp>
          <p:nvSpPr>
            <p:cNvPr id="21512" name="TextBox 7"/>
            <p:cNvSpPr txBox="1">
              <a:spLocks noChangeArrowheads="1"/>
            </p:cNvSpPr>
            <p:nvPr/>
          </p:nvSpPr>
          <p:spPr bwMode="auto">
            <a:xfrm>
              <a:off x="2975248" y="5654456"/>
              <a:ext cx="1434558"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Cognitive</a:t>
              </a:r>
              <a:endParaRPr lang="en-US" altLang="en-US" sz="2400" dirty="0">
                <a:solidFill>
                  <a:srgbClr val="000000"/>
                </a:solidFill>
                <a:cs typeface="Tahoma" pitchFamily="34" charset="0"/>
              </a:endParaRPr>
            </a:p>
          </p:txBody>
        </p:sp>
        <p:sp>
          <p:nvSpPr>
            <p:cNvPr id="21513" name="TextBox 8"/>
            <p:cNvSpPr txBox="1">
              <a:spLocks noChangeArrowheads="1"/>
            </p:cNvSpPr>
            <p:nvPr/>
          </p:nvSpPr>
          <p:spPr bwMode="auto">
            <a:xfrm>
              <a:off x="6443196" y="4687612"/>
              <a:ext cx="1350316"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Affective</a:t>
              </a:r>
              <a:endParaRPr lang="en-US" altLang="en-US" sz="2400" dirty="0">
                <a:solidFill>
                  <a:srgbClr val="000000"/>
                </a:solidFill>
                <a:cs typeface="Tahoma" pitchFamily="34" charset="0"/>
              </a:endParaRPr>
            </a:p>
          </p:txBody>
        </p:sp>
        <p:sp>
          <p:nvSpPr>
            <p:cNvPr id="21514" name="TextBox 9"/>
            <p:cNvSpPr txBox="1">
              <a:spLocks noChangeArrowheads="1"/>
            </p:cNvSpPr>
            <p:nvPr/>
          </p:nvSpPr>
          <p:spPr bwMode="auto">
            <a:xfrm>
              <a:off x="486895" y="5621117"/>
              <a:ext cx="1350316" cy="4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400" dirty="0" smtClean="0">
                  <a:solidFill>
                    <a:srgbClr val="000000"/>
                  </a:solidFill>
                  <a:cs typeface="Tahoma" pitchFamily="34" charset="0"/>
                </a:rPr>
                <a:t>Affective</a:t>
              </a:r>
              <a:endParaRPr lang="en-US" altLang="en-US" sz="2400" dirty="0">
                <a:solidFill>
                  <a:srgbClr val="000000"/>
                </a:solidFill>
                <a:cs typeface="Tahoma" pitchFamily="34" charset="0"/>
              </a:endParaRPr>
            </a:p>
          </p:txBody>
        </p:sp>
      </p:grpSp>
      <p:sp>
        <p:nvSpPr>
          <p:cNvPr id="21511" name="TextBox 8"/>
          <p:cNvSpPr txBox="1">
            <a:spLocks noChangeArrowheads="1"/>
          </p:cNvSpPr>
          <p:nvPr/>
        </p:nvSpPr>
        <p:spPr bwMode="auto">
          <a:xfrm>
            <a:off x="6424370" y="4737776"/>
            <a:ext cx="2480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2000" dirty="0" smtClean="0">
                <a:solidFill>
                  <a:srgbClr val="000000"/>
                </a:solidFill>
                <a:cs typeface="Tahoma" pitchFamily="34" charset="0"/>
              </a:rPr>
              <a:t>cognitive </a:t>
            </a:r>
            <a:r>
              <a:rPr lang="en-US" altLang="en-US" sz="2000" dirty="0">
                <a:solidFill>
                  <a:srgbClr val="000000"/>
                </a:solidFill>
                <a:cs typeface="Tahoma" pitchFamily="34" charset="0"/>
              </a:rPr>
              <a:t>&amp; </a:t>
            </a:r>
            <a:r>
              <a:rPr lang="en-US" altLang="en-US" sz="2000" dirty="0" smtClean="0">
                <a:solidFill>
                  <a:srgbClr val="000000"/>
                </a:solidFill>
                <a:cs typeface="Tahoma" pitchFamily="34" charset="0"/>
              </a:rPr>
              <a:t>affective</a:t>
            </a:r>
          </a:p>
          <a:p>
            <a:pPr algn="ctr" eaLnBrk="1" hangingPunct="1">
              <a:spcBef>
                <a:spcPct val="0"/>
              </a:spcBef>
              <a:buSzTx/>
              <a:buNone/>
            </a:pPr>
            <a:r>
              <a:rPr lang="en-US" altLang="en-US" sz="2000" dirty="0">
                <a:solidFill>
                  <a:srgbClr val="000000"/>
                </a:solidFill>
                <a:cs typeface="Tahoma" pitchFamily="34" charset="0"/>
              </a:rPr>
              <a:t>reason &amp; feeling</a:t>
            </a:r>
          </a:p>
          <a:p>
            <a:pPr algn="ctr" eaLnBrk="1" hangingPunct="1">
              <a:spcBef>
                <a:spcPct val="0"/>
              </a:spcBef>
              <a:buSzTx/>
              <a:buFontTx/>
              <a:buNone/>
            </a:pPr>
            <a:r>
              <a:rPr lang="en-US" altLang="en-US" sz="2000" dirty="0" smtClean="0">
                <a:solidFill>
                  <a:srgbClr val="000000"/>
                </a:solidFill>
                <a:cs typeface="Tahoma" pitchFamily="34" charset="0"/>
              </a:rPr>
              <a:t>  head </a:t>
            </a:r>
            <a:r>
              <a:rPr lang="en-US" altLang="en-US" sz="2000" dirty="0">
                <a:solidFill>
                  <a:srgbClr val="000000"/>
                </a:solidFill>
                <a:cs typeface="Tahoma" pitchFamily="34" charset="0"/>
              </a:rPr>
              <a:t>&amp; </a:t>
            </a:r>
            <a:r>
              <a:rPr lang="en-US" altLang="en-US" sz="2000" dirty="0" smtClean="0">
                <a:solidFill>
                  <a:srgbClr val="000000"/>
                </a:solidFill>
                <a:cs typeface="Tahoma" pitchFamily="34" charset="0"/>
              </a:rPr>
              <a:t>heart</a:t>
            </a:r>
          </a:p>
          <a:p>
            <a:pPr algn="ctr" eaLnBrk="1" hangingPunct="1">
              <a:spcBef>
                <a:spcPct val="0"/>
              </a:spcBef>
              <a:buSzTx/>
              <a:buFontTx/>
              <a:buNone/>
            </a:pPr>
            <a:r>
              <a:rPr lang="en-US" altLang="en-US" sz="2000" dirty="0">
                <a:solidFill>
                  <a:srgbClr val="000000"/>
                </a:solidFill>
                <a:cs typeface="Tahoma" pitchFamily="34" charset="0"/>
              </a:rPr>
              <a:t>modern &amp; archaic</a:t>
            </a:r>
          </a:p>
          <a:p>
            <a:pPr algn="ctr" eaLnBrk="1" hangingPunct="1">
              <a:spcBef>
                <a:spcPct val="0"/>
              </a:spcBef>
              <a:buSzTx/>
              <a:buFontTx/>
              <a:buNone/>
            </a:pPr>
            <a:r>
              <a:rPr lang="en-US" altLang="en-US" sz="2000" dirty="0">
                <a:solidFill>
                  <a:srgbClr val="000000"/>
                </a:solidFill>
                <a:cs typeface="Tahoma" pitchFamily="34" charset="0"/>
              </a:rPr>
              <a:t> adult &amp; child</a:t>
            </a:r>
          </a:p>
          <a:p>
            <a:pPr algn="ctr" eaLnBrk="1" hangingPunct="1">
              <a:spcBef>
                <a:spcPct val="0"/>
              </a:spcBef>
              <a:buSzTx/>
              <a:buFontTx/>
              <a:buNone/>
            </a:pPr>
            <a:r>
              <a:rPr lang="en-US" altLang="en-US" sz="2000" dirty="0">
                <a:solidFill>
                  <a:srgbClr val="000000"/>
                </a:solidFill>
                <a:cs typeface="Tahoma" pitchFamily="34" charset="0"/>
              </a:rPr>
              <a:t> human &amp; </a:t>
            </a:r>
            <a:r>
              <a:rPr lang="en-US" altLang="en-US" sz="2000" dirty="0" smtClean="0">
                <a:solidFill>
                  <a:srgbClr val="000000"/>
                </a:solidFill>
                <a:cs typeface="Tahoma" pitchFamily="34" charset="0"/>
              </a:rPr>
              <a:t>animal</a:t>
            </a:r>
            <a:endParaRPr lang="en-US" altLang="en-US" sz="2000" dirty="0">
              <a:solidFill>
                <a:srgbClr val="000000"/>
              </a:solidFill>
              <a:cs typeface="Tahoma" pitchFamily="34" charset="0"/>
            </a:endParaRPr>
          </a:p>
        </p:txBody>
      </p:sp>
      <p:sp>
        <p:nvSpPr>
          <p:cNvPr id="12" name="Rectangle 2"/>
          <p:cNvSpPr txBox="1">
            <a:spLocks noChangeArrowheads="1"/>
          </p:cNvSpPr>
          <p:nvPr/>
        </p:nvSpPr>
        <p:spPr bwMode="auto">
          <a:xfrm>
            <a:off x="687388" y="0"/>
            <a:ext cx="7772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90000"/>
              <a:buBlip>
                <a:blip r:embed="rId5"/>
              </a:buBlip>
              <a:defRPr sz="3200">
                <a:solidFill>
                  <a:schemeClr val="tx1"/>
                </a:solidFill>
                <a:latin typeface="Tahoma" pitchFamily="34" charset="0"/>
              </a:defRPr>
            </a:lvl1pPr>
            <a:lvl2pPr marL="742950" indent="-285750" eaLnBrk="0" hangingPunct="0">
              <a:spcBef>
                <a:spcPct val="20000"/>
              </a:spcBef>
              <a:buSzPct val="80000"/>
              <a:buBlip>
                <a:blip r:embed="rId6"/>
              </a:buBlip>
              <a:defRPr sz="2800">
                <a:solidFill>
                  <a:schemeClr val="tx1"/>
                </a:solidFill>
                <a:latin typeface="Tahoma" pitchFamily="34" charset="0"/>
              </a:defRPr>
            </a:lvl2pPr>
            <a:lvl3pPr marL="1143000" indent="-228600" eaLnBrk="0" hangingPunct="0">
              <a:spcBef>
                <a:spcPct val="20000"/>
              </a:spcBef>
              <a:buSzPct val="70000"/>
              <a:buBlip>
                <a:blip r:embed="rId7"/>
              </a:buBlip>
              <a:defRPr sz="2400">
                <a:solidFill>
                  <a:schemeClr val="tx1"/>
                </a:solidFill>
                <a:latin typeface="Tahoma" pitchFamily="34" charset="0"/>
              </a:defRPr>
            </a:lvl3pPr>
            <a:lvl4pPr marL="1600200" indent="-228600" eaLnBrk="0" hangingPunct="0">
              <a:spcBef>
                <a:spcPct val="20000"/>
              </a:spcBef>
              <a:buSzPct val="70000"/>
              <a:buBlip>
                <a:blip r:embed="rId8"/>
              </a:buBlip>
              <a:defRPr sz="2000">
                <a:solidFill>
                  <a:schemeClr val="tx1"/>
                </a:solidFill>
                <a:latin typeface="Tahoma" pitchFamily="34" charset="0"/>
              </a:defRPr>
            </a:lvl4pPr>
            <a:lvl5pPr marL="2057400" indent="-228600" eaLnBrk="0" hangingPunct="0">
              <a:spcBef>
                <a:spcPct val="20000"/>
              </a:spcBef>
              <a:buSzPct val="70000"/>
              <a:buBlip>
                <a:blip r:embed="rId9"/>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9"/>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9"/>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9"/>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9"/>
              </a:buBlip>
              <a:defRPr sz="2000">
                <a:solidFill>
                  <a:schemeClr val="tx1"/>
                </a:solidFill>
                <a:latin typeface="Tahoma" pitchFamily="34" charset="0"/>
              </a:defRPr>
            </a:lvl9pPr>
          </a:lstStyle>
          <a:p>
            <a:pPr algn="ctr" eaLnBrk="1" hangingPunct="1">
              <a:spcBef>
                <a:spcPct val="0"/>
              </a:spcBef>
              <a:buSzTx/>
              <a:buFontTx/>
              <a:buNone/>
            </a:pPr>
            <a:r>
              <a:rPr lang="en-US" altLang="en-US" sz="4400" dirty="0"/>
              <a:t>Cognitive &amp; Affective</a:t>
            </a:r>
          </a:p>
        </p:txBody>
      </p:sp>
      <p:sp>
        <p:nvSpPr>
          <p:cNvPr id="11" name="Content Placeholder 2"/>
          <p:cNvSpPr>
            <a:spLocks noGrp="1"/>
          </p:cNvSpPr>
          <p:nvPr>
            <p:ph sz="half" idx="1"/>
          </p:nvPr>
        </p:nvSpPr>
        <p:spPr>
          <a:xfrm>
            <a:off x="9524" y="5603060"/>
            <a:ext cx="6007228" cy="1241346"/>
          </a:xfrm>
        </p:spPr>
        <p:txBody>
          <a:bodyPr>
            <a:normAutofit/>
          </a:bodyPr>
          <a:lstStyle/>
          <a:p>
            <a:r>
              <a:rPr lang="en-US" altLang="en-US" sz="2400" dirty="0" smtClean="0">
                <a:solidFill>
                  <a:srgbClr val="000000"/>
                </a:solidFill>
              </a:rPr>
              <a:t>Our minds shift from affective to cognitive</a:t>
            </a:r>
          </a:p>
          <a:p>
            <a:pPr lvl="1"/>
            <a:r>
              <a:rPr lang="en-US" altLang="en-US" sz="2000" dirty="0" smtClean="0">
                <a:solidFill>
                  <a:srgbClr val="000000"/>
                </a:solidFill>
              </a:rPr>
              <a:t>As we evolve from animals into modern humans</a:t>
            </a:r>
          </a:p>
          <a:p>
            <a:pPr lvl="1"/>
            <a:r>
              <a:rPr lang="en-US" altLang="en-US" sz="2000" dirty="0" smtClean="0">
                <a:solidFill>
                  <a:srgbClr val="000000"/>
                </a:solidFill>
              </a:rPr>
              <a:t>As we grow from infants into adults</a:t>
            </a:r>
          </a:p>
        </p:txBody>
      </p:sp>
    </p:spTree>
    <p:extLst>
      <p:ext uri="{BB962C8B-B14F-4D97-AF65-F5344CB8AC3E}">
        <p14:creationId xmlns:p14="http://schemas.microsoft.com/office/powerpoint/2010/main" val="142676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Auguste Rodin-ThinkingMa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90550" y="839788"/>
            <a:ext cx="3983038" cy="5310187"/>
          </a:xfrm>
          <a:noFill/>
        </p:spPr>
      </p:pic>
      <p:pic>
        <p:nvPicPr>
          <p:cNvPr id="22531" name="Picture 4" descr="Auguste_Rodin-The_Kiss-2-Orangerie_muse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3588" y="838200"/>
            <a:ext cx="3976687" cy="5307013"/>
          </a:xfrm>
          <a:noFill/>
        </p:spPr>
      </p:pic>
      <p:sp>
        <p:nvSpPr>
          <p:cNvPr id="22532" name="Text Box 5"/>
          <p:cNvSpPr txBox="1">
            <a:spLocks noChangeArrowheads="1"/>
          </p:cNvSpPr>
          <p:nvPr/>
        </p:nvSpPr>
        <p:spPr bwMode="auto">
          <a:xfrm>
            <a:off x="266700" y="6337300"/>
            <a:ext cx="8612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rPr>
              <a:t>“The Thinker” (left), and “The Kiss” (right), both by sculptor Auguste Rodin</a:t>
            </a:r>
          </a:p>
        </p:txBody>
      </p:sp>
      <p:sp>
        <p:nvSpPr>
          <p:cNvPr id="22533" name="Rectangle 2"/>
          <p:cNvSpPr txBox="1">
            <a:spLocks noChangeArrowheads="1"/>
          </p:cNvSpPr>
          <p:nvPr/>
        </p:nvSpPr>
        <p:spPr bwMode="auto">
          <a:xfrm>
            <a:off x="687388" y="0"/>
            <a:ext cx="7772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FontTx/>
              <a:buNone/>
            </a:pPr>
            <a:r>
              <a:rPr lang="en-US" altLang="en-US" sz="4400" dirty="0"/>
              <a:t>Cognitive &amp; Affective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0888" y="763588"/>
            <a:ext cx="5108575"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txBox="1">
            <a:spLocks noChangeArrowheads="1"/>
          </p:cNvSpPr>
          <p:nvPr/>
        </p:nvSpPr>
        <p:spPr bwMode="auto">
          <a:xfrm>
            <a:off x="687388" y="0"/>
            <a:ext cx="7772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4400" dirty="0"/>
              <a:t>Cognitive &amp; Affective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9"/>
          <p:cNvSpPr>
            <a:spLocks noGrp="1" noChangeArrowheads="1"/>
          </p:cNvSpPr>
          <p:nvPr>
            <p:ph type="title"/>
          </p:nvPr>
        </p:nvSpPr>
        <p:spPr>
          <a:xfrm>
            <a:off x="0" y="0"/>
            <a:ext cx="9144000" cy="712788"/>
          </a:xfrm>
          <a:noFill/>
        </p:spPr>
        <p:txBody>
          <a:bodyPr>
            <a:normAutofit/>
          </a:bodyPr>
          <a:lstStyle/>
          <a:p>
            <a:r>
              <a:rPr lang="en-US" altLang="en-US" sz="4000" dirty="0" smtClean="0"/>
              <a:t>Kappa &amp; Serotonin-7 </a:t>
            </a:r>
            <a:r>
              <a:rPr lang="en-US" altLang="en-US" sz="4000" dirty="0"/>
              <a:t>– </a:t>
            </a:r>
            <a:r>
              <a:rPr lang="en-US" altLang="en-US" sz="4000" dirty="0" smtClean="0"/>
              <a:t>Consciousness</a:t>
            </a:r>
          </a:p>
        </p:txBody>
      </p:sp>
      <p:sp>
        <p:nvSpPr>
          <p:cNvPr id="31746" name="Rectangle 2"/>
          <p:cNvSpPr>
            <a:spLocks noGrp="1" noChangeArrowheads="1"/>
          </p:cNvSpPr>
          <p:nvPr>
            <p:ph idx="1"/>
          </p:nvPr>
        </p:nvSpPr>
        <p:spPr>
          <a:xfrm>
            <a:off x="142288" y="975946"/>
            <a:ext cx="8853074" cy="2118946"/>
          </a:xfrm>
        </p:spPr>
        <p:txBody>
          <a:bodyPr>
            <a:noAutofit/>
          </a:bodyPr>
          <a:lstStyle/>
          <a:p>
            <a:pPr>
              <a:lnSpc>
                <a:spcPct val="80000"/>
              </a:lnSpc>
            </a:pPr>
            <a:r>
              <a:rPr lang="en-US" altLang="en-US" sz="2800" dirty="0" smtClean="0">
                <a:solidFill>
                  <a:srgbClr val="000000"/>
                </a:solidFill>
              </a:rPr>
              <a:t>Kappa – Modern human childhood &amp; archaic</a:t>
            </a:r>
          </a:p>
          <a:p>
            <a:pPr lvl="1">
              <a:lnSpc>
                <a:spcPct val="80000"/>
              </a:lnSpc>
            </a:pPr>
            <a:r>
              <a:rPr lang="en-US" altLang="en-US" sz="2400" dirty="0" smtClean="0">
                <a:solidFill>
                  <a:srgbClr val="000000"/>
                </a:solidFill>
              </a:rPr>
              <a:t>Affective only (no cognition)</a:t>
            </a:r>
          </a:p>
          <a:p>
            <a:pPr lvl="1">
              <a:lnSpc>
                <a:spcPct val="80000"/>
              </a:lnSpc>
            </a:pPr>
            <a:r>
              <a:rPr lang="en-US" altLang="en-US" sz="2400" dirty="0" smtClean="0">
                <a:solidFill>
                  <a:srgbClr val="000000"/>
                </a:solidFill>
              </a:rPr>
              <a:t>All heart, no head</a:t>
            </a:r>
          </a:p>
          <a:p>
            <a:pPr lvl="1">
              <a:lnSpc>
                <a:spcPct val="80000"/>
              </a:lnSpc>
            </a:pPr>
            <a:r>
              <a:rPr lang="en-US" altLang="en-US" sz="2400" b="1" dirty="0" smtClean="0">
                <a:solidFill>
                  <a:srgbClr val="000000"/>
                </a:solidFill>
              </a:rPr>
              <a:t>Salvia:</a:t>
            </a:r>
            <a:r>
              <a:rPr lang="en-US" altLang="en-US" sz="2400" dirty="0" smtClean="0">
                <a:solidFill>
                  <a:srgbClr val="000000"/>
                </a:solidFill>
              </a:rPr>
              <a:t> “I felt</a:t>
            </a:r>
            <a:r>
              <a:rPr lang="en-US" altLang="en-US" sz="2400" dirty="0" smtClean="0"/>
              <a:t> </a:t>
            </a:r>
            <a:r>
              <a:rPr lang="en-US" altLang="en-US" sz="2400" dirty="0" smtClean="0">
                <a:solidFill>
                  <a:srgbClr val="000000"/>
                </a:solidFill>
              </a:rPr>
              <a:t>like I was eight years old, in a park around my house in a swing during the middle of a summer day.	          (note, I didn’t see any of this, it was purely a feeling)”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71" y="3097900"/>
            <a:ext cx="7950708" cy="105613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71" y="5697625"/>
            <a:ext cx="7950708" cy="1059789"/>
          </a:xfrm>
          <a:prstGeom prst="rect">
            <a:avLst/>
          </a:prstGeom>
        </p:spPr>
      </p:pic>
      <p:sp>
        <p:nvSpPr>
          <p:cNvPr id="6" name="Rectangle 2"/>
          <p:cNvSpPr txBox="1">
            <a:spLocks noChangeArrowheads="1"/>
          </p:cNvSpPr>
          <p:nvPr/>
        </p:nvSpPr>
        <p:spPr>
          <a:xfrm>
            <a:off x="142288" y="4526280"/>
            <a:ext cx="6566330" cy="11713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80000"/>
              </a:lnSpc>
              <a:spcAft>
                <a:spcPts val="0"/>
              </a:spcAft>
            </a:pPr>
            <a:r>
              <a:rPr lang="en-US" altLang="en-US" sz="2800" dirty="0" smtClean="0">
                <a:solidFill>
                  <a:srgbClr val="000000"/>
                </a:solidFill>
              </a:rPr>
              <a:t>Serotonin-7 – Modern adult human</a:t>
            </a:r>
          </a:p>
          <a:p>
            <a:pPr lvl="1" fontAlgn="auto">
              <a:lnSpc>
                <a:spcPct val="80000"/>
              </a:lnSpc>
              <a:spcAft>
                <a:spcPts val="0"/>
              </a:spcAft>
            </a:pPr>
            <a:r>
              <a:rPr lang="en-US" altLang="en-US" sz="2400" dirty="0" smtClean="0">
                <a:solidFill>
                  <a:srgbClr val="000000"/>
                </a:solidFill>
              </a:rPr>
              <a:t>Backward compatible: cognitive &amp; affective</a:t>
            </a:r>
          </a:p>
          <a:p>
            <a:pPr lvl="1" fontAlgn="auto">
              <a:lnSpc>
                <a:spcPct val="80000"/>
              </a:lnSpc>
              <a:spcAft>
                <a:spcPts val="0"/>
              </a:spcAft>
            </a:pPr>
            <a:r>
              <a:rPr lang="en-US" altLang="en-US" sz="2400" dirty="0" smtClean="0">
                <a:solidFill>
                  <a:srgbClr val="000000"/>
                </a:solidFill>
              </a:rPr>
              <a:t>Head and heart</a:t>
            </a:r>
          </a:p>
        </p:txBody>
      </p:sp>
    </p:spTree>
    <p:extLst>
      <p:ext uri="{BB962C8B-B14F-4D97-AF65-F5344CB8AC3E}">
        <p14:creationId xmlns:p14="http://schemas.microsoft.com/office/powerpoint/2010/main" val="1815353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7388" y="36513"/>
            <a:ext cx="7772400" cy="779462"/>
          </a:xfrm>
        </p:spPr>
        <p:txBody>
          <a:bodyPr/>
          <a:lstStyle/>
          <a:p>
            <a:r>
              <a:rPr lang="en-US" altLang="en-US" sz="3600" smtClean="0"/>
              <a:t>A Language Older Than Words</a:t>
            </a:r>
          </a:p>
        </p:txBody>
      </p:sp>
      <p:sp>
        <p:nvSpPr>
          <p:cNvPr id="34819" name="Content Placeholder 2"/>
          <p:cNvSpPr>
            <a:spLocks noGrp="1"/>
          </p:cNvSpPr>
          <p:nvPr>
            <p:ph idx="1"/>
          </p:nvPr>
        </p:nvSpPr>
        <p:spPr>
          <a:xfrm>
            <a:off x="0" y="1221533"/>
            <a:ext cx="5535613" cy="4892040"/>
          </a:xfrm>
        </p:spPr>
        <p:txBody>
          <a:bodyPr>
            <a:normAutofit fontScale="92500"/>
          </a:bodyPr>
          <a:lstStyle/>
          <a:p>
            <a:r>
              <a:rPr lang="en-US" altLang="en-US" dirty="0" smtClean="0">
                <a:solidFill>
                  <a:srgbClr val="000000"/>
                </a:solidFill>
              </a:rPr>
              <a:t>Feelings are the original language of description of our world</a:t>
            </a:r>
          </a:p>
          <a:p>
            <a:pPr lvl="1"/>
            <a:r>
              <a:rPr lang="en-US" altLang="en-US" dirty="0" smtClean="0">
                <a:solidFill>
                  <a:srgbClr val="000000"/>
                </a:solidFill>
              </a:rPr>
              <a:t>for internal representation in consciousness</a:t>
            </a:r>
          </a:p>
          <a:p>
            <a:pPr lvl="1"/>
            <a:r>
              <a:rPr lang="en-US" altLang="en-US" dirty="0" smtClean="0">
                <a:solidFill>
                  <a:srgbClr val="000000"/>
                </a:solidFill>
              </a:rPr>
              <a:t>but were ineffable</a:t>
            </a:r>
          </a:p>
          <a:p>
            <a:r>
              <a:rPr lang="en-US" altLang="en-US" dirty="0" smtClean="0">
                <a:solidFill>
                  <a:srgbClr val="000000"/>
                </a:solidFill>
              </a:rPr>
              <a:t>Words – the origin of cognition</a:t>
            </a:r>
          </a:p>
          <a:p>
            <a:pPr lvl="1"/>
            <a:r>
              <a:rPr lang="en-US" altLang="en-US" dirty="0" smtClean="0">
                <a:solidFill>
                  <a:srgbClr val="000000"/>
                </a:solidFill>
              </a:rPr>
              <a:t>emerged to communicate feelings</a:t>
            </a:r>
          </a:p>
          <a:p>
            <a:pPr lvl="1"/>
            <a:r>
              <a:rPr lang="en-US" altLang="en-US" dirty="0" smtClean="0">
                <a:solidFill>
                  <a:srgbClr val="000000"/>
                </a:solidFill>
              </a:rPr>
              <a:t>crystalized around a preexisting affective language</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5613" y="958649"/>
            <a:ext cx="3608387"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smtClean="0"/>
              <a:t>Thought-Free Awareness</a:t>
            </a:r>
          </a:p>
        </p:txBody>
      </p:sp>
      <p:sp>
        <p:nvSpPr>
          <p:cNvPr id="32771" name="Content Placeholder 2"/>
          <p:cNvSpPr>
            <a:spLocks noGrp="1"/>
          </p:cNvSpPr>
          <p:nvPr>
            <p:ph idx="1"/>
          </p:nvPr>
        </p:nvSpPr>
        <p:spPr>
          <a:xfrm>
            <a:off x="1846326" y="3429619"/>
            <a:ext cx="5451348" cy="1290637"/>
          </a:xfrm>
        </p:spPr>
        <p:txBody>
          <a:bodyPr>
            <a:noAutofit/>
          </a:bodyPr>
          <a:lstStyle/>
          <a:p>
            <a:r>
              <a:rPr lang="en-US" altLang="en-US" sz="3600" dirty="0" smtClean="0">
                <a:solidFill>
                  <a:srgbClr val="000000"/>
                </a:solidFill>
              </a:rPr>
              <a:t>Ducks &amp; Tornado – story</a:t>
            </a:r>
          </a:p>
          <a:p>
            <a:r>
              <a:rPr lang="en-US" altLang="en-US" sz="3600" dirty="0" smtClean="0">
                <a:solidFill>
                  <a:srgbClr val="000000"/>
                </a:solidFill>
              </a:rPr>
              <a:t>Infant &amp; Outlet – parable</a:t>
            </a:r>
          </a:p>
        </p:txBody>
      </p:sp>
      <p:sp>
        <p:nvSpPr>
          <p:cNvPr id="2" name="TextBox 1"/>
          <p:cNvSpPr txBox="1"/>
          <p:nvPr/>
        </p:nvSpPr>
        <p:spPr>
          <a:xfrm>
            <a:off x="512297" y="6346472"/>
            <a:ext cx="8113055" cy="338554"/>
          </a:xfrm>
          <a:prstGeom prst="rect">
            <a:avLst/>
          </a:prstGeom>
          <a:noFill/>
        </p:spPr>
        <p:txBody>
          <a:bodyPr wrap="none" rtlCol="0">
            <a:spAutoFit/>
          </a:bodyPr>
          <a:lstStyle/>
          <a:p>
            <a:r>
              <a:rPr lang="en-US" sz="1600" dirty="0">
                <a:latin typeface="+mn-lt"/>
              </a:rPr>
              <a:t>Arthur, J. D. (2010). </a:t>
            </a:r>
            <a:r>
              <a:rPr lang="en-US" sz="1600" i="1" dirty="0">
                <a:latin typeface="+mn-lt"/>
              </a:rPr>
              <a:t>Salvia </a:t>
            </a:r>
            <a:r>
              <a:rPr lang="en-US" sz="1600" i="1" dirty="0" err="1">
                <a:latin typeface="+mn-lt"/>
              </a:rPr>
              <a:t>Divinorum</a:t>
            </a:r>
            <a:r>
              <a:rPr lang="en-US" sz="1600" i="1" dirty="0">
                <a:latin typeface="+mn-lt"/>
              </a:rPr>
              <a:t>: Doorway to Thought-Free Awareness</a:t>
            </a:r>
            <a:r>
              <a:rPr lang="en-US" sz="1600" dirty="0">
                <a:latin typeface="+mn-lt"/>
              </a:rPr>
              <a:t>. Park Street Press.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149" y="1730736"/>
            <a:ext cx="8303349" cy="110297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7388" y="71438"/>
            <a:ext cx="7772400" cy="741362"/>
          </a:xfrm>
        </p:spPr>
        <p:txBody>
          <a:bodyPr>
            <a:normAutofit fontScale="90000"/>
          </a:bodyPr>
          <a:lstStyle/>
          <a:p>
            <a:r>
              <a:rPr lang="en-US" altLang="en-US" smtClean="0"/>
              <a:t>Beauty as a Feeling</a:t>
            </a:r>
          </a:p>
        </p:txBody>
      </p:sp>
      <p:sp>
        <p:nvSpPr>
          <p:cNvPr id="33795" name="Content Placeholder 2"/>
          <p:cNvSpPr>
            <a:spLocks noGrp="1"/>
          </p:cNvSpPr>
          <p:nvPr>
            <p:ph idx="1"/>
          </p:nvPr>
        </p:nvSpPr>
        <p:spPr>
          <a:xfrm>
            <a:off x="623887" y="1025210"/>
            <a:ext cx="7896225" cy="4526390"/>
          </a:xfrm>
        </p:spPr>
        <p:txBody>
          <a:bodyPr>
            <a:normAutofit lnSpcReduction="10000"/>
          </a:bodyPr>
          <a:lstStyle/>
          <a:p>
            <a:r>
              <a:rPr lang="en-US" sz="2400" b="1" dirty="0"/>
              <a:t>Mescaline sulfate 400 </a:t>
            </a:r>
            <a:r>
              <a:rPr lang="en-US" sz="2400" b="1" dirty="0" smtClean="0"/>
              <a:t>mg</a:t>
            </a:r>
            <a:r>
              <a:rPr lang="en-US" altLang="en-US" sz="2400" dirty="0" smtClean="0"/>
              <a:t>: “for the first time in my life I knew what the word “beauty” meant.  True, I had spoken of it thousands of times before, had pointed at objects I’d been taught to believe were beautiful and said the word in association with them, and had occasionally had vague, moderately positive feelings in connection with such objects.  Now I understand that I had never even begun to penetrate what beauty was all about.  … the incredible and intense immediate experience of beauty…” </a:t>
            </a:r>
            <a:r>
              <a:rPr lang="en-US" altLang="en-US" sz="2400" dirty="0" smtClean="0">
                <a:solidFill>
                  <a:srgbClr val="000000"/>
                </a:solidFill>
              </a:rPr>
              <a:t>	             </a:t>
            </a:r>
            <a:r>
              <a:rPr lang="en-US" altLang="en-US" sz="2000" dirty="0" smtClean="0">
                <a:solidFill>
                  <a:srgbClr val="000000"/>
                </a:solidFill>
              </a:rPr>
              <a:t>(Tart 1983) p. 226.</a:t>
            </a:r>
          </a:p>
          <a:p>
            <a:pPr lvl="1"/>
            <a:r>
              <a:rPr lang="en-US" altLang="en-US" sz="2000" dirty="0" smtClean="0">
                <a:solidFill>
                  <a:srgbClr val="000000"/>
                </a:solidFill>
              </a:rPr>
              <a:t>Modern: beauty is a noun</a:t>
            </a:r>
          </a:p>
          <a:p>
            <a:pPr lvl="1"/>
            <a:r>
              <a:rPr lang="en-US" altLang="en-US" sz="2000" dirty="0" smtClean="0">
                <a:solidFill>
                  <a:srgbClr val="000000"/>
                </a:solidFill>
              </a:rPr>
              <a:t>Archaic: beauty is a feeling</a:t>
            </a:r>
          </a:p>
          <a:p>
            <a:r>
              <a:rPr lang="en-US" altLang="en-US" sz="2400" dirty="0" smtClean="0">
                <a:solidFill>
                  <a:srgbClr val="000000"/>
                </a:solidFill>
              </a:rPr>
              <a:t>Feelings: beauty, home, elegance, majesty, adventure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208" y="5651182"/>
            <a:ext cx="8335234" cy="110269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4767"/>
            <a:ext cx="7772400" cy="814316"/>
          </a:xfrm>
        </p:spPr>
        <p:txBody>
          <a:bodyPr/>
          <a:lstStyle/>
          <a:p>
            <a:r>
              <a:rPr lang="en-US" dirty="0" smtClean="0"/>
              <a:t>Shulgin Pioneered the Method</a:t>
            </a:r>
            <a:endParaRPr lang="en-US" dirty="0"/>
          </a:p>
        </p:txBody>
      </p:sp>
      <p:sp>
        <p:nvSpPr>
          <p:cNvPr id="5" name="Subtitle 4"/>
          <p:cNvSpPr>
            <a:spLocks noGrp="1"/>
          </p:cNvSpPr>
          <p:nvPr>
            <p:ph type="subTitle" idx="1"/>
          </p:nvPr>
        </p:nvSpPr>
        <p:spPr>
          <a:xfrm>
            <a:off x="192024" y="895738"/>
            <a:ext cx="4376801" cy="5570375"/>
          </a:xfrm>
        </p:spPr>
        <p:txBody>
          <a:bodyPr>
            <a:noAutofit/>
          </a:bodyPr>
          <a:lstStyle/>
          <a:p>
            <a:pPr algn="l"/>
            <a:r>
              <a:rPr lang="en-US" sz="2400" b="1" dirty="0">
                <a:solidFill>
                  <a:schemeClr val="tx1"/>
                </a:solidFill>
              </a:rPr>
              <a:t>Mescaline sulfate 400 </a:t>
            </a:r>
            <a:r>
              <a:rPr lang="en-US" sz="2400" b="1" dirty="0" smtClean="0">
                <a:solidFill>
                  <a:schemeClr val="tx1"/>
                </a:solidFill>
              </a:rPr>
              <a:t>mg:</a:t>
            </a:r>
            <a:r>
              <a:rPr lang="en-US" sz="2400" dirty="0" smtClean="0">
                <a:solidFill>
                  <a:srgbClr val="000000"/>
                </a:solidFill>
              </a:rPr>
              <a:t> “The </a:t>
            </a:r>
            <a:r>
              <a:rPr lang="en-US" sz="2400" dirty="0">
                <a:solidFill>
                  <a:srgbClr val="3333FF"/>
                </a:solidFill>
              </a:rPr>
              <a:t>most compelling insight </a:t>
            </a:r>
            <a:r>
              <a:rPr lang="en-US" sz="2400" dirty="0">
                <a:solidFill>
                  <a:srgbClr val="000000"/>
                </a:solidFill>
              </a:rPr>
              <a:t>of that day was that this awesome recall had been brought about by a fraction of a gram of a white solid, </a:t>
            </a:r>
            <a:r>
              <a:rPr lang="en-US" sz="2400" dirty="0">
                <a:solidFill>
                  <a:schemeClr val="tx1"/>
                </a:solidFill>
              </a:rPr>
              <a:t>but that in no way whatsoever could it be argued that these memories had been contained within the white solid.  </a:t>
            </a:r>
            <a:r>
              <a:rPr lang="en-US" sz="2400" dirty="0">
                <a:solidFill>
                  <a:srgbClr val="3333FF"/>
                </a:solidFill>
              </a:rPr>
              <a:t>Everything I had recognized came from the depths of my memory and my </a:t>
            </a:r>
            <a:r>
              <a:rPr lang="en-US" sz="2400" dirty="0" smtClean="0">
                <a:solidFill>
                  <a:srgbClr val="3333FF"/>
                </a:solidFill>
              </a:rPr>
              <a:t>psyche... there </a:t>
            </a:r>
            <a:r>
              <a:rPr lang="en-US" sz="2400" dirty="0">
                <a:solidFill>
                  <a:srgbClr val="3333FF"/>
                </a:solidFill>
              </a:rPr>
              <a:t>are chemicals that can catalyze its availability</a:t>
            </a:r>
            <a:r>
              <a:rPr lang="en-US" sz="2400" dirty="0" smtClean="0">
                <a:solidFill>
                  <a:srgbClr val="000000"/>
                </a:solidFill>
              </a:rPr>
              <a:t>.”</a:t>
            </a:r>
            <a:endParaRPr lang="en-US" sz="2400" dirty="0">
              <a:solidFill>
                <a:srgbClr val="000000"/>
              </a:solidFill>
            </a:endParaRPr>
          </a:p>
          <a:p>
            <a:pPr algn="l"/>
            <a:r>
              <a:rPr lang="en-US" sz="1800" dirty="0" smtClean="0">
                <a:solidFill>
                  <a:srgbClr val="000000"/>
                </a:solidFill>
              </a:rPr>
              <a:t>- Sasha (Shulgin </a:t>
            </a:r>
            <a:r>
              <a:rPr lang="en-US" sz="1800" dirty="0">
                <a:solidFill>
                  <a:srgbClr val="000000"/>
                </a:solidFill>
              </a:rPr>
              <a:t>&amp; Shulgin 1991</a:t>
            </a:r>
            <a:r>
              <a:rPr lang="en-US" sz="1800" dirty="0" smtClean="0">
                <a:solidFill>
                  <a:srgbClr val="000000"/>
                </a:solidFill>
              </a:rPr>
              <a:t>) </a:t>
            </a:r>
            <a:r>
              <a:rPr lang="en-US" sz="1800" dirty="0">
                <a:solidFill>
                  <a:srgbClr val="000000"/>
                </a:solidFill>
              </a:rPr>
              <a:t>p. </a:t>
            </a:r>
            <a:r>
              <a:rPr lang="en-US" sz="1800" dirty="0" smtClean="0">
                <a:solidFill>
                  <a:srgbClr val="000000"/>
                </a:solidFill>
              </a:rPr>
              <a:t>16-17</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289" y="1636032"/>
            <a:ext cx="4571711" cy="3585936"/>
          </a:xfrm>
          <a:prstGeom prst="rect">
            <a:avLst/>
          </a:prstGeom>
        </p:spPr>
      </p:pic>
    </p:spTree>
    <p:extLst>
      <p:ext uri="{BB962C8B-B14F-4D97-AF65-F5344CB8AC3E}">
        <p14:creationId xmlns:p14="http://schemas.microsoft.com/office/powerpoint/2010/main" val="12363568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title"/>
          </p:nvPr>
        </p:nvSpPr>
        <p:spPr>
          <a:xfrm>
            <a:off x="688975" y="0"/>
            <a:ext cx="7772400" cy="849313"/>
          </a:xfrm>
          <a:noFill/>
        </p:spPr>
        <p:txBody>
          <a:bodyPr/>
          <a:lstStyle/>
          <a:p>
            <a:r>
              <a:rPr lang="en-US" altLang="en-US" smtClean="0"/>
              <a:t>Flavor</a:t>
            </a:r>
          </a:p>
        </p:txBody>
      </p:sp>
      <p:pic>
        <p:nvPicPr>
          <p:cNvPr id="37891" name="Picture 8" descr="MCj019783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682625"/>
            <a:ext cx="55641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RoseC.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013" y="2909888"/>
            <a:ext cx="3425825"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descr="CinnamonA.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4572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descr="Curry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of Mental Organs</a:t>
            </a:r>
            <a:endParaRPr lang="en-US" dirty="0"/>
          </a:p>
        </p:txBody>
      </p:sp>
      <p:sp>
        <p:nvSpPr>
          <p:cNvPr id="3" name="Content Placeholder 2"/>
          <p:cNvSpPr>
            <a:spLocks noGrp="1"/>
          </p:cNvSpPr>
          <p:nvPr>
            <p:ph idx="1"/>
          </p:nvPr>
        </p:nvSpPr>
        <p:spPr>
          <a:xfrm>
            <a:off x="1449324" y="2818642"/>
            <a:ext cx="6245352" cy="1227065"/>
          </a:xfrm>
        </p:spPr>
        <p:txBody>
          <a:bodyPr>
            <a:normAutofit/>
          </a:bodyPr>
          <a:lstStyle/>
          <a:p>
            <a:r>
              <a:rPr lang="en-US" dirty="0" smtClean="0"/>
              <a:t>Cognitive – language, logic, reason</a:t>
            </a:r>
          </a:p>
          <a:p>
            <a:r>
              <a:rPr lang="en-US" dirty="0" smtClean="0"/>
              <a:t>Affective – feelings &amp; emotions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8761" y="2337429"/>
            <a:ext cx="360127" cy="343246"/>
          </a:xfrm>
          <a:prstGeom prst="rect">
            <a:avLst/>
          </a:prstGeom>
        </p:spPr>
      </p:pic>
    </p:spTree>
    <p:extLst>
      <p:ext uri="{BB962C8B-B14F-4D97-AF65-F5344CB8AC3E}">
        <p14:creationId xmlns:p14="http://schemas.microsoft.com/office/powerpoint/2010/main" val="35466119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878" y="2297618"/>
            <a:ext cx="7043894" cy="2262763"/>
          </a:xfrm>
        </p:spPr>
        <p:txBody>
          <a:bodyPr>
            <a:normAutofit/>
          </a:bodyPr>
          <a:lstStyle/>
          <a:p>
            <a:r>
              <a:rPr lang="en-US" dirty="0" smtClean="0"/>
              <a:t>Many content mental organs – breadth</a:t>
            </a:r>
            <a:r>
              <a:rPr lang="en-US" dirty="0" smtClean="0">
                <a:solidFill>
                  <a:srgbClr val="0000FF"/>
                </a:solidFill>
              </a:rPr>
              <a:t> </a:t>
            </a:r>
          </a:p>
          <a:p>
            <a:r>
              <a:rPr lang="en-US" dirty="0" smtClean="0"/>
              <a:t>Mechanisms of consciousness</a:t>
            </a:r>
          </a:p>
          <a:p>
            <a:pPr lvl="1"/>
            <a:r>
              <a:rPr lang="en-US" dirty="0" smtClean="0"/>
              <a:t>Hands of the mind – shape breadth </a:t>
            </a:r>
          </a:p>
          <a:p>
            <a:pPr lvl="1"/>
            <a:r>
              <a:rPr lang="en-US" dirty="0" smtClean="0"/>
              <a:t>Mental space – depth </a:t>
            </a:r>
          </a:p>
          <a:p>
            <a:pPr lvl="1"/>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Categories of Mental Organs</a:t>
            </a:r>
            <a:endParaRPr lang="en-US" dirty="0"/>
          </a:p>
        </p:txBody>
      </p:sp>
    </p:spTree>
    <p:extLst>
      <p:ext uri="{BB962C8B-B14F-4D97-AF65-F5344CB8AC3E}">
        <p14:creationId xmlns:p14="http://schemas.microsoft.com/office/powerpoint/2010/main" val="1326482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878" y="2297618"/>
            <a:ext cx="7043894" cy="2262763"/>
          </a:xfrm>
        </p:spPr>
        <p:txBody>
          <a:bodyPr>
            <a:normAutofit/>
          </a:bodyPr>
          <a:lstStyle/>
          <a:p>
            <a:r>
              <a:rPr lang="en-US" dirty="0" smtClean="0">
                <a:solidFill>
                  <a:srgbClr val="3333FF"/>
                </a:solidFill>
              </a:rPr>
              <a:t>Many content mental organs – breadth </a:t>
            </a:r>
          </a:p>
          <a:p>
            <a:r>
              <a:rPr lang="en-US" dirty="0" smtClean="0"/>
              <a:t>Mechanisms of consciousness</a:t>
            </a:r>
          </a:p>
          <a:p>
            <a:pPr lvl="1"/>
            <a:r>
              <a:rPr lang="en-US" dirty="0" smtClean="0"/>
              <a:t>Hands of the mind – shape breadth </a:t>
            </a:r>
          </a:p>
          <a:p>
            <a:pPr lvl="1"/>
            <a:r>
              <a:rPr lang="en-US" dirty="0" smtClean="0"/>
              <a:t>Mental space – depth </a:t>
            </a:r>
          </a:p>
          <a:p>
            <a:pPr lvl="1"/>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Categories of Mental Organs</a:t>
            </a:r>
            <a:endParaRPr lang="en-US" dirty="0"/>
          </a:p>
        </p:txBody>
      </p:sp>
    </p:spTree>
    <p:extLst>
      <p:ext uri="{BB962C8B-B14F-4D97-AF65-F5344CB8AC3E}">
        <p14:creationId xmlns:p14="http://schemas.microsoft.com/office/powerpoint/2010/main" val="37603298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of Knowing</a:t>
            </a:r>
            <a:endParaRPr lang="en-US" dirty="0"/>
          </a:p>
        </p:txBody>
      </p:sp>
      <p:sp>
        <p:nvSpPr>
          <p:cNvPr id="3" name="Content Placeholder 2"/>
          <p:cNvSpPr>
            <a:spLocks noGrp="1"/>
          </p:cNvSpPr>
          <p:nvPr>
            <p:ph idx="1"/>
          </p:nvPr>
        </p:nvSpPr>
        <p:spPr>
          <a:xfrm>
            <a:off x="291581" y="1875056"/>
            <a:ext cx="8560837" cy="4480919"/>
          </a:xfrm>
        </p:spPr>
        <p:txBody>
          <a:bodyPr>
            <a:normAutofit lnSpcReduction="10000"/>
          </a:bodyPr>
          <a:lstStyle/>
          <a:p>
            <a:r>
              <a:rPr lang="en-US" dirty="0" smtClean="0"/>
              <a:t>Each content mental organ </a:t>
            </a:r>
          </a:p>
          <a:p>
            <a:pPr lvl="1"/>
            <a:r>
              <a:rPr lang="en-US" dirty="0" smtClean="0"/>
              <a:t>paints a different facet of reality in consciousness</a:t>
            </a:r>
          </a:p>
          <a:p>
            <a:pPr lvl="1"/>
            <a:r>
              <a:rPr lang="en-US" dirty="0" smtClean="0"/>
              <a:t>can be in or out of consciousness</a:t>
            </a:r>
          </a:p>
          <a:p>
            <a:r>
              <a:rPr lang="en-US" dirty="0" smtClean="0"/>
              <a:t>More content mental organs in consciousness means</a:t>
            </a:r>
          </a:p>
          <a:p>
            <a:pPr lvl="1"/>
            <a:r>
              <a:rPr lang="en-US" dirty="0" smtClean="0"/>
              <a:t>greater breadth </a:t>
            </a:r>
          </a:p>
          <a:p>
            <a:pPr lvl="1"/>
            <a:r>
              <a:rPr lang="en-US" dirty="0" smtClean="0"/>
              <a:t>a representation </a:t>
            </a:r>
            <a:r>
              <a:rPr lang="en-US" dirty="0"/>
              <a:t>of </a:t>
            </a:r>
            <a:r>
              <a:rPr lang="en-US" dirty="0" smtClean="0"/>
              <a:t>reality that is</a:t>
            </a:r>
            <a:endParaRPr lang="en-US" dirty="0"/>
          </a:p>
          <a:p>
            <a:pPr lvl="2"/>
            <a:r>
              <a:rPr lang="en-US" dirty="0" smtClean="0"/>
              <a:t>more multi-faceted</a:t>
            </a:r>
          </a:p>
          <a:p>
            <a:pPr lvl="2"/>
            <a:r>
              <a:rPr lang="en-US" dirty="0" smtClean="0"/>
              <a:t>more complete</a:t>
            </a:r>
          </a:p>
          <a:p>
            <a:pPr lvl="1"/>
            <a:endParaRPr lang="en-US" dirty="0"/>
          </a:p>
        </p:txBody>
      </p:sp>
    </p:spTree>
    <p:extLst>
      <p:ext uri="{BB962C8B-B14F-4D97-AF65-F5344CB8AC3E}">
        <p14:creationId xmlns:p14="http://schemas.microsoft.com/office/powerpoint/2010/main" val="6311610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Bloom_Lotus_Flow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414588"/>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Confucius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301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JesusChristLam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1200" y="0"/>
            <a:ext cx="1954213"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Lao-Tzu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0"/>
            <a:ext cx="169227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PatanjaliA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787775"/>
            <a:ext cx="24145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Socrate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68725" y="4391025"/>
            <a:ext cx="16033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descr="SiddharthaGautamaA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0738" y="3432175"/>
            <a:ext cx="1973262"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descr="ShintoB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0413" y="0"/>
            <a:ext cx="19716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11"/>
          <p:cNvSpPr txBox="1">
            <a:spLocks noChangeArrowheads="1"/>
          </p:cNvSpPr>
          <p:nvPr/>
        </p:nvSpPr>
        <p:spPr bwMode="auto">
          <a:xfrm>
            <a:off x="390525" y="2814638"/>
            <a:ext cx="1598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Confucius: Beta</a:t>
            </a:r>
          </a:p>
        </p:txBody>
      </p:sp>
      <p:sp>
        <p:nvSpPr>
          <p:cNvPr id="19467" name="TextBox 12"/>
          <p:cNvSpPr txBox="1">
            <a:spLocks noChangeArrowheads="1"/>
          </p:cNvSpPr>
          <p:nvPr/>
        </p:nvSpPr>
        <p:spPr bwMode="auto">
          <a:xfrm>
            <a:off x="7019925" y="2749550"/>
            <a:ext cx="184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Jesus: </a:t>
            </a:r>
          </a:p>
          <a:p>
            <a:pPr algn="ctr" eaLnBrk="1" hangingPunct="1">
              <a:spcBef>
                <a:spcPct val="0"/>
              </a:spcBef>
              <a:buSzTx/>
              <a:buFontTx/>
              <a:buNone/>
            </a:pPr>
            <a:r>
              <a:rPr lang="en-US" altLang="en-US" sz="1200">
                <a:solidFill>
                  <a:srgbClr val="000000"/>
                </a:solidFill>
                <a:cs typeface="Tahoma" pitchFamily="34" charset="0"/>
              </a:rPr>
              <a:t>Imidazoline &amp; Dopamine</a:t>
            </a:r>
          </a:p>
        </p:txBody>
      </p:sp>
      <p:sp>
        <p:nvSpPr>
          <p:cNvPr id="19468" name="TextBox 13"/>
          <p:cNvSpPr txBox="1">
            <a:spLocks noChangeArrowheads="1"/>
          </p:cNvSpPr>
          <p:nvPr/>
        </p:nvSpPr>
        <p:spPr bwMode="auto">
          <a:xfrm>
            <a:off x="6900863" y="6273800"/>
            <a:ext cx="217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Siddhartha Gautama: </a:t>
            </a:r>
          </a:p>
          <a:p>
            <a:pPr algn="ctr" eaLnBrk="1" hangingPunct="1">
              <a:spcBef>
                <a:spcPct val="0"/>
              </a:spcBef>
              <a:buSzTx/>
              <a:buFontTx/>
              <a:buNone/>
            </a:pPr>
            <a:r>
              <a:rPr lang="en-US" altLang="en-US" sz="1200">
                <a:solidFill>
                  <a:srgbClr val="000000"/>
                </a:solidFill>
                <a:cs typeface="Tahoma" pitchFamily="34" charset="0"/>
              </a:rPr>
              <a:t>Serotonin-7</a:t>
            </a:r>
          </a:p>
        </p:txBody>
      </p:sp>
      <p:sp>
        <p:nvSpPr>
          <p:cNvPr id="19469" name="TextBox 14"/>
          <p:cNvSpPr txBox="1">
            <a:spLocks noChangeArrowheads="1"/>
          </p:cNvSpPr>
          <p:nvPr/>
        </p:nvSpPr>
        <p:spPr bwMode="auto">
          <a:xfrm>
            <a:off x="65088" y="6259513"/>
            <a:ext cx="2301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Patanjali (Yoga): Sigma</a:t>
            </a:r>
          </a:p>
        </p:txBody>
      </p:sp>
      <p:sp>
        <p:nvSpPr>
          <p:cNvPr id="19470" name="TextBox 15"/>
          <p:cNvSpPr txBox="1">
            <a:spLocks noChangeArrowheads="1"/>
          </p:cNvSpPr>
          <p:nvPr/>
        </p:nvSpPr>
        <p:spPr bwMode="auto">
          <a:xfrm>
            <a:off x="4741863" y="2016125"/>
            <a:ext cx="1582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Shinto: Alpha-2</a:t>
            </a:r>
          </a:p>
        </p:txBody>
      </p:sp>
      <p:sp>
        <p:nvSpPr>
          <p:cNvPr id="19471" name="TextBox 16"/>
          <p:cNvSpPr txBox="1">
            <a:spLocks noChangeArrowheads="1"/>
          </p:cNvSpPr>
          <p:nvPr/>
        </p:nvSpPr>
        <p:spPr bwMode="auto">
          <a:xfrm>
            <a:off x="3502025" y="6519863"/>
            <a:ext cx="213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eaLnBrk="1" hangingPunct="1">
              <a:spcBef>
                <a:spcPct val="0"/>
              </a:spcBef>
              <a:buSzTx/>
              <a:buFontTx/>
              <a:buNone/>
            </a:pPr>
            <a:r>
              <a:rPr lang="en-US" altLang="en-US" sz="1600">
                <a:solidFill>
                  <a:srgbClr val="000000"/>
                </a:solidFill>
                <a:cs typeface="Tahoma" pitchFamily="34" charset="0"/>
              </a:rPr>
              <a:t>Socrates: Serotonin-1</a:t>
            </a:r>
          </a:p>
        </p:txBody>
      </p:sp>
      <p:sp>
        <p:nvSpPr>
          <p:cNvPr id="19472" name="TextBox 17"/>
          <p:cNvSpPr txBox="1">
            <a:spLocks noChangeArrowheads="1"/>
          </p:cNvSpPr>
          <p:nvPr/>
        </p:nvSpPr>
        <p:spPr bwMode="auto">
          <a:xfrm>
            <a:off x="2687638" y="1874838"/>
            <a:ext cx="1489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10"/>
              </a:buBlip>
              <a:defRPr sz="3200">
                <a:solidFill>
                  <a:schemeClr val="tx1"/>
                </a:solidFill>
                <a:latin typeface="Tahoma" pitchFamily="34" charset="0"/>
              </a:defRPr>
            </a:lvl1pPr>
            <a:lvl2pPr marL="742950" indent="-285750" eaLnBrk="0" hangingPunct="0">
              <a:spcBef>
                <a:spcPct val="20000"/>
              </a:spcBef>
              <a:buSzPct val="80000"/>
              <a:buBlip>
                <a:blip r:embed="rId11"/>
              </a:buBlip>
              <a:defRPr sz="2800">
                <a:solidFill>
                  <a:schemeClr val="tx1"/>
                </a:solidFill>
                <a:latin typeface="Tahoma" pitchFamily="34" charset="0"/>
              </a:defRPr>
            </a:lvl2pPr>
            <a:lvl3pPr marL="1143000" indent="-228600" eaLnBrk="0" hangingPunct="0">
              <a:spcBef>
                <a:spcPct val="20000"/>
              </a:spcBef>
              <a:buSzPct val="70000"/>
              <a:buBlip>
                <a:blip r:embed="rId12"/>
              </a:buBlip>
              <a:defRPr sz="2400">
                <a:solidFill>
                  <a:schemeClr val="tx1"/>
                </a:solidFill>
                <a:latin typeface="Tahoma" pitchFamily="34" charset="0"/>
              </a:defRPr>
            </a:lvl3pPr>
            <a:lvl4pPr marL="1600200" indent="-228600" eaLnBrk="0" hangingPunct="0">
              <a:spcBef>
                <a:spcPct val="20000"/>
              </a:spcBef>
              <a:buSzPct val="70000"/>
              <a:buBlip>
                <a:blip r:embed="rId13"/>
              </a:buBlip>
              <a:defRPr sz="2000">
                <a:solidFill>
                  <a:schemeClr val="tx1"/>
                </a:solidFill>
                <a:latin typeface="Tahoma" pitchFamily="34" charset="0"/>
              </a:defRPr>
            </a:lvl4pPr>
            <a:lvl5pPr marL="2057400" indent="-228600" eaLnBrk="0" hangingPunct="0">
              <a:spcBef>
                <a:spcPct val="20000"/>
              </a:spcBef>
              <a:buSzPct val="70000"/>
              <a:buBlip>
                <a:blip r:embed="rId14"/>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14"/>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14"/>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14"/>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14"/>
              </a:buBlip>
              <a:defRPr sz="2000">
                <a:solidFill>
                  <a:schemeClr val="tx1"/>
                </a:solidFill>
                <a:latin typeface="Tahoma" pitchFamily="34" charset="0"/>
              </a:defRPr>
            </a:lvl9pPr>
          </a:lstStyle>
          <a:p>
            <a:pPr algn="ctr" eaLnBrk="1" hangingPunct="1">
              <a:spcBef>
                <a:spcPct val="0"/>
              </a:spcBef>
              <a:buSzTx/>
              <a:buFontTx/>
              <a:buNone/>
            </a:pPr>
            <a:r>
              <a:rPr lang="en-US" altLang="en-US" sz="1600">
                <a:solidFill>
                  <a:srgbClr val="000000"/>
                </a:solidFill>
                <a:cs typeface="Tahoma" pitchFamily="34" charset="0"/>
              </a:rPr>
              <a:t>Lao-Tzu (Tao):</a:t>
            </a:r>
          </a:p>
          <a:p>
            <a:pPr algn="ctr" eaLnBrk="1" hangingPunct="1">
              <a:spcBef>
                <a:spcPct val="0"/>
              </a:spcBef>
              <a:buSzTx/>
              <a:buFontTx/>
              <a:buNone/>
            </a:pPr>
            <a:r>
              <a:rPr lang="en-US" altLang="en-US" sz="1200">
                <a:solidFill>
                  <a:srgbClr val="000000"/>
                </a:solidFill>
                <a:cs typeface="Tahoma" pitchFamily="34" charset="0"/>
              </a:rPr>
              <a:t>Beta &amp; Alpha-2</a:t>
            </a:r>
          </a:p>
        </p:txBody>
      </p:sp>
    </p:spTree>
    <p:extLst>
      <p:ext uri="{BB962C8B-B14F-4D97-AF65-F5344CB8AC3E}">
        <p14:creationId xmlns:p14="http://schemas.microsoft.com/office/powerpoint/2010/main" val="32469649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p:txBody>
          <a:bodyPr/>
          <a:lstStyle/>
          <a:p>
            <a:r>
              <a:rPr lang="en-US" altLang="en-US" dirty="0" smtClean="0"/>
              <a:t>Cognitive Mental Organ</a:t>
            </a:r>
          </a:p>
        </p:txBody>
      </p:sp>
      <p:sp>
        <p:nvSpPr>
          <p:cNvPr id="26627" name="Subtitle 2"/>
          <p:cNvSpPr>
            <a:spLocks noGrp="1"/>
          </p:cNvSpPr>
          <p:nvPr>
            <p:ph type="subTitle" idx="1"/>
          </p:nvPr>
        </p:nvSpPr>
        <p:spPr>
          <a:xfrm>
            <a:off x="1368425" y="3895253"/>
            <a:ext cx="6400800" cy="1752600"/>
          </a:xfrm>
        </p:spPr>
        <p:txBody>
          <a:bodyPr/>
          <a:lstStyle/>
          <a:p>
            <a:r>
              <a:rPr lang="en-US" altLang="en-US" dirty="0" smtClean="0"/>
              <a:t> </a:t>
            </a:r>
            <a:r>
              <a:rPr lang="en-US" altLang="en-US" dirty="0" smtClean="0">
                <a:solidFill>
                  <a:schemeClr val="tx1"/>
                </a:solidFill>
              </a:rPr>
              <a:t>Language, Logic, Reason</a:t>
            </a:r>
          </a:p>
        </p:txBody>
      </p:sp>
    </p:spTree>
    <p:extLst>
      <p:ext uri="{BB962C8B-B14F-4D97-AF65-F5344CB8AC3E}">
        <p14:creationId xmlns:p14="http://schemas.microsoft.com/office/powerpoint/2010/main" val="15139901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descr="Socrates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2463" y="1041400"/>
            <a:ext cx="2757487"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6"/>
          <p:cNvSpPr txBox="1">
            <a:spLocks noChangeArrowheads="1"/>
          </p:cNvSpPr>
          <p:nvPr/>
        </p:nvSpPr>
        <p:spPr bwMode="auto">
          <a:xfrm>
            <a:off x="3330575" y="4948238"/>
            <a:ext cx="2482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2400">
                <a:solidFill>
                  <a:srgbClr val="000000"/>
                </a:solidFill>
                <a:cs typeface="Tahoma" pitchFamily="34" charset="0"/>
              </a:rPr>
              <a:t>Socrates</a:t>
            </a:r>
          </a:p>
          <a:p>
            <a:pPr algn="ctr" eaLnBrk="1" hangingPunct="1">
              <a:spcBef>
                <a:spcPct val="0"/>
              </a:spcBef>
              <a:buSzTx/>
              <a:buFontTx/>
              <a:buNone/>
            </a:pPr>
            <a:r>
              <a:rPr lang="en-US" altLang="en-US" sz="2400">
                <a:solidFill>
                  <a:srgbClr val="000000"/>
                </a:solidFill>
              </a:rPr>
              <a:t>469 BC – 399 BC</a:t>
            </a:r>
            <a:endParaRPr lang="en-US" altLang="en-US" sz="2400">
              <a:solidFill>
                <a:srgbClr val="000000"/>
              </a:solidFill>
              <a:cs typeface="Tahoma" pitchFamily="34" charset="0"/>
            </a:endParaRPr>
          </a:p>
          <a:p>
            <a:pPr algn="ctr" eaLnBrk="1" hangingPunct="1">
              <a:spcBef>
                <a:spcPct val="0"/>
              </a:spcBef>
              <a:buSzTx/>
              <a:buFontTx/>
              <a:buNone/>
            </a:pPr>
            <a:r>
              <a:rPr lang="en-US" altLang="en-US" sz="2400">
                <a:solidFill>
                  <a:srgbClr val="000000"/>
                </a:solidFill>
                <a:cs typeface="Tahoma" pitchFamily="34" charset="0"/>
              </a:rPr>
              <a:t>Serotonin-1</a:t>
            </a:r>
          </a:p>
        </p:txBody>
      </p:sp>
      <p:sp>
        <p:nvSpPr>
          <p:cNvPr id="21509" name="TextBox 4"/>
          <p:cNvSpPr txBox="1">
            <a:spLocks noChangeArrowheads="1"/>
          </p:cNvSpPr>
          <p:nvPr/>
        </p:nvSpPr>
        <p:spPr bwMode="auto">
          <a:xfrm>
            <a:off x="6130925" y="1693863"/>
            <a:ext cx="2824163"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a:solidFill>
                  <a:srgbClr val="000000"/>
                </a:solidFill>
                <a:cs typeface="Tahoma" pitchFamily="34" charset="0"/>
              </a:rPr>
              <a:t>Socrates taught how to think rationally, at a time when it wasn’t done, and is credited with the origin of the “concept”.</a:t>
            </a:r>
          </a:p>
          <a:p>
            <a:pPr eaLnBrk="1" hangingPunct="1">
              <a:spcBef>
                <a:spcPct val="0"/>
              </a:spcBef>
              <a:buSzTx/>
              <a:buFontTx/>
              <a:buNone/>
            </a:pPr>
            <a:r>
              <a:rPr lang="en-US" altLang="en-US" sz="2000">
                <a:solidFill>
                  <a:srgbClr val="000000"/>
                </a:solidFill>
              </a:rPr>
              <a:t>From Socrates and others, ultimately flowed the age of reason and the age of enlightenment.</a:t>
            </a:r>
            <a:endParaRPr lang="en-US" altLang="en-US" sz="2000">
              <a:solidFill>
                <a:srgbClr val="000000"/>
              </a:solidFill>
              <a:cs typeface="Tahoma" pitchFamily="34" charset="0"/>
            </a:endParaRPr>
          </a:p>
        </p:txBody>
      </p:sp>
      <p:pic>
        <p:nvPicPr>
          <p:cNvPr id="21510" name="Picture 3" descr="Bloom_Lotus_Flowe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44951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5"/>
          <p:cNvSpPr txBox="1">
            <a:spLocks/>
          </p:cNvSpPr>
          <p:nvPr/>
        </p:nvSpPr>
        <p:spPr>
          <a:xfrm>
            <a:off x="685800" y="0"/>
            <a:ext cx="7772400" cy="835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Serotonin-1 – Cognition</a:t>
            </a:r>
          </a:p>
        </p:txBody>
      </p:sp>
    </p:spTree>
    <p:extLst>
      <p:ext uri="{BB962C8B-B14F-4D97-AF65-F5344CB8AC3E}">
        <p14:creationId xmlns:p14="http://schemas.microsoft.com/office/powerpoint/2010/main" val="30650649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379288" y="2585650"/>
            <a:ext cx="837906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sz="2800" dirty="0" smtClean="0">
                <a:latin typeface="+mn-lt"/>
              </a:rPr>
              <a:t>“</a:t>
            </a:r>
            <a:r>
              <a:rPr lang="en-US" sz="2800" b="1" dirty="0" smtClean="0">
                <a:latin typeface="+mn-lt"/>
              </a:rPr>
              <a:t>DOET</a:t>
            </a:r>
            <a:r>
              <a:rPr lang="en-US" sz="2800" dirty="0" smtClean="0">
                <a:latin typeface="+mn-lt"/>
              </a:rPr>
              <a:t> </a:t>
            </a:r>
            <a:r>
              <a:rPr lang="en-US" sz="2800" dirty="0">
                <a:latin typeface="+mn-lt"/>
              </a:rPr>
              <a:t>produced a marked decrease in the proportion of high frequency associations…  </a:t>
            </a:r>
            <a:r>
              <a:rPr lang="en-US" sz="2800" dirty="0" smtClean="0">
                <a:latin typeface="+mn-lt"/>
              </a:rPr>
              <a:t>The </a:t>
            </a:r>
            <a:r>
              <a:rPr lang="en-US" sz="2800" dirty="0">
                <a:latin typeface="+mn-lt"/>
              </a:rPr>
              <a:t>decline in high frequency </a:t>
            </a:r>
            <a:r>
              <a:rPr lang="en-US" sz="2800" dirty="0" smtClean="0">
                <a:latin typeface="+mn-lt"/>
              </a:rPr>
              <a:t>associations… was </a:t>
            </a:r>
            <a:r>
              <a:rPr lang="en-US" sz="2800" dirty="0">
                <a:latin typeface="+mn-lt"/>
              </a:rPr>
              <a:t>related to an increase in low and medium strength association, with no increase in idiosyncratic associations…  </a:t>
            </a:r>
            <a:r>
              <a:rPr lang="en-US" sz="2800" dirty="0">
                <a:solidFill>
                  <a:srgbClr val="3333FF"/>
                </a:solidFill>
                <a:latin typeface="+mn-lt"/>
              </a:rPr>
              <a:t>The DOET subjects produced less common, but not bizarre, associations</a:t>
            </a:r>
            <a:r>
              <a:rPr lang="en-US" sz="2800" dirty="0" smtClean="0">
                <a:latin typeface="+mn-lt"/>
              </a:rPr>
              <a:t>.”</a:t>
            </a:r>
            <a:endParaRPr lang="en-US" sz="2800" dirty="0">
              <a:latin typeface="+mn-lt"/>
            </a:endParaRPr>
          </a:p>
          <a:p>
            <a:pPr eaLnBrk="1" hangingPunct="1">
              <a:spcBef>
                <a:spcPct val="0"/>
              </a:spcBef>
              <a:buSzTx/>
              <a:buFontTx/>
              <a:buNone/>
            </a:pPr>
            <a:endParaRPr lang="en-US" sz="1400" dirty="0" smtClean="0">
              <a:latin typeface="+mn-lt"/>
            </a:endParaRPr>
          </a:p>
          <a:p>
            <a:pPr eaLnBrk="1" hangingPunct="1">
              <a:spcBef>
                <a:spcPct val="0"/>
              </a:spcBef>
              <a:buSzTx/>
              <a:buFontTx/>
              <a:buNone/>
            </a:pPr>
            <a:r>
              <a:rPr lang="en-US" sz="1400" dirty="0" smtClean="0">
                <a:latin typeface="+mn-lt"/>
              </a:rPr>
              <a:t>Snyder</a:t>
            </a:r>
            <a:r>
              <a:rPr lang="en-US" sz="1400" dirty="0">
                <a:latin typeface="+mn-lt"/>
              </a:rPr>
              <a:t>, S. H., </a:t>
            </a:r>
            <a:r>
              <a:rPr lang="en-US" sz="1400" dirty="0" err="1">
                <a:latin typeface="+mn-lt"/>
              </a:rPr>
              <a:t>Faillace</a:t>
            </a:r>
            <a:r>
              <a:rPr lang="en-US" sz="1400" dirty="0">
                <a:latin typeface="+mn-lt"/>
              </a:rPr>
              <a:t>, L. A. &amp; </a:t>
            </a:r>
            <a:r>
              <a:rPr lang="en-US" sz="1400" dirty="0" err="1">
                <a:latin typeface="+mn-lt"/>
              </a:rPr>
              <a:t>Weingartner</a:t>
            </a:r>
            <a:r>
              <a:rPr lang="en-US" sz="1400" dirty="0">
                <a:latin typeface="+mn-lt"/>
              </a:rPr>
              <a:t>, H.  (1968b). DOM (STP), a new hallucinogenic drug, and DOET: effects in normal subjects. The American Journal of Psychiatry, 125, 113-120.</a:t>
            </a:r>
          </a:p>
        </p:txBody>
      </p:sp>
      <p:sp>
        <p:nvSpPr>
          <p:cNvPr id="5" name="Title 5"/>
          <p:cNvSpPr txBox="1">
            <a:spLocks/>
          </p:cNvSpPr>
          <p:nvPr/>
        </p:nvSpPr>
        <p:spPr>
          <a:xfrm>
            <a:off x="685800" y="0"/>
            <a:ext cx="7772400" cy="835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Serotonin-1 – Cognition</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155" y="737731"/>
            <a:ext cx="8545690" cy="1140737"/>
          </a:xfrm>
          <a:prstGeom prst="rect">
            <a:avLst/>
          </a:prstGeom>
        </p:spPr>
      </p:pic>
      <p:cxnSp>
        <p:nvCxnSpPr>
          <p:cNvPr id="8" name="Straight Arrow Connector 7"/>
          <p:cNvCxnSpPr/>
          <p:nvPr/>
        </p:nvCxnSpPr>
        <p:spPr>
          <a:xfrm flipV="1">
            <a:off x="787481" y="1845127"/>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349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6870" y="25436"/>
            <a:ext cx="8510256" cy="776994"/>
          </a:xfrm>
        </p:spPr>
        <p:txBody>
          <a:bodyPr/>
          <a:lstStyle/>
          <a:p>
            <a:r>
              <a:rPr lang="en-US" dirty="0" smtClean="0"/>
              <a:t>Shulgin Discovered Breadth</a:t>
            </a:r>
            <a:endParaRPr lang="en-US" dirty="0"/>
          </a:p>
        </p:txBody>
      </p:sp>
      <p:sp>
        <p:nvSpPr>
          <p:cNvPr id="5" name="Subtitle 4"/>
          <p:cNvSpPr>
            <a:spLocks noGrp="1"/>
          </p:cNvSpPr>
          <p:nvPr>
            <p:ph type="subTitle" idx="1"/>
          </p:nvPr>
        </p:nvSpPr>
        <p:spPr>
          <a:xfrm>
            <a:off x="0" y="802429"/>
            <a:ext cx="4568825" cy="5943603"/>
          </a:xfrm>
        </p:spPr>
        <p:txBody>
          <a:bodyPr>
            <a:noAutofit/>
          </a:bodyPr>
          <a:lstStyle/>
          <a:p>
            <a:pPr algn="l"/>
            <a:r>
              <a:rPr lang="en-US" sz="2400" dirty="0" smtClean="0">
                <a:solidFill>
                  <a:schemeClr val="tx1"/>
                </a:solidFill>
              </a:rPr>
              <a:t>“I </a:t>
            </a:r>
            <a:r>
              <a:rPr lang="en-US" sz="2400" dirty="0">
                <a:solidFill>
                  <a:schemeClr val="tx1"/>
                </a:solidFill>
              </a:rPr>
              <a:t>realized that </a:t>
            </a:r>
            <a:r>
              <a:rPr lang="en-US" sz="2400" b="1" dirty="0">
                <a:solidFill>
                  <a:srgbClr val="3333FF"/>
                </a:solidFill>
              </a:rPr>
              <a:t>mescaline</a:t>
            </a:r>
            <a:r>
              <a:rPr lang="en-US" sz="2400" dirty="0">
                <a:solidFill>
                  <a:srgbClr val="3333FF"/>
                </a:solidFill>
              </a:rPr>
              <a:t> no more produced beauty than </a:t>
            </a:r>
            <a:r>
              <a:rPr lang="en-US" sz="2400" b="1" dirty="0">
                <a:solidFill>
                  <a:srgbClr val="3333FF"/>
                </a:solidFill>
              </a:rPr>
              <a:t>TMA</a:t>
            </a:r>
            <a:r>
              <a:rPr lang="en-US" sz="2400" dirty="0">
                <a:solidFill>
                  <a:srgbClr val="3333FF"/>
                </a:solidFill>
              </a:rPr>
              <a:t> produced anger</a:t>
            </a:r>
            <a:r>
              <a:rPr lang="en-US" sz="2400" dirty="0">
                <a:solidFill>
                  <a:schemeClr val="tx1"/>
                </a:solidFill>
              </a:rPr>
              <a:t>.  Just as the beauty was always within me, so was the </a:t>
            </a:r>
            <a:r>
              <a:rPr lang="en-US" sz="2400" dirty="0" smtClean="0">
                <a:solidFill>
                  <a:schemeClr val="tx1"/>
                </a:solidFill>
              </a:rPr>
              <a:t>anger.  </a:t>
            </a:r>
            <a:r>
              <a:rPr lang="en-US" sz="2400" dirty="0" smtClean="0">
                <a:solidFill>
                  <a:srgbClr val="3333FF"/>
                </a:solidFill>
              </a:rPr>
              <a:t>Different </a:t>
            </a:r>
            <a:r>
              <a:rPr lang="en-US" sz="2400" dirty="0">
                <a:solidFill>
                  <a:srgbClr val="3333FF"/>
                </a:solidFill>
              </a:rPr>
              <a:t>drugs may sometimes open different doors in a person, but all of those doors lead out of the same unconscious</a:t>
            </a:r>
            <a:r>
              <a:rPr lang="en-US" sz="2400" dirty="0" smtClean="0">
                <a:solidFill>
                  <a:schemeClr val="tx1"/>
                </a:solidFill>
              </a:rPr>
              <a:t>.” </a:t>
            </a:r>
            <a:r>
              <a:rPr lang="en-US" sz="2000" dirty="0" smtClean="0">
                <a:solidFill>
                  <a:schemeClr val="tx1"/>
                </a:solidFill>
              </a:rPr>
              <a:t>– Sasha (</a:t>
            </a:r>
            <a:r>
              <a:rPr lang="en-US" sz="2000" dirty="0">
                <a:solidFill>
                  <a:schemeClr val="tx1"/>
                </a:solidFill>
              </a:rPr>
              <a:t>Shulgin &amp; Shulgin 1991), p. </a:t>
            </a:r>
            <a:r>
              <a:rPr lang="en-US" sz="2000" dirty="0" smtClean="0">
                <a:solidFill>
                  <a:schemeClr val="tx1"/>
                </a:solidFill>
              </a:rPr>
              <a:t>24</a:t>
            </a:r>
            <a:endParaRPr lang="en-US" sz="2000" dirty="0">
              <a:solidFill>
                <a:schemeClr val="tx1"/>
              </a:solidFill>
            </a:endParaRPr>
          </a:p>
          <a:p>
            <a:pPr algn="l"/>
            <a:r>
              <a:rPr lang="en-US" sz="2400" dirty="0" smtClean="0">
                <a:solidFill>
                  <a:schemeClr val="tx1"/>
                </a:solidFill>
              </a:rPr>
              <a:t>“The </a:t>
            </a:r>
            <a:r>
              <a:rPr lang="en-US" sz="2400" dirty="0" smtClean="0">
                <a:solidFill>
                  <a:srgbClr val="3333FF"/>
                </a:solidFill>
              </a:rPr>
              <a:t>doors opened by </a:t>
            </a:r>
            <a:r>
              <a:rPr lang="en-US" sz="2400" b="1" dirty="0" smtClean="0">
                <a:solidFill>
                  <a:srgbClr val="3333FF"/>
                </a:solidFill>
              </a:rPr>
              <a:t>DMT</a:t>
            </a:r>
            <a:r>
              <a:rPr lang="en-US" sz="2400" dirty="0" smtClean="0">
                <a:solidFill>
                  <a:srgbClr val="3333FF"/>
                </a:solidFill>
              </a:rPr>
              <a:t> tend to be quite different than those opened by </a:t>
            </a:r>
            <a:r>
              <a:rPr lang="en-US" sz="2400" b="1" dirty="0" smtClean="0">
                <a:solidFill>
                  <a:srgbClr val="3333FF"/>
                </a:solidFill>
              </a:rPr>
              <a:t>mescaline</a:t>
            </a:r>
            <a:r>
              <a:rPr lang="en-US" sz="2400" dirty="0" smtClean="0">
                <a:solidFill>
                  <a:schemeClr val="tx1"/>
                </a:solidFill>
              </a:rPr>
              <a:t>, for instance, </a:t>
            </a:r>
            <a:r>
              <a:rPr lang="en-US" sz="2400" dirty="0" smtClean="0">
                <a:solidFill>
                  <a:srgbClr val="3333FF"/>
                </a:solidFill>
              </a:rPr>
              <a:t>but</a:t>
            </a:r>
            <a:r>
              <a:rPr lang="en-US" sz="2400" dirty="0" smtClean="0">
                <a:solidFill>
                  <a:schemeClr val="tx1"/>
                </a:solidFill>
              </a:rPr>
              <a:t> once you are through those doors, </a:t>
            </a:r>
            <a:r>
              <a:rPr lang="en-US" sz="2400" dirty="0" smtClean="0">
                <a:solidFill>
                  <a:srgbClr val="3333FF"/>
                </a:solidFill>
              </a:rPr>
              <a:t>what you encounter is part of yourself</a:t>
            </a:r>
            <a:r>
              <a:rPr lang="en-US" sz="2400" dirty="0" smtClean="0">
                <a:solidFill>
                  <a:schemeClr val="tx1"/>
                </a:solidFill>
              </a:rPr>
              <a:t>”   </a:t>
            </a:r>
          </a:p>
          <a:p>
            <a:pPr algn="l"/>
            <a:r>
              <a:rPr lang="en-US" sz="2000" dirty="0" smtClean="0">
                <a:solidFill>
                  <a:schemeClr val="tx1"/>
                </a:solidFill>
              </a:rPr>
              <a:t>– Ann (Shulgin &amp; Shulgin 1997), p. 166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344" y="1324675"/>
            <a:ext cx="4575656" cy="4208650"/>
          </a:xfrm>
          <a:prstGeom prst="rect">
            <a:avLst/>
          </a:prstGeom>
        </p:spPr>
      </p:pic>
    </p:spTree>
    <p:extLst>
      <p:ext uri="{BB962C8B-B14F-4D97-AF65-F5344CB8AC3E}">
        <p14:creationId xmlns:p14="http://schemas.microsoft.com/office/powerpoint/2010/main" val="41694430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382465" y="2328402"/>
            <a:ext cx="837906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sz="2400" dirty="0">
                <a:latin typeface="+mn-lt"/>
              </a:rPr>
              <a:t>“… </a:t>
            </a:r>
            <a:r>
              <a:rPr lang="en-US" sz="2400" b="1" dirty="0">
                <a:latin typeface="+mn-lt"/>
              </a:rPr>
              <a:t>DOET</a:t>
            </a:r>
            <a:r>
              <a:rPr lang="en-US" sz="2400" dirty="0">
                <a:latin typeface="+mn-lt"/>
              </a:rPr>
              <a:t>… has been found by several research groups to facilitate the </a:t>
            </a:r>
            <a:r>
              <a:rPr lang="en-US" sz="2400" dirty="0">
                <a:solidFill>
                  <a:srgbClr val="3333FF"/>
                </a:solidFill>
                <a:latin typeface="+mn-lt"/>
              </a:rPr>
              <a:t>unblocking of imagination and creativity</a:t>
            </a:r>
            <a:r>
              <a:rPr lang="en-US" sz="2400" dirty="0">
                <a:latin typeface="+mn-lt"/>
              </a:rPr>
              <a:t>.” </a:t>
            </a:r>
            <a:endParaRPr lang="en-US" sz="2400" dirty="0" smtClean="0">
              <a:latin typeface="+mn-lt"/>
            </a:endParaRPr>
          </a:p>
          <a:p>
            <a:pPr eaLnBrk="1" hangingPunct="1">
              <a:spcBef>
                <a:spcPct val="0"/>
              </a:spcBef>
              <a:buSzTx/>
              <a:buFontTx/>
              <a:buNone/>
            </a:pPr>
            <a:r>
              <a:rPr lang="en-US" sz="2000" dirty="0" smtClean="0">
                <a:latin typeface="+mn-lt"/>
              </a:rPr>
              <a:t>(</a:t>
            </a:r>
            <a:r>
              <a:rPr lang="en-US" sz="2000" dirty="0">
                <a:latin typeface="+mn-lt"/>
              </a:rPr>
              <a:t>Shulgin 1983).  p. </a:t>
            </a:r>
            <a:r>
              <a:rPr lang="en-US" sz="2000" dirty="0" smtClean="0">
                <a:latin typeface="+mn-lt"/>
              </a:rPr>
              <a:t>208</a:t>
            </a:r>
          </a:p>
          <a:p>
            <a:pPr eaLnBrk="1" hangingPunct="1">
              <a:spcBef>
                <a:spcPct val="0"/>
              </a:spcBef>
              <a:buSzTx/>
              <a:buFontTx/>
              <a:buNone/>
            </a:pPr>
            <a:endParaRPr lang="en-US" altLang="en-US" sz="2400" dirty="0">
              <a:solidFill>
                <a:srgbClr val="000000"/>
              </a:solidFill>
              <a:latin typeface="+mn-lt"/>
              <a:cs typeface="Tahoma" pitchFamily="34" charset="0"/>
            </a:endParaRPr>
          </a:p>
          <a:p>
            <a:pPr eaLnBrk="1" hangingPunct="1">
              <a:spcBef>
                <a:spcPct val="0"/>
              </a:spcBef>
              <a:buSzTx/>
              <a:buFontTx/>
              <a:buNone/>
            </a:pPr>
            <a:r>
              <a:rPr lang="en-US" sz="2400" b="1" dirty="0">
                <a:latin typeface="+mn-lt"/>
              </a:rPr>
              <a:t>DOET 2 mg</a:t>
            </a:r>
            <a:r>
              <a:rPr lang="en-US" sz="2400" dirty="0">
                <a:latin typeface="+mn-lt"/>
              </a:rPr>
              <a:t>: </a:t>
            </a:r>
            <a:r>
              <a:rPr lang="en-US" sz="2400" dirty="0" smtClean="0">
                <a:latin typeface="+mn-lt"/>
              </a:rPr>
              <a:t>“I </a:t>
            </a:r>
            <a:r>
              <a:rPr lang="en-US" sz="2400" dirty="0">
                <a:latin typeface="+mn-lt"/>
              </a:rPr>
              <a:t>worked on some problems in my software.  A certain problem had been plaguing me for the last two days.  I had been putting in patches all over the place to fix the problem.  Now I stumbled onto an elegant solution which made the problem evaporate.  I replaced two pages of code with five elegant lines, and I was able to go back and pull out all the patches</a:t>
            </a:r>
            <a:r>
              <a:rPr lang="en-US" sz="2400" dirty="0" smtClean="0">
                <a:latin typeface="+mn-lt"/>
              </a:rPr>
              <a:t>.”  </a:t>
            </a:r>
          </a:p>
          <a:p>
            <a:pPr eaLnBrk="1" hangingPunct="1">
              <a:spcBef>
                <a:spcPct val="0"/>
              </a:spcBef>
              <a:buSzTx/>
              <a:buFontTx/>
              <a:buNone/>
            </a:pPr>
            <a:r>
              <a:rPr lang="en-US" sz="2000" dirty="0" smtClean="0">
                <a:latin typeface="+mn-lt"/>
              </a:rPr>
              <a:t>(</a:t>
            </a:r>
            <a:r>
              <a:rPr lang="en-US" sz="2000" dirty="0">
                <a:latin typeface="+mn-lt"/>
              </a:rPr>
              <a:t>Shulgin 2016) Pharm 1, p. 13</a:t>
            </a:r>
            <a:endParaRPr lang="en-US" altLang="en-US" sz="2000" dirty="0">
              <a:solidFill>
                <a:srgbClr val="000000"/>
              </a:solidFill>
              <a:latin typeface="+mn-lt"/>
              <a:cs typeface="Tahoma" pitchFamily="34" charset="0"/>
            </a:endParaRPr>
          </a:p>
        </p:txBody>
      </p:sp>
      <p:sp>
        <p:nvSpPr>
          <p:cNvPr id="5" name="Title 5"/>
          <p:cNvSpPr txBox="1">
            <a:spLocks/>
          </p:cNvSpPr>
          <p:nvPr/>
        </p:nvSpPr>
        <p:spPr>
          <a:xfrm>
            <a:off x="685800" y="0"/>
            <a:ext cx="7772400" cy="835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Serotonin-1 – Cognition</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155" y="737731"/>
            <a:ext cx="8545690" cy="1140737"/>
          </a:xfrm>
          <a:prstGeom prst="rect">
            <a:avLst/>
          </a:prstGeom>
        </p:spPr>
      </p:pic>
      <p:cxnSp>
        <p:nvCxnSpPr>
          <p:cNvPr id="8" name="Straight Arrow Connector 7"/>
          <p:cNvCxnSpPr/>
          <p:nvPr/>
        </p:nvCxnSpPr>
        <p:spPr>
          <a:xfrm flipV="1">
            <a:off x="787481" y="1845127"/>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5479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298265" y="1962013"/>
            <a:ext cx="854111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000" b="1" dirty="0">
                <a:latin typeface="+mn-lt"/>
              </a:rPr>
              <a:t>DOET 4 mg</a:t>
            </a:r>
            <a:r>
              <a:rPr lang="en-US" sz="2000" dirty="0">
                <a:latin typeface="+mn-lt"/>
              </a:rPr>
              <a:t>: </a:t>
            </a:r>
            <a:r>
              <a:rPr lang="en-US" sz="2000" dirty="0" smtClean="0">
                <a:latin typeface="+mn-lt"/>
              </a:rPr>
              <a:t>“I </a:t>
            </a:r>
            <a:r>
              <a:rPr lang="en-US" sz="2000" dirty="0">
                <a:latin typeface="+mn-lt"/>
              </a:rPr>
              <a:t>wrote an article for a magazine who wanted a popularization of my work with a personal touch.  Wow, am I glad I tried!  The words poured out, rather nicely.  I really like the way I wrote with it.  </a:t>
            </a:r>
            <a:r>
              <a:rPr lang="en-US" sz="2000" dirty="0">
                <a:solidFill>
                  <a:srgbClr val="3333FF"/>
                </a:solidFill>
                <a:latin typeface="+mn-lt"/>
              </a:rPr>
              <a:t>I felt that it was a voice I hadn’t used before, and I liked it.  I was so free and playful with the words</a:t>
            </a:r>
            <a:r>
              <a:rPr lang="en-US" sz="2000" dirty="0">
                <a:solidFill>
                  <a:srgbClr val="0000FF"/>
                </a:solidFill>
                <a:latin typeface="+mn-lt"/>
              </a:rPr>
              <a:t>.  </a:t>
            </a:r>
            <a:r>
              <a:rPr lang="en-US" sz="2000" dirty="0">
                <a:latin typeface="+mn-lt"/>
              </a:rPr>
              <a:t>I think I was able to write it just the way the editor asked me to.  Eventually, the </a:t>
            </a:r>
            <a:r>
              <a:rPr lang="en-US" sz="2000" dirty="0">
                <a:solidFill>
                  <a:srgbClr val="3333FF"/>
                </a:solidFill>
                <a:latin typeface="+mn-lt"/>
              </a:rPr>
              <a:t>article was published, and subsequently translated into several languages and re-published in many places</a:t>
            </a:r>
            <a:r>
              <a:rPr lang="en-US" sz="2000" dirty="0">
                <a:latin typeface="+mn-lt"/>
              </a:rPr>
              <a:t>.  I think this could be a very valuable material for a writer, and perhaps in other circumstances requiring creative work as well.</a:t>
            </a:r>
          </a:p>
          <a:p>
            <a:pPr>
              <a:buNone/>
            </a:pPr>
            <a:r>
              <a:rPr lang="en-US" sz="2000" dirty="0" smtClean="0">
                <a:latin typeface="+mn-lt"/>
              </a:rPr>
              <a:t>“</a:t>
            </a:r>
            <a:r>
              <a:rPr lang="en-US" sz="2000" dirty="0" smtClean="0">
                <a:solidFill>
                  <a:srgbClr val="3333FF"/>
                </a:solidFill>
                <a:latin typeface="+mn-lt"/>
              </a:rPr>
              <a:t>The </a:t>
            </a:r>
            <a:r>
              <a:rPr lang="en-US" sz="2000" dirty="0">
                <a:solidFill>
                  <a:srgbClr val="3333FF"/>
                </a:solidFill>
                <a:latin typeface="+mn-lt"/>
              </a:rPr>
              <a:t>next time I sat down to write, without using any drug</a:t>
            </a:r>
            <a:r>
              <a:rPr lang="en-US" sz="2000" dirty="0">
                <a:latin typeface="+mn-lt"/>
              </a:rPr>
              <a:t>, much to my surprise, </a:t>
            </a:r>
            <a:r>
              <a:rPr lang="en-US" sz="2000" dirty="0">
                <a:solidFill>
                  <a:srgbClr val="3333FF"/>
                </a:solidFill>
                <a:latin typeface="+mn-lt"/>
              </a:rPr>
              <a:t>what came out was of the same style and quality that I first developed with DOET</a:t>
            </a:r>
            <a:r>
              <a:rPr lang="en-US" sz="2000" dirty="0">
                <a:latin typeface="+mn-lt"/>
              </a:rPr>
              <a:t>, and flowed with the same ease as did writing under the influence.  It appears that </a:t>
            </a:r>
            <a:r>
              <a:rPr lang="en-US" sz="2000" dirty="0">
                <a:solidFill>
                  <a:srgbClr val="3333FF"/>
                </a:solidFill>
                <a:latin typeface="+mn-lt"/>
              </a:rPr>
              <a:t>with my first DOET experience, I found a new writing voice, one that I feel very comfortable with, and which I have retained. </a:t>
            </a:r>
            <a:r>
              <a:rPr lang="en-US" sz="2000" dirty="0">
                <a:latin typeface="+mn-lt"/>
              </a:rPr>
              <a:t> I would describe this new style as more simple and straight-forward, less </a:t>
            </a:r>
            <a:r>
              <a:rPr lang="en-US" sz="2000" dirty="0" err="1">
                <a:latin typeface="+mn-lt"/>
              </a:rPr>
              <a:t>jargonesque</a:t>
            </a:r>
            <a:r>
              <a:rPr lang="en-US" sz="2000" dirty="0">
                <a:latin typeface="+mn-lt"/>
              </a:rPr>
              <a:t>, and more honest and enthusiastic</a:t>
            </a:r>
            <a:r>
              <a:rPr lang="en-US" sz="2000" dirty="0" smtClean="0">
                <a:latin typeface="+mn-lt"/>
              </a:rPr>
              <a:t>.”   </a:t>
            </a:r>
            <a:r>
              <a:rPr lang="en-US" sz="1800" dirty="0">
                <a:latin typeface="+mn-lt"/>
              </a:rPr>
              <a:t>(Shulgin 2016) Pharm 1, p. 13</a:t>
            </a:r>
          </a:p>
        </p:txBody>
      </p:sp>
      <p:sp>
        <p:nvSpPr>
          <p:cNvPr id="5" name="Title 5"/>
          <p:cNvSpPr txBox="1">
            <a:spLocks/>
          </p:cNvSpPr>
          <p:nvPr/>
        </p:nvSpPr>
        <p:spPr>
          <a:xfrm>
            <a:off x="685800" y="0"/>
            <a:ext cx="7772400" cy="835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Serotonin-1 – Cognition</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155" y="737731"/>
            <a:ext cx="8545690" cy="1140737"/>
          </a:xfrm>
          <a:prstGeom prst="rect">
            <a:avLst/>
          </a:prstGeom>
        </p:spPr>
      </p:pic>
    </p:spTree>
    <p:extLst>
      <p:ext uri="{BB962C8B-B14F-4D97-AF65-F5344CB8AC3E}">
        <p14:creationId xmlns:p14="http://schemas.microsoft.com/office/powerpoint/2010/main" val="18110623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298262" y="3397473"/>
            <a:ext cx="8541117" cy="33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600" b="1" dirty="0">
                <a:latin typeface="+mn-lt"/>
              </a:rPr>
              <a:t>DOET 4 mg</a:t>
            </a:r>
            <a:r>
              <a:rPr lang="en-US" sz="2600" dirty="0">
                <a:latin typeface="+mn-lt"/>
              </a:rPr>
              <a:t>: </a:t>
            </a:r>
            <a:r>
              <a:rPr lang="en-US" sz="2600" dirty="0" smtClean="0">
                <a:latin typeface="+mn-lt"/>
              </a:rPr>
              <a:t>“DOET </a:t>
            </a:r>
            <a:r>
              <a:rPr lang="en-US" sz="2600" dirty="0">
                <a:latin typeface="+mn-lt"/>
              </a:rPr>
              <a:t>is really strange.  A tiny dose has a distinct effect, which is largely unmistakable due to some sensations in the body.  However the mental effects are so subtle as to be virtually non-existent, until I put myself to work.  My written verbal ability is clearly enhanced with DOET, but there is little other mental effect that I can clearly put my finger on.  </a:t>
            </a:r>
            <a:r>
              <a:rPr lang="en-US" sz="2600" dirty="0">
                <a:solidFill>
                  <a:srgbClr val="3333FF"/>
                </a:solidFill>
                <a:latin typeface="+mn-lt"/>
              </a:rPr>
              <a:t>I really don’t “feel” any different mentally, on DOET</a:t>
            </a:r>
            <a:r>
              <a:rPr lang="en-US" sz="2600" dirty="0" smtClean="0">
                <a:latin typeface="+mn-lt"/>
              </a:rPr>
              <a:t>.”  </a:t>
            </a:r>
          </a:p>
          <a:p>
            <a:pPr>
              <a:buNone/>
            </a:pPr>
            <a:r>
              <a:rPr lang="en-US" sz="2000" dirty="0" smtClean="0">
                <a:latin typeface="+mn-lt"/>
              </a:rPr>
              <a:t>(</a:t>
            </a:r>
            <a:r>
              <a:rPr lang="en-US" sz="2000" dirty="0">
                <a:latin typeface="+mn-lt"/>
              </a:rPr>
              <a:t>Shulgin 2016) Pharm 1, p. 13</a:t>
            </a:r>
          </a:p>
        </p:txBody>
      </p:sp>
      <p:sp>
        <p:nvSpPr>
          <p:cNvPr id="5" name="Title 5"/>
          <p:cNvSpPr txBox="1">
            <a:spLocks/>
          </p:cNvSpPr>
          <p:nvPr/>
        </p:nvSpPr>
        <p:spPr>
          <a:xfrm>
            <a:off x="0" y="0"/>
            <a:ext cx="9144000" cy="835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Serotonin-1&amp;2 – Subtle &amp; Transparent</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08" y="2102537"/>
            <a:ext cx="8471070" cy="111909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08" y="873765"/>
            <a:ext cx="8471070" cy="1130776"/>
          </a:xfrm>
          <a:prstGeom prst="rect">
            <a:avLst/>
          </a:prstGeom>
        </p:spPr>
      </p:pic>
    </p:spTree>
    <p:extLst>
      <p:ext uri="{BB962C8B-B14F-4D97-AF65-F5344CB8AC3E}">
        <p14:creationId xmlns:p14="http://schemas.microsoft.com/office/powerpoint/2010/main" val="42337118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685800" y="0"/>
            <a:ext cx="7772400" cy="835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5-HT</a:t>
            </a:r>
            <a:r>
              <a:rPr lang="en-US" altLang="en-US" baseline="-25000" dirty="0" smtClean="0"/>
              <a:t>1</a:t>
            </a:r>
            <a:r>
              <a:rPr lang="en-US" altLang="en-US" dirty="0" smtClean="0"/>
              <a:t> &amp; LSD Micro-dosing</a:t>
            </a:r>
          </a:p>
        </p:txBody>
      </p:sp>
      <p:sp>
        <p:nvSpPr>
          <p:cNvPr id="3" name="TextBox 2"/>
          <p:cNvSpPr txBox="1"/>
          <p:nvPr/>
        </p:nvSpPr>
        <p:spPr>
          <a:xfrm>
            <a:off x="1690537" y="4191786"/>
            <a:ext cx="5756576" cy="1508105"/>
          </a:xfrm>
          <a:prstGeom prst="rect">
            <a:avLst/>
          </a:prstGeom>
          <a:noFill/>
        </p:spPr>
        <p:txBody>
          <a:bodyPr wrap="non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Fadiman, J. (2011). </a:t>
            </a:r>
            <a:endParaRPr lang="en-US" dirty="0" smtClean="0">
              <a:latin typeface="Tahoma" panose="020B0604030504040204" pitchFamily="34" charset="0"/>
              <a:ea typeface="Tahoma" panose="020B0604030504040204" pitchFamily="34" charset="0"/>
              <a:cs typeface="Tahoma" panose="020B0604030504040204" pitchFamily="34" charset="0"/>
            </a:endParaRPr>
          </a:p>
          <a:p>
            <a:pPr algn="ctr"/>
            <a:r>
              <a:rPr lang="en-US" dirty="0" smtClean="0">
                <a:latin typeface="Tahoma" panose="020B0604030504040204" pitchFamily="34" charset="0"/>
                <a:ea typeface="Tahoma" panose="020B0604030504040204" pitchFamily="34" charset="0"/>
                <a:cs typeface="Tahoma" panose="020B0604030504040204" pitchFamily="34" charset="0"/>
              </a:rPr>
              <a:t>The </a:t>
            </a:r>
            <a:r>
              <a:rPr lang="en-US" dirty="0">
                <a:latin typeface="Tahoma" panose="020B0604030504040204" pitchFamily="34" charset="0"/>
                <a:ea typeface="Tahoma" panose="020B0604030504040204" pitchFamily="34" charset="0"/>
                <a:cs typeface="Tahoma" panose="020B0604030504040204" pitchFamily="34" charset="0"/>
              </a:rPr>
              <a:t>Psychedelic Explorer's Guide: </a:t>
            </a:r>
            <a:endParaRPr lang="en-US" dirty="0" smtClean="0">
              <a:latin typeface="Tahoma" panose="020B0604030504040204" pitchFamily="34" charset="0"/>
              <a:ea typeface="Tahoma" panose="020B0604030504040204" pitchFamily="34" charset="0"/>
              <a:cs typeface="Tahoma" panose="020B0604030504040204" pitchFamily="34" charset="0"/>
            </a:endParaRPr>
          </a:p>
          <a:p>
            <a:pPr algn="ctr"/>
            <a:r>
              <a:rPr lang="en-US" dirty="0" smtClean="0">
                <a:latin typeface="Tahoma" panose="020B0604030504040204" pitchFamily="34" charset="0"/>
                <a:ea typeface="Tahoma" panose="020B0604030504040204" pitchFamily="34" charset="0"/>
                <a:cs typeface="Tahoma" panose="020B0604030504040204" pitchFamily="34" charset="0"/>
              </a:rPr>
              <a:t>Safe</a:t>
            </a:r>
            <a:r>
              <a:rPr lang="en-US" dirty="0">
                <a:latin typeface="Tahoma" panose="020B0604030504040204" pitchFamily="34" charset="0"/>
                <a:ea typeface="Tahoma" panose="020B0604030504040204" pitchFamily="34" charset="0"/>
                <a:cs typeface="Tahoma" panose="020B0604030504040204" pitchFamily="34" charset="0"/>
              </a:rPr>
              <a:t>, Therapeutic, and Sacred Journeys. </a:t>
            </a:r>
            <a:endParaRPr lang="en-US" dirty="0" smtClean="0">
              <a:latin typeface="Tahoma" panose="020B0604030504040204" pitchFamily="34" charset="0"/>
              <a:ea typeface="Tahoma" panose="020B0604030504040204" pitchFamily="34" charset="0"/>
              <a:cs typeface="Tahoma" panose="020B0604030504040204" pitchFamily="34" charset="0"/>
            </a:endParaRPr>
          </a:p>
          <a:p>
            <a:pPr algn="ctr"/>
            <a:r>
              <a:rPr lang="en-US" sz="2000" dirty="0" smtClean="0">
                <a:latin typeface="Tahoma" panose="020B0604030504040204" pitchFamily="34" charset="0"/>
                <a:ea typeface="Tahoma" panose="020B0604030504040204" pitchFamily="34" charset="0"/>
                <a:cs typeface="Tahoma" panose="020B0604030504040204" pitchFamily="34" charset="0"/>
              </a:rPr>
              <a:t>Rochester</a:t>
            </a:r>
            <a:r>
              <a:rPr lang="en-US" sz="2000" dirty="0">
                <a:latin typeface="Tahoma" panose="020B0604030504040204" pitchFamily="34" charset="0"/>
                <a:ea typeface="Tahoma" panose="020B0604030504040204" pitchFamily="34" charset="0"/>
                <a:cs typeface="Tahoma" panose="020B0604030504040204" pitchFamily="34" charset="0"/>
              </a:rPr>
              <a:t>, Vermont: Park Street Press.</a:t>
            </a:r>
          </a:p>
        </p:txBody>
      </p:sp>
      <p:cxnSp>
        <p:nvCxnSpPr>
          <p:cNvPr id="6" name="Straight Arrow Connector 5"/>
          <p:cNvCxnSpPr/>
          <p:nvPr/>
        </p:nvCxnSpPr>
        <p:spPr>
          <a:xfrm flipV="1">
            <a:off x="1496958" y="3388513"/>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297885" y="3388513"/>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22575" y="3388513"/>
            <a:ext cx="0" cy="3068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2" y="2197388"/>
            <a:ext cx="8688075" cy="1155409"/>
          </a:xfrm>
          <a:prstGeom prst="rect">
            <a:avLst/>
          </a:prstGeom>
        </p:spPr>
      </p:pic>
    </p:spTree>
    <p:extLst>
      <p:ext uri="{BB962C8B-B14F-4D97-AF65-F5344CB8AC3E}">
        <p14:creationId xmlns:p14="http://schemas.microsoft.com/office/powerpoint/2010/main" val="31881481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p:txBody>
          <a:bodyPr/>
          <a:lstStyle/>
          <a:p>
            <a:r>
              <a:rPr lang="en-US" altLang="en-US" dirty="0" smtClean="0"/>
              <a:t>Affective Mental Organs</a:t>
            </a:r>
          </a:p>
        </p:txBody>
      </p:sp>
      <p:sp>
        <p:nvSpPr>
          <p:cNvPr id="39939" name="Subtitle 2"/>
          <p:cNvSpPr>
            <a:spLocks noGrp="1"/>
          </p:cNvSpPr>
          <p:nvPr>
            <p:ph type="subTitle" idx="1"/>
          </p:nvPr>
        </p:nvSpPr>
        <p:spPr/>
        <p:txBody>
          <a:bodyPr/>
          <a:lstStyle/>
          <a:p>
            <a:r>
              <a:rPr lang="en-US" altLang="en-US" dirty="0" smtClean="0">
                <a:solidFill>
                  <a:srgbClr val="000000"/>
                </a:solidFill>
              </a:rPr>
              <a:t>Numerous</a:t>
            </a:r>
          </a:p>
          <a:p>
            <a:r>
              <a:rPr lang="en-US" altLang="en-US" dirty="0" smtClean="0">
                <a:solidFill>
                  <a:srgbClr val="000000"/>
                </a:solidFill>
              </a:rPr>
              <a:t>Non-Serotonin </a:t>
            </a:r>
          </a:p>
        </p:txBody>
      </p:sp>
    </p:spTree>
    <p:extLst>
      <p:ext uri="{BB962C8B-B14F-4D97-AF65-F5344CB8AC3E}">
        <p14:creationId xmlns:p14="http://schemas.microsoft.com/office/powerpoint/2010/main" val="7788472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8975" y="0"/>
            <a:ext cx="7772400" cy="812800"/>
          </a:xfrm>
        </p:spPr>
        <p:txBody>
          <a:bodyPr/>
          <a:lstStyle/>
          <a:p>
            <a:pPr eaLnBrk="1" hangingPunct="1"/>
            <a:r>
              <a:rPr lang="en-US" altLang="en-US" dirty="0" smtClean="0"/>
              <a:t>Imidazoline</a:t>
            </a:r>
          </a:p>
        </p:txBody>
      </p:sp>
      <p:sp>
        <p:nvSpPr>
          <p:cNvPr id="44035" name="Rectangle 3"/>
          <p:cNvSpPr>
            <a:spLocks noGrp="1" noChangeArrowheads="1"/>
          </p:cNvSpPr>
          <p:nvPr>
            <p:ph idx="1"/>
          </p:nvPr>
        </p:nvSpPr>
        <p:spPr>
          <a:xfrm>
            <a:off x="1022359" y="3262729"/>
            <a:ext cx="7092930" cy="3370574"/>
          </a:xfrm>
        </p:spPr>
        <p:txBody>
          <a:bodyPr>
            <a:normAutofit fontScale="85000" lnSpcReduction="20000"/>
          </a:bodyPr>
          <a:lstStyle/>
          <a:p>
            <a:r>
              <a:rPr lang="en-US" altLang="en-US" dirty="0">
                <a:solidFill>
                  <a:srgbClr val="000000"/>
                </a:solidFill>
              </a:rPr>
              <a:t>Ecstasy, empathy, openness, compassion, peace, </a:t>
            </a:r>
            <a:r>
              <a:rPr lang="en-US" altLang="en-US" dirty="0" smtClean="0">
                <a:solidFill>
                  <a:srgbClr val="000000"/>
                </a:solidFill>
              </a:rPr>
              <a:t>acceptance, </a:t>
            </a:r>
            <a:r>
              <a:rPr lang="en-US" altLang="en-US" dirty="0">
                <a:solidFill>
                  <a:srgbClr val="000000"/>
                </a:solidFill>
              </a:rPr>
              <a:t>healing, oneness, </a:t>
            </a:r>
            <a:r>
              <a:rPr lang="en-US" altLang="en-US" dirty="0" smtClean="0">
                <a:solidFill>
                  <a:srgbClr val="000000"/>
                </a:solidFill>
              </a:rPr>
              <a:t>caring</a:t>
            </a:r>
          </a:p>
          <a:p>
            <a:r>
              <a:rPr lang="en-US" altLang="en-US" dirty="0" smtClean="0">
                <a:solidFill>
                  <a:srgbClr val="000000"/>
                </a:solidFill>
              </a:rPr>
              <a:t>Forgiveness</a:t>
            </a:r>
          </a:p>
          <a:p>
            <a:pPr lvl="1"/>
            <a:r>
              <a:rPr lang="en-US" altLang="en-US" dirty="0" smtClean="0">
                <a:solidFill>
                  <a:srgbClr val="000000"/>
                </a:solidFill>
              </a:rPr>
              <a:t>True letting go in one’s heart </a:t>
            </a:r>
            <a:r>
              <a:rPr lang="en-US" altLang="en-US" dirty="0">
                <a:solidFill>
                  <a:srgbClr val="000000"/>
                </a:solidFill>
              </a:rPr>
              <a:t>of </a:t>
            </a:r>
            <a:endParaRPr lang="en-US" altLang="en-US" dirty="0" smtClean="0">
              <a:solidFill>
                <a:srgbClr val="000000"/>
              </a:solidFill>
            </a:endParaRPr>
          </a:p>
          <a:p>
            <a:pPr lvl="2"/>
            <a:r>
              <a:rPr lang="en-US" altLang="en-US" dirty="0" smtClean="0">
                <a:solidFill>
                  <a:srgbClr val="000000"/>
                </a:solidFill>
              </a:rPr>
              <a:t>anger</a:t>
            </a:r>
            <a:r>
              <a:rPr lang="en-US" altLang="en-US" dirty="0">
                <a:solidFill>
                  <a:srgbClr val="000000"/>
                </a:solidFill>
              </a:rPr>
              <a:t>, </a:t>
            </a:r>
            <a:r>
              <a:rPr lang="en-US" altLang="en-US" dirty="0" smtClean="0">
                <a:solidFill>
                  <a:srgbClr val="000000"/>
                </a:solidFill>
              </a:rPr>
              <a:t>grudge</a:t>
            </a:r>
            <a:r>
              <a:rPr lang="en-US" altLang="en-US" dirty="0">
                <a:solidFill>
                  <a:srgbClr val="000000"/>
                </a:solidFill>
              </a:rPr>
              <a:t> </a:t>
            </a:r>
            <a:r>
              <a:rPr lang="en-US" altLang="en-US" dirty="0" smtClean="0">
                <a:solidFill>
                  <a:srgbClr val="000000"/>
                </a:solidFill>
              </a:rPr>
              <a:t>(forgiving another)</a:t>
            </a:r>
          </a:p>
          <a:p>
            <a:pPr lvl="2"/>
            <a:r>
              <a:rPr lang="en-US" altLang="en-US" dirty="0" smtClean="0">
                <a:solidFill>
                  <a:srgbClr val="000000"/>
                </a:solidFill>
              </a:rPr>
              <a:t>guilt</a:t>
            </a:r>
            <a:r>
              <a:rPr lang="en-US" altLang="en-US" dirty="0">
                <a:solidFill>
                  <a:srgbClr val="000000"/>
                </a:solidFill>
              </a:rPr>
              <a:t>, </a:t>
            </a:r>
            <a:r>
              <a:rPr lang="en-US" altLang="en-US" dirty="0" smtClean="0">
                <a:solidFill>
                  <a:srgbClr val="000000"/>
                </a:solidFill>
              </a:rPr>
              <a:t>shame (forgiving one’s self)</a:t>
            </a:r>
          </a:p>
          <a:p>
            <a:pPr lvl="1"/>
            <a:r>
              <a:rPr lang="en-US" altLang="en-US" dirty="0" smtClean="0">
                <a:solidFill>
                  <a:srgbClr val="000000"/>
                </a:solidFill>
              </a:rPr>
              <a:t>Can be healing</a:t>
            </a:r>
          </a:p>
          <a:p>
            <a:r>
              <a:rPr lang="en-US" altLang="en-US" dirty="0" smtClean="0">
                <a:solidFill>
                  <a:srgbClr val="000000"/>
                </a:solidFill>
              </a:rPr>
              <a:t>Ability </a:t>
            </a:r>
            <a:r>
              <a:rPr lang="en-US" altLang="en-US" dirty="0">
                <a:solidFill>
                  <a:srgbClr val="000000"/>
                </a:solidFill>
              </a:rPr>
              <a:t>to safely </a:t>
            </a:r>
            <a:r>
              <a:rPr lang="en-US" altLang="en-US" dirty="0" smtClean="0">
                <a:solidFill>
                  <a:srgbClr val="000000"/>
                </a:solidFill>
              </a:rPr>
              <a:t>experience, contemplate, and process </a:t>
            </a:r>
            <a:r>
              <a:rPr lang="en-US" altLang="en-US" dirty="0">
                <a:solidFill>
                  <a:srgbClr val="000000"/>
                </a:solidFill>
              </a:rPr>
              <a:t>mental pain</a:t>
            </a:r>
            <a:endParaRPr lang="en-US" altLang="en-US" dirty="0" smtClean="0">
              <a:solidFill>
                <a:srgbClr val="00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633" y="678180"/>
            <a:ext cx="8608383" cy="11418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633" y="1857877"/>
            <a:ext cx="8608383" cy="1138833"/>
          </a:xfrm>
          <a:prstGeom prst="rect">
            <a:avLst/>
          </a:prstGeom>
        </p:spPr>
      </p:pic>
    </p:spTree>
    <p:extLst>
      <p:ext uri="{BB962C8B-B14F-4D97-AF65-F5344CB8AC3E}">
        <p14:creationId xmlns:p14="http://schemas.microsoft.com/office/powerpoint/2010/main" val="34223148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85800" y="0"/>
            <a:ext cx="7772400" cy="754063"/>
          </a:xfrm>
        </p:spPr>
        <p:txBody>
          <a:bodyPr>
            <a:normAutofit fontScale="90000"/>
          </a:bodyPr>
          <a:lstStyle/>
          <a:p>
            <a:r>
              <a:rPr lang="en-US" altLang="en-US" smtClean="0"/>
              <a:t>Compassion &amp; Forgiveness</a:t>
            </a:r>
          </a:p>
        </p:txBody>
      </p:sp>
      <p:pic>
        <p:nvPicPr>
          <p:cNvPr id="40963" name="Picture 2" descr="JesusChri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758825"/>
            <a:ext cx="7775575"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12"/>
          <p:cNvSpPr txBox="1">
            <a:spLocks noChangeArrowheads="1"/>
          </p:cNvSpPr>
          <p:nvPr/>
        </p:nvSpPr>
        <p:spPr bwMode="auto">
          <a:xfrm>
            <a:off x="5778500" y="5938838"/>
            <a:ext cx="264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1800">
                <a:solidFill>
                  <a:srgbClr val="000000"/>
                </a:solidFill>
                <a:cs typeface="Tahoma" pitchFamily="34" charset="0"/>
              </a:rPr>
              <a:t>Jesus </a:t>
            </a:r>
          </a:p>
          <a:p>
            <a:pPr algn="ctr" eaLnBrk="1" hangingPunct="1">
              <a:spcBef>
                <a:spcPct val="0"/>
              </a:spcBef>
              <a:buSzTx/>
              <a:buFontTx/>
              <a:buNone/>
            </a:pPr>
            <a:r>
              <a:rPr lang="en-US" altLang="en-US" sz="1800">
                <a:solidFill>
                  <a:srgbClr val="000000"/>
                </a:solidFill>
              </a:rPr>
              <a:t>5 BC/BCE – </a:t>
            </a:r>
            <a:r>
              <a:rPr lang="en-US" altLang="en-US" sz="1800" i="1">
                <a:solidFill>
                  <a:srgbClr val="000000"/>
                </a:solidFill>
              </a:rPr>
              <a:t>c.</a:t>
            </a:r>
            <a:r>
              <a:rPr lang="en-US" altLang="en-US" sz="1800">
                <a:solidFill>
                  <a:srgbClr val="000000"/>
                </a:solidFill>
              </a:rPr>
              <a:t> 30 AD/CE</a:t>
            </a:r>
            <a:endParaRPr lang="en-US" altLang="en-US" sz="1800">
              <a:solidFill>
                <a:srgbClr val="000000"/>
              </a:solidFill>
              <a:cs typeface="Tahoma" pitchFamily="34" charset="0"/>
            </a:endParaRPr>
          </a:p>
          <a:p>
            <a:pPr algn="ctr" eaLnBrk="1" hangingPunct="1">
              <a:spcBef>
                <a:spcPct val="0"/>
              </a:spcBef>
              <a:buSzTx/>
              <a:buFontTx/>
              <a:buNone/>
            </a:pPr>
            <a:r>
              <a:rPr lang="en-US" altLang="en-US" sz="1800">
                <a:solidFill>
                  <a:srgbClr val="000000"/>
                </a:solidFill>
                <a:cs typeface="Tahoma" pitchFamily="34" charset="0"/>
              </a:rPr>
              <a:t>Imidazoline</a:t>
            </a:r>
          </a:p>
        </p:txBody>
      </p:sp>
      <p:sp>
        <p:nvSpPr>
          <p:cNvPr id="40965" name="TextBox 4"/>
          <p:cNvSpPr txBox="1">
            <a:spLocks noChangeArrowheads="1"/>
          </p:cNvSpPr>
          <p:nvPr/>
        </p:nvSpPr>
        <p:spPr bwMode="auto">
          <a:xfrm>
            <a:off x="825500" y="5913438"/>
            <a:ext cx="47640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1800">
                <a:solidFill>
                  <a:srgbClr val="000000"/>
                </a:solidFill>
                <a:cs typeface="Tahoma" pitchFamily="34" charset="0"/>
              </a:rPr>
              <a:t>open hearted tenderness, compassion, forgiveness (true letting go in one’s heart of anger, grudge, guilt, or shame), healing, love</a:t>
            </a:r>
          </a:p>
        </p:txBody>
      </p:sp>
      <p:pic>
        <p:nvPicPr>
          <p:cNvPr id="40966" name="Picture 3" descr="Bloom_Lotus_Flowe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44951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285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292100" y="3234732"/>
            <a:ext cx="85534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1800" dirty="0">
                <a:solidFill>
                  <a:srgbClr val="000000"/>
                </a:solidFill>
                <a:cs typeface="Tahoma" pitchFamily="34" charset="0"/>
              </a:rPr>
              <a:t>French term or phrase: joie de vivre </a:t>
            </a:r>
          </a:p>
          <a:p>
            <a:pPr eaLnBrk="1" hangingPunct="1">
              <a:spcBef>
                <a:spcPct val="0"/>
              </a:spcBef>
              <a:buSzTx/>
              <a:buFontTx/>
              <a:buNone/>
            </a:pPr>
            <a:r>
              <a:rPr lang="en-US" altLang="en-US" sz="1800" dirty="0">
                <a:solidFill>
                  <a:srgbClr val="000000"/>
                </a:solidFill>
                <a:cs typeface="Tahoma" pitchFamily="34" charset="0"/>
              </a:rPr>
              <a:t>English translation: exuberance, joy of living, love of life </a:t>
            </a:r>
          </a:p>
          <a:p>
            <a:pPr eaLnBrk="1" hangingPunct="1">
              <a:spcBef>
                <a:spcPct val="0"/>
              </a:spcBef>
              <a:buSzTx/>
              <a:buFontTx/>
              <a:buNone/>
            </a:pPr>
            <a:endParaRPr lang="en-US" altLang="en-US" sz="1800" dirty="0">
              <a:solidFill>
                <a:srgbClr val="000000"/>
              </a:solidFill>
              <a:cs typeface="Tahoma" pitchFamily="34" charset="0"/>
            </a:endParaRPr>
          </a:p>
          <a:p>
            <a:pPr eaLnBrk="1" hangingPunct="1">
              <a:spcBef>
                <a:spcPct val="0"/>
              </a:spcBef>
              <a:buSzTx/>
              <a:buFontTx/>
              <a:buNone/>
            </a:pPr>
            <a:r>
              <a:rPr lang="en-US" altLang="en-US" sz="1800" dirty="0">
                <a:solidFill>
                  <a:srgbClr val="000000"/>
                </a:solidFill>
                <a:cs typeface="Tahoma" pitchFamily="34" charset="0"/>
              </a:rPr>
              <a:t>… joy of conversation, joy of eating, joy of anything one might do. One may speak of a joie de finesse (refinement, grace, elegance), joie de </a:t>
            </a:r>
            <a:r>
              <a:rPr lang="en-US" altLang="en-US" sz="1800" dirty="0" err="1">
                <a:solidFill>
                  <a:srgbClr val="000000"/>
                </a:solidFill>
                <a:cs typeface="Tahoma" pitchFamily="34" charset="0"/>
              </a:rPr>
              <a:t>réussite</a:t>
            </a:r>
            <a:r>
              <a:rPr lang="en-US" altLang="en-US" sz="1800" dirty="0">
                <a:solidFill>
                  <a:srgbClr val="000000"/>
                </a:solidFill>
                <a:cs typeface="Tahoma" pitchFamily="34" charset="0"/>
              </a:rPr>
              <a:t> (success), the joy of summer, the joy of an embrace, etc. … – joy of friendship</a:t>
            </a:r>
            <a:r>
              <a:rPr lang="en-US" altLang="en-US" sz="1800" dirty="0" smtClean="0">
                <a:solidFill>
                  <a:srgbClr val="000000"/>
                </a:solidFill>
                <a:cs typeface="Tahoma" pitchFamily="34" charset="0"/>
              </a:rPr>
              <a:t>.</a:t>
            </a:r>
          </a:p>
          <a:p>
            <a:pPr eaLnBrk="1" hangingPunct="1">
              <a:spcBef>
                <a:spcPct val="0"/>
              </a:spcBef>
              <a:buSzTx/>
              <a:buFontTx/>
              <a:buNone/>
            </a:pPr>
            <a:r>
              <a:rPr lang="en-US" altLang="en-US" sz="1800" dirty="0">
                <a:solidFill>
                  <a:srgbClr val="000000"/>
                </a:solidFill>
                <a:cs typeface="Tahoma" pitchFamily="34" charset="0"/>
                <a:hlinkClick r:id="rId7"/>
              </a:rPr>
              <a:t>http://</a:t>
            </a:r>
            <a:r>
              <a:rPr lang="en-US" altLang="en-US" sz="1800" dirty="0" smtClean="0">
                <a:solidFill>
                  <a:srgbClr val="000000"/>
                </a:solidFill>
                <a:cs typeface="Tahoma" pitchFamily="34" charset="0"/>
                <a:hlinkClick r:id="rId7"/>
              </a:rPr>
              <a:t>www.proz.com/kudoz/510884</a:t>
            </a:r>
            <a:r>
              <a:rPr lang="en-US" altLang="en-US" sz="1800" dirty="0">
                <a:solidFill>
                  <a:srgbClr val="000000"/>
                </a:solidFill>
                <a:cs typeface="Tahoma" pitchFamily="34" charset="0"/>
              </a:rPr>
              <a:t/>
            </a:r>
            <a:br>
              <a:rPr lang="en-US" altLang="en-US" sz="1800" dirty="0">
                <a:solidFill>
                  <a:srgbClr val="000000"/>
                </a:solidFill>
                <a:cs typeface="Tahoma" pitchFamily="34" charset="0"/>
              </a:rPr>
            </a:br>
            <a:endParaRPr lang="en-US" altLang="en-US" sz="1800" dirty="0">
              <a:solidFill>
                <a:srgbClr val="000000"/>
              </a:solidFill>
              <a:cs typeface="Tahoma" pitchFamily="34" charset="0"/>
            </a:endParaRPr>
          </a:p>
          <a:p>
            <a:pPr eaLnBrk="1" hangingPunct="1">
              <a:spcBef>
                <a:spcPct val="0"/>
              </a:spcBef>
              <a:buSzTx/>
              <a:buFontTx/>
              <a:buNone/>
            </a:pPr>
            <a:r>
              <a:rPr lang="en-US" altLang="en-US" sz="1800" dirty="0">
                <a:solidFill>
                  <a:srgbClr val="000000"/>
                </a:solidFill>
                <a:cs typeface="Tahoma" pitchFamily="34" charset="0"/>
              </a:rPr>
              <a:t>the sense of happiness, joy, elegance, luxury; the feeling of a fine brandy; the feeling of the season when all the fruits ripen; the feeling of the bustle in the street; </a:t>
            </a:r>
            <a:r>
              <a:rPr lang="en-US" altLang="en-US" sz="1800" dirty="0" smtClean="0">
                <a:solidFill>
                  <a:srgbClr val="000000"/>
                </a:solidFill>
                <a:cs typeface="Tahoma" pitchFamily="34" charset="0"/>
              </a:rPr>
              <a:t>coming home to your mother’s arms; the </a:t>
            </a:r>
            <a:r>
              <a:rPr lang="en-US" altLang="en-US" sz="1800" dirty="0">
                <a:solidFill>
                  <a:srgbClr val="000000"/>
                </a:solidFill>
                <a:cs typeface="Tahoma" pitchFamily="34" charset="0"/>
              </a:rPr>
              <a:t>feeling of the smoke from the chimney when dinner is cooking; the joy of cooking.</a:t>
            </a:r>
          </a:p>
        </p:txBody>
      </p:sp>
      <p:sp>
        <p:nvSpPr>
          <p:cNvPr id="48131" name="Rectangle 5"/>
          <p:cNvSpPr>
            <a:spLocks noGrp="1" noChangeArrowheads="1"/>
          </p:cNvSpPr>
          <p:nvPr>
            <p:ph type="title"/>
          </p:nvPr>
        </p:nvSpPr>
        <p:spPr>
          <a:xfrm>
            <a:off x="341313" y="1"/>
            <a:ext cx="8458200" cy="777292"/>
          </a:xfrm>
          <a:noFill/>
        </p:spPr>
        <p:txBody>
          <a:bodyPr>
            <a:normAutofit/>
          </a:bodyPr>
          <a:lstStyle/>
          <a:p>
            <a:pPr eaLnBrk="1" hangingPunct="1"/>
            <a:r>
              <a:rPr lang="en-US" altLang="en-US" dirty="0" smtClean="0"/>
              <a:t>Beta – Joy </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100" y="2025796"/>
            <a:ext cx="8577779" cy="1145357"/>
          </a:xfrm>
          <a:prstGeom prst="rect">
            <a:avLst/>
          </a:prstGeom>
        </p:spPr>
      </p:pic>
      <p:sp>
        <p:nvSpPr>
          <p:cNvPr id="3" name="TextBox 2"/>
          <p:cNvSpPr txBox="1"/>
          <p:nvPr/>
        </p:nvSpPr>
        <p:spPr>
          <a:xfrm>
            <a:off x="171154" y="316855"/>
            <a:ext cx="2231701" cy="400110"/>
          </a:xfrm>
          <a:prstGeom prst="rect">
            <a:avLst/>
          </a:prstGeom>
          <a:noFill/>
        </p:spPr>
        <p:txBody>
          <a:bodyPr wrap="none" rtlCol="0">
            <a:spAutoFit/>
          </a:bodyPr>
          <a:lstStyle/>
          <a:p>
            <a:pPr algn="ctr"/>
            <a:r>
              <a:rPr lang="en-US" sz="2000" dirty="0" smtClean="0">
                <a:latin typeface="Tahoma" panose="020B0604030504040204" pitchFamily="34" charset="0"/>
                <a:ea typeface="Tahoma" panose="020B0604030504040204" pitchFamily="34" charset="0"/>
                <a:cs typeface="Tahoma" panose="020B0604030504040204" pitchFamily="34" charset="0"/>
              </a:rPr>
              <a:t>2C-T-7 &amp; 2C-T-21?</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688" y="788125"/>
            <a:ext cx="8551862" cy="1131719"/>
          </a:xfrm>
          <a:prstGeom prst="rect">
            <a:avLst/>
          </a:prstGeom>
        </p:spPr>
      </p:pic>
    </p:spTree>
    <p:extLst>
      <p:ext uri="{BB962C8B-B14F-4D97-AF65-F5344CB8AC3E}">
        <p14:creationId xmlns:p14="http://schemas.microsoft.com/office/powerpoint/2010/main" val="9086778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0"/>
            <a:ext cx="9144000" cy="781050"/>
          </a:xfrm>
        </p:spPr>
        <p:txBody>
          <a:bodyPr/>
          <a:lstStyle/>
          <a:p>
            <a:r>
              <a:rPr lang="en-US" altLang="en-US" dirty="0" smtClean="0"/>
              <a:t>Beta – Home, Family, Humanity</a:t>
            </a:r>
          </a:p>
        </p:txBody>
      </p:sp>
      <p:pic>
        <p:nvPicPr>
          <p:cNvPr id="44035" name="Picture 2" descr="Confucius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781050"/>
            <a:ext cx="333057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3" descr="Confucius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73113"/>
            <a:ext cx="2862263"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11"/>
          <p:cNvSpPr txBox="1">
            <a:spLocks noChangeArrowheads="1"/>
          </p:cNvSpPr>
          <p:nvPr/>
        </p:nvSpPr>
        <p:spPr bwMode="auto">
          <a:xfrm>
            <a:off x="3616325" y="5948363"/>
            <a:ext cx="1911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FontTx/>
              <a:buNone/>
            </a:pPr>
            <a:r>
              <a:rPr lang="en-US" altLang="en-US" sz="1800">
                <a:solidFill>
                  <a:srgbClr val="000000"/>
                </a:solidFill>
                <a:cs typeface="Tahoma" pitchFamily="34" charset="0"/>
              </a:rPr>
              <a:t>Confucius</a:t>
            </a:r>
          </a:p>
          <a:p>
            <a:pPr algn="ctr" eaLnBrk="1" hangingPunct="1">
              <a:spcBef>
                <a:spcPct val="0"/>
              </a:spcBef>
              <a:buSzTx/>
              <a:buFontTx/>
              <a:buNone/>
            </a:pPr>
            <a:r>
              <a:rPr lang="en-US" altLang="en-US" sz="1800">
                <a:solidFill>
                  <a:srgbClr val="000000"/>
                </a:solidFill>
                <a:cs typeface="Tahoma" pitchFamily="34" charset="0"/>
              </a:rPr>
              <a:t>551 BC – 479 BC</a:t>
            </a:r>
          </a:p>
          <a:p>
            <a:pPr algn="ctr" eaLnBrk="1" hangingPunct="1">
              <a:spcBef>
                <a:spcPct val="0"/>
              </a:spcBef>
              <a:buSzTx/>
              <a:buFontTx/>
              <a:buNone/>
            </a:pPr>
            <a:r>
              <a:rPr lang="en-US" altLang="en-US" sz="1800">
                <a:solidFill>
                  <a:srgbClr val="000000"/>
                </a:solidFill>
                <a:cs typeface="Tahoma" pitchFamily="34" charset="0"/>
              </a:rPr>
              <a:t>Beta</a:t>
            </a:r>
          </a:p>
        </p:txBody>
      </p:sp>
      <p:sp>
        <p:nvSpPr>
          <p:cNvPr id="44038" name="TextBox 5"/>
          <p:cNvSpPr txBox="1">
            <a:spLocks noChangeArrowheads="1"/>
          </p:cNvSpPr>
          <p:nvPr/>
        </p:nvSpPr>
        <p:spPr bwMode="auto">
          <a:xfrm>
            <a:off x="7110413" y="914400"/>
            <a:ext cx="19272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1200">
                <a:solidFill>
                  <a:srgbClr val="000000"/>
                </a:solidFill>
                <a:cs typeface="Tahoma" pitchFamily="34" charset="0"/>
              </a:rPr>
              <a:t>a sense of home, </a:t>
            </a:r>
          </a:p>
          <a:p>
            <a:pPr eaLnBrk="1" hangingPunct="1">
              <a:spcBef>
                <a:spcPct val="0"/>
              </a:spcBef>
              <a:buSzTx/>
              <a:buFontTx/>
              <a:buNone/>
            </a:pPr>
            <a:r>
              <a:rPr lang="en-US" altLang="en-US" sz="1200">
                <a:solidFill>
                  <a:srgbClr val="000000"/>
                </a:solidFill>
                <a:cs typeface="Tahoma" pitchFamily="34" charset="0"/>
              </a:rPr>
              <a:t>family, </a:t>
            </a:r>
          </a:p>
          <a:p>
            <a:pPr eaLnBrk="1" hangingPunct="1">
              <a:spcBef>
                <a:spcPct val="0"/>
              </a:spcBef>
              <a:buSzTx/>
              <a:buFontTx/>
              <a:buNone/>
            </a:pPr>
            <a:r>
              <a:rPr lang="en-US" altLang="en-US" sz="1200">
                <a:solidFill>
                  <a:srgbClr val="000000"/>
                </a:solidFill>
                <a:cs typeface="Tahoma" pitchFamily="34" charset="0"/>
              </a:rPr>
              <a:t>community, </a:t>
            </a:r>
          </a:p>
          <a:p>
            <a:pPr eaLnBrk="1" hangingPunct="1">
              <a:spcBef>
                <a:spcPct val="0"/>
              </a:spcBef>
              <a:buSzTx/>
              <a:buFontTx/>
              <a:buNone/>
            </a:pPr>
            <a:r>
              <a:rPr lang="en-US" altLang="en-US" sz="1200">
                <a:solidFill>
                  <a:srgbClr val="000000"/>
                </a:solidFill>
                <a:cs typeface="Tahoma" pitchFamily="34" charset="0"/>
              </a:rPr>
              <a:t>society, </a:t>
            </a:r>
          </a:p>
          <a:p>
            <a:pPr eaLnBrk="1" hangingPunct="1">
              <a:spcBef>
                <a:spcPct val="0"/>
              </a:spcBef>
              <a:buSzTx/>
              <a:buFontTx/>
              <a:buNone/>
            </a:pPr>
            <a:r>
              <a:rPr lang="en-US" altLang="en-US" sz="1200">
                <a:solidFill>
                  <a:srgbClr val="000000"/>
                </a:solidFill>
                <a:cs typeface="Tahoma" pitchFamily="34" charset="0"/>
              </a:rPr>
              <a:t>humanity, </a:t>
            </a:r>
          </a:p>
          <a:p>
            <a:pPr eaLnBrk="1" hangingPunct="1">
              <a:spcBef>
                <a:spcPct val="0"/>
              </a:spcBef>
              <a:buSzTx/>
              <a:buFontTx/>
              <a:buNone/>
            </a:pPr>
            <a:r>
              <a:rPr lang="en-US" altLang="en-US" sz="1200">
                <a:solidFill>
                  <a:srgbClr val="000000"/>
                </a:solidFill>
                <a:cs typeface="Tahoma" pitchFamily="34" charset="0"/>
              </a:rPr>
              <a:t>and human nature, </a:t>
            </a:r>
          </a:p>
          <a:p>
            <a:pPr eaLnBrk="1" hangingPunct="1">
              <a:spcBef>
                <a:spcPct val="0"/>
              </a:spcBef>
              <a:buSzTx/>
              <a:buFontTx/>
              <a:buNone/>
            </a:pPr>
            <a:r>
              <a:rPr lang="en-US" altLang="en-US" sz="1200">
                <a:solidFill>
                  <a:srgbClr val="000000"/>
                </a:solidFill>
                <a:cs typeface="Tahoma" pitchFamily="34" charset="0"/>
              </a:rPr>
              <a:t>that shows as wisdom </a:t>
            </a:r>
          </a:p>
          <a:p>
            <a:pPr eaLnBrk="1" hangingPunct="1">
              <a:spcBef>
                <a:spcPct val="0"/>
              </a:spcBef>
              <a:buSzTx/>
              <a:buFontTx/>
              <a:buNone/>
            </a:pPr>
            <a:r>
              <a:rPr lang="en-US" altLang="en-US" sz="1200">
                <a:solidFill>
                  <a:srgbClr val="000000"/>
                </a:solidFill>
                <a:cs typeface="Tahoma" pitchFamily="34" charset="0"/>
              </a:rPr>
              <a:t>and may provide a moral </a:t>
            </a:r>
          </a:p>
          <a:p>
            <a:pPr eaLnBrk="1" hangingPunct="1">
              <a:spcBef>
                <a:spcPct val="0"/>
              </a:spcBef>
              <a:buSzTx/>
              <a:buFontTx/>
              <a:buNone/>
            </a:pPr>
            <a:r>
              <a:rPr lang="en-US" altLang="en-US" sz="1200">
                <a:solidFill>
                  <a:srgbClr val="000000"/>
                </a:solidFill>
                <a:cs typeface="Tahoma" pitchFamily="34" charset="0"/>
              </a:rPr>
              <a:t>compass in human affairs</a:t>
            </a:r>
          </a:p>
        </p:txBody>
      </p:sp>
      <p:pic>
        <p:nvPicPr>
          <p:cNvPr id="44039" name="Picture 3" descr="Bloom_Lotus_Flower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44951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3506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23581" y="388083"/>
            <a:ext cx="3638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latin typeface="Calibri" pitchFamily="34" charset="0"/>
              </a:rPr>
              <a:t>This is a Really Good Perfume</a:t>
            </a:r>
            <a:endParaRPr lang="en-US" altLang="en-US" sz="3600" dirty="0">
              <a:latin typeface="Times New Roman" pitchFamily="18" charset="0"/>
            </a:endParaRPr>
          </a:p>
        </p:txBody>
      </p:sp>
      <p:sp>
        <p:nvSpPr>
          <p:cNvPr id="3" name="TextBox 1"/>
          <p:cNvSpPr txBox="1">
            <a:spLocks noChangeArrowheads="1"/>
          </p:cNvSpPr>
          <p:nvPr/>
        </p:nvSpPr>
        <p:spPr bwMode="auto">
          <a:xfrm>
            <a:off x="234950" y="2644775"/>
            <a:ext cx="3638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400" dirty="0">
                <a:solidFill>
                  <a:srgbClr val="000000"/>
                </a:solidFill>
                <a:latin typeface="Calibri" pitchFamily="34" charset="0"/>
              </a:rPr>
              <a:t>R rated for Aberrant Behavior Involving, Nudity, Violence, Sexuality, and Disturbing Images</a:t>
            </a:r>
            <a:endParaRPr lang="en-US" altLang="en-US" sz="2400" dirty="0">
              <a:latin typeface="Times New Roman" pitchFamily="18" charset="0"/>
            </a:endParaRPr>
          </a:p>
        </p:txBody>
      </p:sp>
      <p:sp>
        <p:nvSpPr>
          <p:cNvPr id="4" name="TextBox 3"/>
          <p:cNvSpPr txBox="1"/>
          <p:nvPr/>
        </p:nvSpPr>
        <p:spPr>
          <a:xfrm>
            <a:off x="399356" y="5605272"/>
            <a:ext cx="3086999" cy="615553"/>
          </a:xfrm>
          <a:prstGeom prst="rect">
            <a:avLst/>
          </a:prstGeom>
          <a:noFill/>
        </p:spPr>
        <p:txBody>
          <a:bodyPr wrap="none" rtlCol="0">
            <a:spAutoFit/>
          </a:bodyPr>
          <a:lstStyle/>
          <a:p>
            <a:pPr algn="ctr"/>
            <a:r>
              <a:rPr lang="en-US" sz="2000" dirty="0" smtClean="0">
                <a:latin typeface="+mn-lt"/>
              </a:rPr>
              <a:t>2006</a:t>
            </a:r>
          </a:p>
          <a:p>
            <a:pPr algn="ctr"/>
            <a:r>
              <a:rPr lang="en-US" sz="1400" dirty="0">
                <a:latin typeface="+mn-lt"/>
              </a:rPr>
              <a:t>http://www.imdb.com/title/tt0396171/</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8589" y="0"/>
            <a:ext cx="4614221" cy="6858000"/>
          </a:xfrm>
          <a:prstGeom prst="rect">
            <a:avLst/>
          </a:prstGeom>
        </p:spPr>
      </p:pic>
    </p:spTree>
    <p:extLst>
      <p:ext uri="{BB962C8B-B14F-4D97-AF65-F5344CB8AC3E}">
        <p14:creationId xmlns:p14="http://schemas.microsoft.com/office/powerpoint/2010/main" val="17853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011415"/>
            <a:ext cx="3630168" cy="1470025"/>
          </a:xfrm>
        </p:spPr>
        <p:txBody>
          <a:bodyPr>
            <a:normAutofit fontScale="90000"/>
          </a:bodyPr>
          <a:lstStyle/>
          <a:p>
            <a:r>
              <a:rPr lang="en-US" dirty="0" smtClean="0"/>
              <a:t>Shulgin Created the Study of Breadth of Consciousness</a:t>
            </a:r>
            <a:endParaRPr lang="en-US" dirty="0"/>
          </a:p>
        </p:txBody>
      </p:sp>
      <p:sp>
        <p:nvSpPr>
          <p:cNvPr id="3" name="Subtitle 2"/>
          <p:cNvSpPr>
            <a:spLocks noGrp="1"/>
          </p:cNvSpPr>
          <p:nvPr>
            <p:ph type="subTitle" idx="1"/>
          </p:nvPr>
        </p:nvSpPr>
        <p:spPr>
          <a:xfrm>
            <a:off x="-13716" y="3703320"/>
            <a:ext cx="3643884" cy="1876386"/>
          </a:xfrm>
        </p:spPr>
        <p:txBody>
          <a:bodyPr>
            <a:normAutofit fontScale="62500" lnSpcReduction="20000"/>
          </a:bodyPr>
          <a:lstStyle/>
          <a:p>
            <a:r>
              <a:rPr lang="en-US" dirty="0" smtClean="0">
                <a:solidFill>
                  <a:schemeClr val="tx1"/>
                </a:solidFill>
              </a:rPr>
              <a:t>his toolkit exposed breadth</a:t>
            </a:r>
          </a:p>
          <a:p>
            <a:r>
              <a:rPr lang="en-US" dirty="0" smtClean="0">
                <a:solidFill>
                  <a:schemeClr val="tx1"/>
                </a:solidFill>
              </a:rPr>
              <a:t>drug / mental organ diversity</a:t>
            </a:r>
          </a:p>
          <a:p>
            <a:endParaRPr lang="en-US" dirty="0" smtClean="0">
              <a:solidFill>
                <a:schemeClr val="tx1"/>
              </a:solidFill>
            </a:endParaRPr>
          </a:p>
          <a:p>
            <a:r>
              <a:rPr lang="en-US" dirty="0" smtClean="0">
                <a:solidFill>
                  <a:schemeClr val="tx1"/>
                </a:solidFill>
              </a:rPr>
              <a:t>Sasha was on to something</a:t>
            </a:r>
          </a:p>
          <a:p>
            <a:r>
              <a:rPr lang="en-US" dirty="0" smtClean="0">
                <a:solidFill>
                  <a:schemeClr val="tx1"/>
                </a:solidFill>
              </a:rPr>
              <a:t>The discovery of our fleeting humanity</a:t>
            </a:r>
            <a:endParaRPr lang="en-US" dirty="0">
              <a:solidFill>
                <a:schemeClr val="tx1"/>
              </a:solidFill>
            </a:endParaRPr>
          </a:p>
        </p:txBody>
      </p:sp>
      <p:sp>
        <p:nvSpPr>
          <p:cNvPr id="5" name="Rectangle 3"/>
          <p:cNvSpPr txBox="1">
            <a:spLocks noChangeArrowheads="1"/>
          </p:cNvSpPr>
          <p:nvPr/>
        </p:nvSpPr>
        <p:spPr>
          <a:xfrm>
            <a:off x="0" y="6018816"/>
            <a:ext cx="3630168" cy="68580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r>
              <a:rPr lang="en-US" altLang="en-US" sz="1800" dirty="0" smtClean="0">
                <a:solidFill>
                  <a:srgbClr val="000000"/>
                </a:solidFill>
              </a:rPr>
              <a:t>Mental Organs</a:t>
            </a:r>
          </a:p>
          <a:p>
            <a:pPr fontAlgn="auto">
              <a:spcAft>
                <a:spcPts val="0"/>
              </a:spcAft>
            </a:pPr>
            <a:r>
              <a:rPr lang="en-US" altLang="en-US" sz="1800" dirty="0" smtClean="0">
                <a:solidFill>
                  <a:srgbClr val="000000"/>
                </a:solidFill>
              </a:rPr>
              <a:t>and the Breadth &amp; Depth of Consciousness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168" y="0"/>
            <a:ext cx="5513832" cy="6858000"/>
          </a:xfrm>
          <a:prstGeom prst="rect">
            <a:avLst/>
          </a:prstGeom>
        </p:spPr>
      </p:pic>
    </p:spTree>
    <p:extLst>
      <p:ext uri="{BB962C8B-B14F-4D97-AF65-F5344CB8AC3E}">
        <p14:creationId xmlns:p14="http://schemas.microsoft.com/office/powerpoint/2010/main" val="37000188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rfumeReallyGoo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014798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781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Beta – Dark Side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2078" y="895350"/>
            <a:ext cx="3941922" cy="56140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7453"/>
            <a:ext cx="2417885" cy="38405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073" y="3017453"/>
            <a:ext cx="2783005" cy="38405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11" y="0"/>
            <a:ext cx="1987062" cy="301832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246" y="710565"/>
            <a:ext cx="1716657" cy="2301051"/>
          </a:xfrm>
          <a:prstGeom prst="rect">
            <a:avLst/>
          </a:prstGeom>
        </p:spPr>
      </p:pic>
      <p:sp>
        <p:nvSpPr>
          <p:cNvPr id="2" name="TextBox 1"/>
          <p:cNvSpPr txBox="1"/>
          <p:nvPr/>
        </p:nvSpPr>
        <p:spPr>
          <a:xfrm>
            <a:off x="5332488" y="6455092"/>
            <a:ext cx="3695242" cy="400110"/>
          </a:xfrm>
          <a:prstGeom prst="rect">
            <a:avLst/>
          </a:prstGeom>
          <a:noFill/>
        </p:spPr>
        <p:txBody>
          <a:bodyPr wrap="non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5,000 tablets in 10 </a:t>
            </a:r>
            <a:r>
              <a:rPr lang="en-US" sz="2000" dirty="0" smtClean="0">
                <a:latin typeface="Tahoma" panose="020B0604030504040204" pitchFamily="34" charset="0"/>
                <a:ea typeface="Tahoma" panose="020B0604030504040204" pitchFamily="34" charset="0"/>
                <a:cs typeface="Tahoma" panose="020B0604030504040204" pitchFamily="34" charset="0"/>
              </a:rPr>
              <a:t>mg </a:t>
            </a:r>
            <a:r>
              <a:rPr lang="en-US" sz="2000" dirty="0">
                <a:latin typeface="Tahoma" panose="020B0604030504040204" pitchFamily="34" charset="0"/>
                <a:ea typeface="Tahoma" panose="020B0604030504040204" pitchFamily="34" charset="0"/>
                <a:cs typeface="Tahoma" panose="020B0604030504040204" pitchFamily="34" charset="0"/>
              </a:rPr>
              <a:t>dosage</a:t>
            </a:r>
          </a:p>
        </p:txBody>
      </p:sp>
    </p:spTree>
    <p:extLst>
      <p:ext uri="{BB962C8B-B14F-4D97-AF65-F5344CB8AC3E}">
        <p14:creationId xmlns:p14="http://schemas.microsoft.com/office/powerpoint/2010/main" val="19556344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0"/>
            <a:ext cx="7772400" cy="806450"/>
          </a:xfrm>
        </p:spPr>
        <p:txBody>
          <a:bodyPr/>
          <a:lstStyle/>
          <a:p>
            <a:r>
              <a:rPr lang="en-US" altLang="en-US" dirty="0" smtClean="0"/>
              <a:t>Alpha-2 – Essence – Rasa</a:t>
            </a:r>
          </a:p>
        </p:txBody>
      </p:sp>
      <p:sp>
        <p:nvSpPr>
          <p:cNvPr id="51203" name="Text Box 10"/>
          <p:cNvSpPr txBox="1">
            <a:spLocks noChangeArrowheads="1"/>
          </p:cNvSpPr>
          <p:nvPr/>
        </p:nvSpPr>
        <p:spPr bwMode="auto">
          <a:xfrm>
            <a:off x="193674" y="2983222"/>
            <a:ext cx="87503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600" i="1" dirty="0">
                <a:solidFill>
                  <a:srgbClr val="000000"/>
                </a:solidFill>
                <a:latin typeface="+mn-lt"/>
                <a:ea typeface="Tahoma" panose="020B0604030504040204" pitchFamily="34" charset="0"/>
                <a:cs typeface="Tahoma" panose="020B0604030504040204" pitchFamily="34" charset="0"/>
              </a:rPr>
              <a:t>Rasa</a:t>
            </a:r>
            <a:r>
              <a:rPr lang="en-US" altLang="en-US" sz="2600" dirty="0">
                <a:solidFill>
                  <a:srgbClr val="000000"/>
                </a:solidFill>
                <a:latin typeface="+mn-lt"/>
                <a:ea typeface="Tahoma" panose="020B0604030504040204" pitchFamily="34" charset="0"/>
                <a:cs typeface="Tahoma" panose="020B0604030504040204" pitchFamily="34" charset="0"/>
              </a:rPr>
              <a:t>. Sanskrit word “Capturing the </a:t>
            </a:r>
            <a:r>
              <a:rPr lang="en-US" altLang="en-US" sz="2600" dirty="0">
                <a:solidFill>
                  <a:srgbClr val="3333FF"/>
                </a:solidFill>
                <a:latin typeface="+mn-lt"/>
                <a:ea typeface="Tahoma" panose="020B0604030504040204" pitchFamily="34" charset="0"/>
                <a:cs typeface="Tahoma" panose="020B0604030504040204" pitchFamily="34" charset="0"/>
              </a:rPr>
              <a:t>very essence</a:t>
            </a:r>
            <a:r>
              <a:rPr lang="en-US" altLang="en-US" sz="2600" dirty="0">
                <a:solidFill>
                  <a:srgbClr val="000000"/>
                </a:solidFill>
                <a:latin typeface="+mn-lt"/>
                <a:ea typeface="Tahoma" panose="020B0604030504040204" pitchFamily="34" charset="0"/>
                <a:cs typeface="Tahoma" panose="020B0604030504040204" pitchFamily="34" charset="0"/>
              </a:rPr>
              <a:t>, the </a:t>
            </a:r>
            <a:r>
              <a:rPr lang="en-US" altLang="en-US" sz="2600" dirty="0">
                <a:solidFill>
                  <a:srgbClr val="3333FF"/>
                </a:solidFill>
                <a:latin typeface="+mn-lt"/>
                <a:ea typeface="Tahoma" panose="020B0604030504040204" pitchFamily="34" charset="0"/>
                <a:cs typeface="Tahoma" panose="020B0604030504040204" pitchFamily="34" charset="0"/>
              </a:rPr>
              <a:t>very spirit of something</a:t>
            </a:r>
            <a:r>
              <a:rPr lang="en-US" altLang="en-US" sz="2600" dirty="0">
                <a:solidFill>
                  <a:srgbClr val="000000"/>
                </a:solidFill>
                <a:latin typeface="+mn-lt"/>
                <a:ea typeface="Tahoma" panose="020B0604030504040204" pitchFamily="34" charset="0"/>
                <a:cs typeface="Tahoma" panose="020B0604030504040204" pitchFamily="34" charset="0"/>
              </a:rPr>
              <a:t>, in order to evoke a specific mood or emotion in the viewer’s brain”. </a:t>
            </a:r>
            <a:r>
              <a:rPr lang="en-US" altLang="en-US" sz="2600" dirty="0" err="1">
                <a:solidFill>
                  <a:srgbClr val="000000"/>
                </a:solidFill>
                <a:latin typeface="+mn-lt"/>
                <a:ea typeface="Tahoma" panose="020B0604030504040204" pitchFamily="34" charset="0"/>
                <a:cs typeface="Tahoma" panose="020B0604030504040204" pitchFamily="34" charset="0"/>
              </a:rPr>
              <a:t>Vilayanur</a:t>
            </a:r>
            <a:r>
              <a:rPr lang="en-US" altLang="en-US" sz="2600" dirty="0">
                <a:solidFill>
                  <a:srgbClr val="000000"/>
                </a:solidFill>
                <a:latin typeface="+mn-lt"/>
                <a:ea typeface="Tahoma" panose="020B0604030504040204" pitchFamily="34" charset="0"/>
                <a:cs typeface="Tahoma" panose="020B0604030504040204" pitchFamily="34" charset="0"/>
              </a:rPr>
              <a:t> S. Ramachandran </a:t>
            </a:r>
          </a:p>
          <a:p>
            <a:pPr eaLnBrk="1" hangingPunct="1">
              <a:spcBef>
                <a:spcPct val="0"/>
              </a:spcBef>
              <a:buSzTx/>
              <a:buFontTx/>
              <a:buNone/>
            </a:pPr>
            <a:endParaRPr lang="en-US" altLang="en-US" sz="2600" dirty="0">
              <a:solidFill>
                <a:srgbClr val="000000"/>
              </a:solidFill>
              <a:latin typeface="+mn-lt"/>
              <a:ea typeface="Tahoma" panose="020B0604030504040204" pitchFamily="34" charset="0"/>
              <a:cs typeface="Tahoma" panose="020B0604030504040204" pitchFamily="34" charset="0"/>
            </a:endParaRPr>
          </a:p>
          <a:p>
            <a:pPr eaLnBrk="1" hangingPunct="1">
              <a:spcBef>
                <a:spcPct val="0"/>
              </a:spcBef>
              <a:buSzTx/>
              <a:buFontTx/>
              <a:buNone/>
            </a:pPr>
            <a:r>
              <a:rPr lang="en-US" altLang="en-US" sz="2600" b="1" dirty="0" smtClean="0">
                <a:solidFill>
                  <a:srgbClr val="000000"/>
                </a:solidFill>
                <a:latin typeface="+mn-lt"/>
                <a:ea typeface="Tahoma" panose="020B0604030504040204" pitchFamily="34" charset="0"/>
                <a:cs typeface="Tahoma" panose="020B0604030504040204" pitchFamily="34" charset="0"/>
              </a:rPr>
              <a:t>Mescaline 400mg:</a:t>
            </a:r>
            <a:r>
              <a:rPr lang="en-US" altLang="en-US" sz="2600" dirty="0" smtClean="0">
                <a:solidFill>
                  <a:srgbClr val="000000"/>
                </a:solidFill>
                <a:latin typeface="+mn-lt"/>
                <a:ea typeface="Tahoma" panose="020B0604030504040204" pitchFamily="34" charset="0"/>
                <a:cs typeface="Tahoma" panose="020B0604030504040204" pitchFamily="34" charset="0"/>
              </a:rPr>
              <a:t> “A </a:t>
            </a:r>
            <a:r>
              <a:rPr lang="en-US" altLang="en-US" sz="2600" dirty="0">
                <a:solidFill>
                  <a:srgbClr val="000000"/>
                </a:solidFill>
                <a:latin typeface="+mn-lt"/>
                <a:ea typeface="Tahoma" panose="020B0604030504040204" pitchFamily="34" charset="0"/>
                <a:cs typeface="Tahoma" panose="020B0604030504040204" pitchFamily="34" charset="0"/>
              </a:rPr>
              <a:t>plain wooden chair was invested with a ‘</a:t>
            </a:r>
            <a:r>
              <a:rPr lang="en-US" altLang="en-US" sz="2600" dirty="0" err="1">
                <a:solidFill>
                  <a:srgbClr val="000000"/>
                </a:solidFill>
                <a:latin typeface="+mn-lt"/>
                <a:ea typeface="Tahoma" panose="020B0604030504040204" pitchFamily="34" charset="0"/>
                <a:cs typeface="Tahoma" panose="020B0604030504040204" pitchFamily="34" charset="0"/>
              </a:rPr>
              <a:t>chairiness</a:t>
            </a:r>
            <a:r>
              <a:rPr lang="en-US" altLang="en-US" sz="2600" dirty="0">
                <a:solidFill>
                  <a:srgbClr val="000000"/>
                </a:solidFill>
                <a:latin typeface="+mn-lt"/>
                <a:ea typeface="Tahoma" panose="020B0604030504040204" pitchFamily="34" charset="0"/>
                <a:cs typeface="Tahoma" panose="020B0604030504040204" pitchFamily="34" charset="0"/>
              </a:rPr>
              <a:t>’ which no chair ever had for me before.”</a:t>
            </a:r>
          </a:p>
          <a:p>
            <a:pPr eaLnBrk="1" hangingPunct="1">
              <a:spcBef>
                <a:spcPct val="0"/>
              </a:spcBef>
              <a:buSzTx/>
              <a:buFontTx/>
              <a:buNone/>
            </a:pPr>
            <a:r>
              <a:rPr lang="en-US" altLang="en-US" sz="2600" dirty="0">
                <a:solidFill>
                  <a:srgbClr val="000000"/>
                </a:solidFill>
                <a:latin typeface="+mn-lt"/>
                <a:ea typeface="Tahoma" panose="020B0604030504040204" pitchFamily="34" charset="0"/>
                <a:cs typeface="Tahoma" panose="020B0604030504040204" pitchFamily="34" charset="0"/>
              </a:rPr>
              <a:t>“Barbed wire on a fence outside was sharp and bitter, a crown of thorns, man’s eternal cruelty to man.  It hurt me.” </a:t>
            </a:r>
            <a:endParaRPr lang="en-US" altLang="en-US" sz="2600" dirty="0" smtClean="0">
              <a:solidFill>
                <a:srgbClr val="000000"/>
              </a:solidFill>
              <a:latin typeface="+mn-lt"/>
              <a:ea typeface="Tahoma" panose="020B0604030504040204" pitchFamily="34" charset="0"/>
              <a:cs typeface="Tahoma" panose="020B0604030504040204" pitchFamily="34" charset="0"/>
            </a:endParaRPr>
          </a:p>
          <a:p>
            <a:pPr eaLnBrk="1" hangingPunct="1">
              <a:spcBef>
                <a:spcPct val="0"/>
              </a:spcBef>
              <a:buSzTx/>
              <a:buFontTx/>
              <a:buNone/>
            </a:pPr>
            <a:r>
              <a:rPr lang="en-US" altLang="en-US" sz="2600" dirty="0" smtClean="0">
                <a:solidFill>
                  <a:srgbClr val="000000"/>
                </a:solidFill>
                <a:latin typeface="+mn-lt"/>
                <a:ea typeface="Tahoma" panose="020B0604030504040204" pitchFamily="34" charset="0"/>
                <a:cs typeface="Tahoma" panose="020B0604030504040204" pitchFamily="34" charset="0"/>
              </a:rPr>
              <a:t>(</a:t>
            </a:r>
            <a:r>
              <a:rPr lang="en-US" altLang="en-US" sz="2600" dirty="0">
                <a:solidFill>
                  <a:srgbClr val="000000"/>
                </a:solidFill>
                <a:latin typeface="+mn-lt"/>
                <a:ea typeface="Tahoma" panose="020B0604030504040204" pitchFamily="34" charset="0"/>
                <a:cs typeface="Tahoma" panose="020B0604030504040204" pitchFamily="34" charset="0"/>
              </a:rPr>
              <a:t>Osmond 1952)</a:t>
            </a:r>
            <a:endParaRPr lang="en-US" altLang="en-US" sz="2600" i="1" dirty="0">
              <a:solidFill>
                <a:srgbClr val="000000"/>
              </a:solidFill>
              <a:latin typeface="+mn-lt"/>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302" y="713048"/>
            <a:ext cx="8553045" cy="113151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302" y="1838423"/>
            <a:ext cx="8553045" cy="1149577"/>
          </a:xfrm>
          <a:prstGeom prst="rect">
            <a:avLst/>
          </a:prstGeom>
        </p:spPr>
      </p:pic>
    </p:spTree>
    <p:extLst>
      <p:ext uri="{BB962C8B-B14F-4D97-AF65-F5344CB8AC3E}">
        <p14:creationId xmlns:p14="http://schemas.microsoft.com/office/powerpoint/2010/main" val="870366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0"/>
            <a:ext cx="7772400" cy="806450"/>
          </a:xfrm>
        </p:spPr>
        <p:txBody>
          <a:bodyPr/>
          <a:lstStyle/>
          <a:p>
            <a:r>
              <a:rPr lang="en-US" altLang="en-US" smtClean="0"/>
              <a:t>Alpha-2 – Essence – Rasa</a:t>
            </a:r>
          </a:p>
        </p:txBody>
      </p:sp>
      <p:pic>
        <p:nvPicPr>
          <p:cNvPr id="46083" name="Picture 2" descr="Shint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2400"/>
            <a:ext cx="59817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4"/>
          <p:cNvSpPr txBox="1">
            <a:spLocks noChangeArrowheads="1"/>
          </p:cNvSpPr>
          <p:nvPr/>
        </p:nvSpPr>
        <p:spPr bwMode="auto">
          <a:xfrm>
            <a:off x="6421438" y="1684338"/>
            <a:ext cx="272256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000" dirty="0">
                <a:solidFill>
                  <a:srgbClr val="000000"/>
                </a:solidFill>
                <a:cs typeface="Tahoma" pitchFamily="34" charset="0"/>
              </a:rPr>
              <a:t>Shinto: </a:t>
            </a:r>
            <a:r>
              <a:rPr lang="en-US" altLang="en-US" sz="2000" dirty="0" smtClean="0">
                <a:solidFill>
                  <a:srgbClr val="000000"/>
                </a:solidFill>
                <a:cs typeface="Tahoma" pitchFamily="34" charset="0"/>
              </a:rPr>
              <a:t>“There </a:t>
            </a:r>
            <a:r>
              <a:rPr lang="en-US" altLang="en-US" sz="2000" dirty="0">
                <a:solidFill>
                  <a:srgbClr val="000000"/>
                </a:solidFill>
                <a:cs typeface="Tahoma" pitchFamily="34" charset="0"/>
              </a:rPr>
              <a:t>are natural places considered to have an unusually sacred spirit about them, and are objects of worship. They are frequently mountains, trees, unusual rocks, rivers, </a:t>
            </a:r>
            <a:r>
              <a:rPr lang="en-US" altLang="en-US" sz="2000" dirty="0" smtClean="0">
                <a:solidFill>
                  <a:srgbClr val="000000"/>
                </a:solidFill>
                <a:cs typeface="Tahoma" pitchFamily="34" charset="0"/>
              </a:rPr>
              <a:t>waterfalls…”</a:t>
            </a:r>
            <a:endParaRPr lang="en-US" altLang="en-US" sz="2000" dirty="0">
              <a:solidFill>
                <a:srgbClr val="000000"/>
              </a:solidFill>
              <a:cs typeface="Tahoma" pitchFamily="34" charset="0"/>
            </a:endParaRPr>
          </a:p>
        </p:txBody>
      </p:sp>
      <p:pic>
        <p:nvPicPr>
          <p:cNvPr id="46085" name="Picture 3" descr="Bloom_Lotus_Flowe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422400"/>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62112" y="6383298"/>
            <a:ext cx="3613425" cy="369332"/>
          </a:xfrm>
          <a:prstGeom prst="rect">
            <a:avLst/>
          </a:prstGeom>
          <a:noFill/>
        </p:spPr>
        <p:txBody>
          <a:bodyPr wrap="none" rtlCol="0">
            <a:spAutoFit/>
          </a:bodyPr>
          <a:lstStyle/>
          <a:p>
            <a:r>
              <a:rPr lang="en-US" sz="1800" dirty="0">
                <a:latin typeface="+mn-lt"/>
              </a:rPr>
              <a:t>https://en.wikipedia.org/wiki/Shinto</a:t>
            </a:r>
          </a:p>
        </p:txBody>
      </p:sp>
    </p:spTree>
    <p:extLst>
      <p:ext uri="{BB962C8B-B14F-4D97-AF65-F5344CB8AC3E}">
        <p14:creationId xmlns:p14="http://schemas.microsoft.com/office/powerpoint/2010/main" val="29434719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85800" y="0"/>
            <a:ext cx="7772400" cy="806450"/>
          </a:xfrm>
        </p:spPr>
        <p:txBody>
          <a:bodyPr/>
          <a:lstStyle/>
          <a:p>
            <a:r>
              <a:rPr lang="en-US" altLang="en-US" smtClean="0"/>
              <a:t>Alpha-2 – Essence – Rasa</a:t>
            </a:r>
          </a:p>
        </p:txBody>
      </p:sp>
      <p:pic>
        <p:nvPicPr>
          <p:cNvPr id="532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143000"/>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018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85800" y="0"/>
            <a:ext cx="7772400" cy="806450"/>
          </a:xfrm>
        </p:spPr>
        <p:txBody>
          <a:bodyPr/>
          <a:lstStyle/>
          <a:p>
            <a:r>
              <a:rPr lang="en-US" altLang="en-US" smtClean="0"/>
              <a:t>Alpha-2 – Essence – Rasa</a:t>
            </a:r>
          </a:p>
        </p:txBody>
      </p:sp>
      <p:pic>
        <p:nvPicPr>
          <p:cNvPr id="532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143000"/>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RoseC.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9272" y="2914015"/>
            <a:ext cx="3425825"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9904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685800" y="0"/>
            <a:ext cx="7772400" cy="806450"/>
          </a:xfrm>
        </p:spPr>
        <p:txBody>
          <a:bodyPr/>
          <a:lstStyle/>
          <a:p>
            <a:r>
              <a:rPr lang="en-US" altLang="en-US" smtClean="0"/>
              <a:t>Alpha-2 – Essence – Rasa</a:t>
            </a:r>
          </a:p>
        </p:txBody>
      </p:sp>
      <p:sp>
        <p:nvSpPr>
          <p:cNvPr id="54274" name="Content Placeholder 3"/>
          <p:cNvSpPr>
            <a:spLocks noGrp="1"/>
          </p:cNvSpPr>
          <p:nvPr>
            <p:ph idx="1"/>
          </p:nvPr>
        </p:nvSpPr>
        <p:spPr>
          <a:xfrm>
            <a:off x="0" y="1408476"/>
            <a:ext cx="8956675" cy="5128126"/>
          </a:xfrm>
        </p:spPr>
        <p:txBody>
          <a:bodyPr>
            <a:normAutofit fontScale="92500" lnSpcReduction="20000"/>
          </a:bodyPr>
          <a:lstStyle/>
          <a:p>
            <a:pPr marL="0" indent="0" algn="ctr">
              <a:buNone/>
            </a:pPr>
            <a:r>
              <a:rPr lang="en-US" altLang="en-US" sz="4800" dirty="0" smtClean="0">
                <a:solidFill>
                  <a:srgbClr val="000000"/>
                </a:solidFill>
              </a:rPr>
              <a:t>Common Sense About Things</a:t>
            </a:r>
          </a:p>
          <a:p>
            <a:endParaRPr lang="en-US" altLang="en-US" dirty="0" smtClean="0">
              <a:solidFill>
                <a:srgbClr val="000000"/>
              </a:solidFill>
            </a:endParaRPr>
          </a:p>
          <a:p>
            <a:r>
              <a:rPr lang="en-US" altLang="en-US" dirty="0" smtClean="0">
                <a:solidFill>
                  <a:srgbClr val="000000"/>
                </a:solidFill>
              </a:rPr>
              <a:t>Rocks are hard, solid, durable, and ancient.  They are commonly used in the design of Zen gardens because they evoke through our rasa, a sense of timelessness.  We get it.  </a:t>
            </a:r>
          </a:p>
          <a:p>
            <a:r>
              <a:rPr lang="en-US" altLang="en-US" dirty="0" smtClean="0">
                <a:solidFill>
                  <a:srgbClr val="000000"/>
                </a:solidFill>
              </a:rPr>
              <a:t>Water is wet, fluid, flowing, refreshing, and necessary for life.  We feel it.</a:t>
            </a:r>
          </a:p>
          <a:p>
            <a:r>
              <a:rPr lang="en-US" altLang="en-US" dirty="0" smtClean="0">
                <a:solidFill>
                  <a:srgbClr val="000000"/>
                </a:solidFill>
              </a:rPr>
              <a:t>Flowers are attractive.  They evolved their look and odor to attract pollinators.  Attraction is a part of their essential nature, and we get it.  We are attracted by their beauty and odor as well. </a:t>
            </a:r>
          </a:p>
        </p:txBody>
      </p:sp>
    </p:spTree>
    <p:extLst>
      <p:ext uri="{BB962C8B-B14F-4D97-AF65-F5344CB8AC3E}">
        <p14:creationId xmlns:p14="http://schemas.microsoft.com/office/powerpoint/2010/main" val="3367987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0"/>
            <a:ext cx="7772400" cy="806450"/>
          </a:xfrm>
        </p:spPr>
        <p:txBody>
          <a:bodyPr/>
          <a:lstStyle/>
          <a:p>
            <a:r>
              <a:rPr lang="en-US" altLang="en-US" dirty="0" smtClean="0"/>
              <a:t>Alpha-2 – Essence – Rasa In</a:t>
            </a:r>
          </a:p>
        </p:txBody>
      </p:sp>
      <p:sp>
        <p:nvSpPr>
          <p:cNvPr id="51203" name="Text Box 10"/>
          <p:cNvSpPr txBox="1">
            <a:spLocks noChangeArrowheads="1"/>
          </p:cNvSpPr>
          <p:nvPr/>
        </p:nvSpPr>
        <p:spPr bwMode="auto">
          <a:xfrm>
            <a:off x="292838" y="3409764"/>
            <a:ext cx="8551974"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400" dirty="0"/>
              <a:t>The alpha-2 mental organ has two </a:t>
            </a:r>
            <a:r>
              <a:rPr lang="en-US" sz="2400" dirty="0" smtClean="0"/>
              <a:t>facets: </a:t>
            </a:r>
          </a:p>
          <a:p>
            <a:pPr>
              <a:buNone/>
            </a:pPr>
            <a:r>
              <a:rPr lang="en-US" sz="2400" dirty="0" smtClean="0"/>
              <a:t>to behold the essential nature of</a:t>
            </a:r>
          </a:p>
          <a:p>
            <a:pPr marL="457200" indent="-457200">
              <a:buFont typeface="Arial" panose="020B0604020202020204" pitchFamily="34" charset="0"/>
              <a:buChar char="•"/>
            </a:pPr>
            <a:r>
              <a:rPr lang="en-US" sz="2400" dirty="0" smtClean="0"/>
              <a:t>the world around us: mescaline, DOI</a:t>
            </a:r>
          </a:p>
          <a:p>
            <a:pPr marL="457200" indent="-457200">
              <a:buFont typeface="Arial" panose="020B0604020202020204" pitchFamily="34" charset="0"/>
              <a:buChar char="•"/>
            </a:pPr>
            <a:r>
              <a:rPr lang="en-US" sz="2400" dirty="0" smtClean="0"/>
              <a:t>ourselves: MDA, 2C-E</a:t>
            </a:r>
            <a:endParaRPr lang="en-US" sz="2400" dirty="0"/>
          </a:p>
          <a:p>
            <a:pPr>
              <a:buNone/>
            </a:pPr>
            <a:r>
              <a:rPr lang="en-US" sz="2400" dirty="0" smtClean="0"/>
              <a:t>Manifests </a:t>
            </a:r>
            <a:r>
              <a:rPr lang="en-US" sz="2400" dirty="0"/>
              <a:t>in </a:t>
            </a:r>
            <a:r>
              <a:rPr lang="en-US" sz="2400" dirty="0" smtClean="0"/>
              <a:t>MDA and 2C-E </a:t>
            </a:r>
            <a:r>
              <a:rPr lang="en-US" sz="2400" dirty="0"/>
              <a:t>as vivid recall or reliving of events that significantly shape one’s life.  These could be long forgotten events from early childhood, or recent events of adulthood</a:t>
            </a:r>
            <a:r>
              <a:rPr lang="en-US" sz="2400" dirty="0" smtClean="0"/>
              <a:t>.</a:t>
            </a:r>
            <a:endParaRPr lang="en-US" sz="2400"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674" y="795175"/>
            <a:ext cx="8750300" cy="118288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674" y="2171347"/>
            <a:ext cx="8750300" cy="1167043"/>
          </a:xfrm>
          <a:prstGeom prst="rect">
            <a:avLst/>
          </a:prstGeom>
        </p:spPr>
      </p:pic>
    </p:spTree>
    <p:extLst>
      <p:ext uri="{BB962C8B-B14F-4D97-AF65-F5344CB8AC3E}">
        <p14:creationId xmlns:p14="http://schemas.microsoft.com/office/powerpoint/2010/main" val="34766141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0"/>
            <a:ext cx="7772400" cy="806450"/>
          </a:xfrm>
        </p:spPr>
        <p:txBody>
          <a:bodyPr/>
          <a:lstStyle/>
          <a:p>
            <a:r>
              <a:rPr lang="en-US" altLang="en-US" dirty="0" smtClean="0"/>
              <a:t>Alpha-2 – Essence – Rasa In</a:t>
            </a:r>
          </a:p>
        </p:txBody>
      </p:sp>
      <p:sp>
        <p:nvSpPr>
          <p:cNvPr id="51203" name="Text Box 10"/>
          <p:cNvSpPr txBox="1">
            <a:spLocks noChangeArrowheads="1"/>
          </p:cNvSpPr>
          <p:nvPr/>
        </p:nvSpPr>
        <p:spPr bwMode="auto">
          <a:xfrm>
            <a:off x="193674" y="3820343"/>
            <a:ext cx="87503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2400" b="1" dirty="0" smtClean="0">
                <a:latin typeface="+mn-lt"/>
              </a:rPr>
              <a:t>MDA</a:t>
            </a:r>
            <a:r>
              <a:rPr lang="en-US" sz="2400" dirty="0" smtClean="0">
                <a:latin typeface="+mn-lt"/>
              </a:rPr>
              <a:t>: “in </a:t>
            </a:r>
            <a:r>
              <a:rPr lang="en-US" sz="2400" dirty="0">
                <a:latin typeface="+mn-lt"/>
              </a:rPr>
              <a:t>the MDA-elicited state the patient simultaneously regresses and retains awareness of the present self...  </a:t>
            </a:r>
            <a:r>
              <a:rPr lang="en-US" sz="2400" dirty="0">
                <a:solidFill>
                  <a:srgbClr val="3333FF"/>
                </a:solidFill>
                <a:latin typeface="+mn-lt"/>
              </a:rPr>
              <a:t>the person more than conceptually remembers the past, as he may vividly recapture visual or other sensory impressions inaccessible to him in the normal state</a:t>
            </a:r>
            <a:r>
              <a:rPr lang="en-US" sz="2400" dirty="0">
                <a:latin typeface="+mn-lt"/>
              </a:rPr>
              <a:t>, and he usually reacts with feelings that are in proportion to the event</a:t>
            </a:r>
            <a:r>
              <a:rPr lang="en-US" sz="2400" dirty="0" smtClean="0">
                <a:latin typeface="+mn-lt"/>
              </a:rPr>
              <a:t>.”  </a:t>
            </a:r>
            <a:r>
              <a:rPr lang="en-US" sz="2400" dirty="0">
                <a:latin typeface="+mn-lt"/>
              </a:rPr>
              <a:t>(Naranjo 1973) p. 27</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674" y="795175"/>
            <a:ext cx="8750300" cy="118288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674" y="2171347"/>
            <a:ext cx="8750300" cy="1167043"/>
          </a:xfrm>
          <a:prstGeom prst="rect">
            <a:avLst/>
          </a:prstGeom>
        </p:spPr>
      </p:pic>
    </p:spTree>
    <p:extLst>
      <p:ext uri="{BB962C8B-B14F-4D97-AF65-F5344CB8AC3E}">
        <p14:creationId xmlns:p14="http://schemas.microsoft.com/office/powerpoint/2010/main" val="21084908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0"/>
            <a:ext cx="7772400" cy="806450"/>
          </a:xfrm>
        </p:spPr>
        <p:txBody>
          <a:bodyPr/>
          <a:lstStyle/>
          <a:p>
            <a:r>
              <a:rPr lang="en-US" altLang="en-US" dirty="0" smtClean="0"/>
              <a:t>Alpha-2 – Essence – Rasa In</a:t>
            </a:r>
          </a:p>
        </p:txBody>
      </p:sp>
      <p:sp>
        <p:nvSpPr>
          <p:cNvPr id="51203" name="Text Box 10"/>
          <p:cNvSpPr txBox="1">
            <a:spLocks noChangeArrowheads="1"/>
          </p:cNvSpPr>
          <p:nvPr/>
        </p:nvSpPr>
        <p:spPr bwMode="auto">
          <a:xfrm>
            <a:off x="193674" y="3567973"/>
            <a:ext cx="8750300"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buNone/>
            </a:pPr>
            <a:r>
              <a:rPr lang="en-US" sz="1800" b="1" dirty="0" smtClean="0">
                <a:latin typeface="+mn-lt"/>
              </a:rPr>
              <a:t>2C-E, 20 mg</a:t>
            </a:r>
            <a:r>
              <a:rPr lang="en-US" sz="1800" dirty="0" smtClean="0">
                <a:latin typeface="+mn-lt"/>
              </a:rPr>
              <a:t>: “My father, clear, immediate, right there, speaking to me in Russian, reading to me, with his patient voice.  I am very little, sitting on his knee.  I was not hostile, just arrogant.</a:t>
            </a:r>
          </a:p>
          <a:p>
            <a:pPr>
              <a:buNone/>
            </a:pPr>
            <a:r>
              <a:rPr lang="en-US" sz="1800" dirty="0" smtClean="0">
                <a:latin typeface="+mn-lt"/>
              </a:rPr>
              <a:t>“</a:t>
            </a:r>
            <a:r>
              <a:rPr lang="en-US" sz="1800" dirty="0" smtClean="0">
                <a:solidFill>
                  <a:srgbClr val="3333FF"/>
                </a:solidFill>
                <a:latin typeface="+mn-lt"/>
              </a:rPr>
              <a:t>I was a two-year-old child on my father’s lap, being instructed with love in the Russian words that illustrated the alphabet, from a child’s book of Russian letters.  I heard my father say the letter, then the word, and I was repeating both while squirming in his lap.</a:t>
            </a:r>
          </a:p>
          <a:p>
            <a:pPr>
              <a:buNone/>
            </a:pPr>
            <a:r>
              <a:rPr lang="en-US" sz="1800" dirty="0" smtClean="0">
                <a:latin typeface="+mn-lt"/>
              </a:rPr>
              <a:t>“</a:t>
            </a:r>
            <a:r>
              <a:rPr lang="en-US" sz="1800" dirty="0" smtClean="0">
                <a:solidFill>
                  <a:srgbClr val="3333FF"/>
                </a:solidFill>
                <a:latin typeface="+mn-lt"/>
              </a:rPr>
              <a:t>This was not a memory of being two years old in my father’s lap; this was actually </a:t>
            </a:r>
            <a:r>
              <a:rPr lang="en-US" sz="1800" i="1" dirty="0" smtClean="0">
                <a:solidFill>
                  <a:srgbClr val="3333FF"/>
                </a:solidFill>
                <a:latin typeface="+mn-lt"/>
              </a:rPr>
              <a:t>being</a:t>
            </a:r>
            <a:r>
              <a:rPr lang="en-US" sz="1800" dirty="0" smtClean="0">
                <a:solidFill>
                  <a:srgbClr val="3333FF"/>
                </a:solidFill>
                <a:latin typeface="+mn-lt"/>
              </a:rPr>
              <a:t> two years old in his lap.  I was looking out of two-year-old eyes </a:t>
            </a:r>
            <a:r>
              <a:rPr lang="en-US" sz="1800" dirty="0" smtClean="0">
                <a:latin typeface="+mn-lt"/>
              </a:rPr>
              <a:t>at the pages of the book and I could see the colored letters on the paper, in a room which was extremely high and wide and long.”  </a:t>
            </a:r>
            <a:r>
              <a:rPr lang="en-US" sz="1600" dirty="0" smtClean="0">
                <a:latin typeface="+mn-lt"/>
              </a:rPr>
              <a:t>(Shulgin &amp; Shulgin 1991) p. 93-95.</a:t>
            </a:r>
            <a:endParaRPr lang="en-US" sz="1600" dirty="0">
              <a:latin typeface="+mn-lt"/>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674" y="795175"/>
            <a:ext cx="8750300" cy="118288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674" y="2171347"/>
            <a:ext cx="8750300" cy="1167043"/>
          </a:xfrm>
          <a:prstGeom prst="rect">
            <a:avLst/>
          </a:prstGeom>
        </p:spPr>
      </p:pic>
    </p:spTree>
    <p:extLst>
      <p:ext uri="{BB962C8B-B14F-4D97-AF65-F5344CB8AC3E}">
        <p14:creationId xmlns:p14="http://schemas.microsoft.com/office/powerpoint/2010/main" val="2627295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8745"/>
            <a:ext cx="7772400" cy="1470025"/>
          </a:xfrm>
        </p:spPr>
        <p:txBody>
          <a:bodyPr/>
          <a:lstStyle/>
          <a:p>
            <a:r>
              <a:rPr lang="en-US" dirty="0" smtClean="0"/>
              <a:t>Shulgin</a:t>
            </a:r>
            <a:endParaRPr lang="en-US" dirty="0"/>
          </a:p>
        </p:txBody>
      </p:sp>
      <p:sp>
        <p:nvSpPr>
          <p:cNvPr id="5" name="Subtitle 4"/>
          <p:cNvSpPr>
            <a:spLocks noGrp="1"/>
          </p:cNvSpPr>
          <p:nvPr>
            <p:ph type="subTitle" idx="1"/>
          </p:nvPr>
        </p:nvSpPr>
        <p:spPr>
          <a:xfrm>
            <a:off x="226338" y="1702068"/>
            <a:ext cx="8709432" cy="2839438"/>
          </a:xfrm>
        </p:spPr>
        <p:txBody>
          <a:bodyPr>
            <a:noAutofit/>
          </a:bodyPr>
          <a:lstStyle/>
          <a:p>
            <a:r>
              <a:rPr lang="en-US" sz="3600" dirty="0" smtClean="0">
                <a:solidFill>
                  <a:srgbClr val="000000"/>
                </a:solidFill>
              </a:rPr>
              <a:t>“</a:t>
            </a:r>
            <a:r>
              <a:rPr lang="en-US" sz="3600" dirty="0">
                <a:solidFill>
                  <a:srgbClr val="3333FF"/>
                </a:solidFill>
              </a:rPr>
              <a:t>I’m looking for tools that can be used for studying the mind</a:t>
            </a:r>
            <a:r>
              <a:rPr lang="en-US" sz="3600" dirty="0">
                <a:solidFill>
                  <a:schemeClr val="tx1"/>
                </a:solidFill>
              </a:rPr>
              <a:t>, and other people then will use the tools in finding out the aspects of the mental process and how it ties to the brain</a:t>
            </a:r>
            <a:r>
              <a:rPr lang="en-US" sz="3600" dirty="0" smtClean="0">
                <a:solidFill>
                  <a:schemeClr val="tx1"/>
                </a:solidFill>
              </a:rPr>
              <a:t>.” </a:t>
            </a:r>
          </a:p>
          <a:p>
            <a:r>
              <a:rPr lang="en-US" dirty="0" smtClean="0">
                <a:solidFill>
                  <a:schemeClr val="tx1"/>
                </a:solidFill>
              </a:rPr>
              <a:t>Sasha 1996</a:t>
            </a:r>
            <a:endParaRPr lang="en-US" dirty="0">
              <a:solidFill>
                <a:schemeClr val="tx1"/>
              </a:solidFill>
            </a:endParaRPr>
          </a:p>
        </p:txBody>
      </p:sp>
      <p:grpSp>
        <p:nvGrpSpPr>
          <p:cNvPr id="2" name="Group 1"/>
          <p:cNvGrpSpPr/>
          <p:nvPr/>
        </p:nvGrpSpPr>
        <p:grpSpPr>
          <a:xfrm>
            <a:off x="472559" y="4995144"/>
            <a:ext cx="8172003" cy="587265"/>
            <a:chOff x="472559" y="4995144"/>
            <a:chExt cx="8172003" cy="587265"/>
          </a:xfrm>
        </p:grpSpPr>
        <p:sp>
          <p:nvSpPr>
            <p:cNvPr id="7" name="TextBox 6"/>
            <p:cNvSpPr txBox="1"/>
            <p:nvPr/>
          </p:nvSpPr>
          <p:spPr>
            <a:xfrm>
              <a:off x="472559" y="4997634"/>
              <a:ext cx="1067921"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Drug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7592671" y="4995144"/>
              <a:ext cx="1051891"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Mind</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Right Arrow 8"/>
            <p:cNvSpPr/>
            <p:nvPr/>
          </p:nvSpPr>
          <p:spPr>
            <a:xfrm>
              <a:off x="1687123" y="5169412"/>
              <a:ext cx="5772929" cy="236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4286" y="6537120"/>
            <a:ext cx="8809078" cy="276999"/>
          </a:xfrm>
          <a:prstGeom prst="rect">
            <a:avLst/>
          </a:prstGeom>
          <a:noFill/>
        </p:spPr>
        <p:txBody>
          <a:bodyPr wrap="none" rtlCol="0">
            <a:spAutoFit/>
          </a:bodyPr>
          <a:lstStyle/>
          <a:p>
            <a:r>
              <a:rPr lang="en-US" sz="1200" dirty="0">
                <a:latin typeface="+mn-lt"/>
              </a:rPr>
              <a:t>Sala, L. (2007). Alexander Shulgin: why I discover psychedelic substances. Available via https://www.youtube.com/watch?v=QD260LPqHKA</a:t>
            </a:r>
          </a:p>
        </p:txBody>
      </p:sp>
    </p:spTree>
    <p:extLst>
      <p:ext uri="{BB962C8B-B14F-4D97-AF65-F5344CB8AC3E}">
        <p14:creationId xmlns:p14="http://schemas.microsoft.com/office/powerpoint/2010/main" val="25929356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819150"/>
          </a:xfrm>
        </p:spPr>
        <p:txBody>
          <a:bodyPr/>
          <a:lstStyle/>
          <a:p>
            <a:r>
              <a:rPr lang="en-US" altLang="en-US" smtClean="0"/>
              <a:t>Tao</a:t>
            </a:r>
          </a:p>
        </p:txBody>
      </p:sp>
      <p:pic>
        <p:nvPicPr>
          <p:cNvPr id="48131" name="Picture 2" descr="Lao-Tzu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0863" y="1890883"/>
            <a:ext cx="3381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Lao-Tzu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8638" y="804863"/>
            <a:ext cx="29019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17"/>
          <p:cNvSpPr txBox="1">
            <a:spLocks noChangeArrowheads="1"/>
          </p:cNvSpPr>
          <p:nvPr/>
        </p:nvSpPr>
        <p:spPr bwMode="auto">
          <a:xfrm>
            <a:off x="2762034" y="5799308"/>
            <a:ext cx="1548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algn="ctr" eaLnBrk="1" hangingPunct="1">
              <a:spcBef>
                <a:spcPct val="0"/>
              </a:spcBef>
              <a:buSzTx/>
              <a:buFontTx/>
              <a:buNone/>
            </a:pPr>
            <a:r>
              <a:rPr lang="en-US" altLang="en-US" sz="1600" dirty="0">
                <a:solidFill>
                  <a:srgbClr val="000000"/>
                </a:solidFill>
                <a:cs typeface="Tahoma" pitchFamily="34" charset="0"/>
              </a:rPr>
              <a:t>Lao-Tzu</a:t>
            </a:r>
          </a:p>
          <a:p>
            <a:pPr algn="ctr" eaLnBrk="1" hangingPunct="1">
              <a:spcBef>
                <a:spcPct val="0"/>
              </a:spcBef>
              <a:buSzTx/>
              <a:buFontTx/>
              <a:buNone/>
            </a:pPr>
            <a:r>
              <a:rPr lang="en-US" altLang="en-US" sz="1600" dirty="0">
                <a:solidFill>
                  <a:srgbClr val="000000"/>
                </a:solidFill>
              </a:rPr>
              <a:t>6th century BC</a:t>
            </a:r>
            <a:endParaRPr lang="en-US" altLang="en-US" sz="1600" dirty="0">
              <a:solidFill>
                <a:srgbClr val="000000"/>
              </a:solidFill>
              <a:cs typeface="Tahoma" pitchFamily="34" charset="0"/>
            </a:endParaRPr>
          </a:p>
          <a:p>
            <a:pPr algn="ctr" eaLnBrk="1" hangingPunct="1">
              <a:spcBef>
                <a:spcPct val="0"/>
              </a:spcBef>
              <a:buSzTx/>
              <a:buFontTx/>
              <a:buNone/>
            </a:pPr>
            <a:r>
              <a:rPr lang="en-US" altLang="en-US" sz="1600" dirty="0" smtClean="0">
                <a:solidFill>
                  <a:srgbClr val="000000"/>
                </a:solidFill>
                <a:cs typeface="Tahoma" pitchFamily="34" charset="0"/>
              </a:rPr>
              <a:t>Alpha-2 &amp; Beta</a:t>
            </a:r>
            <a:endParaRPr lang="en-US" altLang="en-US" sz="1600" dirty="0">
              <a:solidFill>
                <a:srgbClr val="000000"/>
              </a:solidFill>
              <a:cs typeface="Tahoma" pitchFamily="34" charset="0"/>
            </a:endParaRPr>
          </a:p>
        </p:txBody>
      </p:sp>
      <p:sp>
        <p:nvSpPr>
          <p:cNvPr id="48134" name="TextBox 5"/>
          <p:cNvSpPr txBox="1">
            <a:spLocks noChangeArrowheads="1"/>
          </p:cNvSpPr>
          <p:nvPr/>
        </p:nvSpPr>
        <p:spPr bwMode="auto">
          <a:xfrm>
            <a:off x="182563" y="722313"/>
            <a:ext cx="52223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0000"/>
              <a:buBlip>
                <a:blip r:embed="rId4"/>
              </a:buBlip>
              <a:defRPr sz="3200">
                <a:solidFill>
                  <a:schemeClr val="tx1"/>
                </a:solidFill>
                <a:latin typeface="Tahoma" pitchFamily="34" charset="0"/>
              </a:defRPr>
            </a:lvl1pPr>
            <a:lvl2pPr marL="742950" indent="-285750" eaLnBrk="0" hangingPunct="0">
              <a:spcBef>
                <a:spcPct val="20000"/>
              </a:spcBef>
              <a:buSzPct val="80000"/>
              <a:buBlip>
                <a:blip r:embed="rId5"/>
              </a:buBlip>
              <a:defRPr sz="2800">
                <a:solidFill>
                  <a:schemeClr val="tx1"/>
                </a:solidFill>
                <a:latin typeface="Tahoma" pitchFamily="34" charset="0"/>
              </a:defRPr>
            </a:lvl2pPr>
            <a:lvl3pPr marL="1143000" indent="-228600" eaLnBrk="0" hangingPunct="0">
              <a:spcBef>
                <a:spcPct val="20000"/>
              </a:spcBef>
              <a:buSzPct val="70000"/>
              <a:buBlip>
                <a:blip r:embed="rId6"/>
              </a:buBlip>
              <a:defRPr sz="2400">
                <a:solidFill>
                  <a:schemeClr val="tx1"/>
                </a:solidFill>
                <a:latin typeface="Tahoma" pitchFamily="34" charset="0"/>
              </a:defRPr>
            </a:lvl3pPr>
            <a:lvl4pPr marL="1600200" indent="-228600" eaLnBrk="0" hangingPunct="0">
              <a:spcBef>
                <a:spcPct val="20000"/>
              </a:spcBef>
              <a:buSzPct val="70000"/>
              <a:buBlip>
                <a:blip r:embed="rId7"/>
              </a:buBlip>
              <a:defRPr sz="2000">
                <a:solidFill>
                  <a:schemeClr val="tx1"/>
                </a:solidFill>
                <a:latin typeface="Tahoma" pitchFamily="34" charset="0"/>
              </a:defRPr>
            </a:lvl4pPr>
            <a:lvl5pPr marL="2057400" indent="-228600" eaLnBrk="0" hangingPunct="0">
              <a:spcBef>
                <a:spcPct val="20000"/>
              </a:spcBef>
              <a:buSzPct val="70000"/>
              <a:buBlip>
                <a:blip r:embed="rId8"/>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8"/>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8"/>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8"/>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8"/>
              </a:buBlip>
              <a:defRPr sz="2000">
                <a:solidFill>
                  <a:schemeClr val="tx1"/>
                </a:solidFill>
                <a:latin typeface="Tahoma" pitchFamily="34" charset="0"/>
              </a:defRPr>
            </a:lvl9pPr>
          </a:lstStyle>
          <a:p>
            <a:pPr eaLnBrk="1" hangingPunct="1">
              <a:spcBef>
                <a:spcPct val="0"/>
              </a:spcBef>
              <a:buSzTx/>
              <a:buFontTx/>
              <a:buNone/>
            </a:pPr>
            <a:r>
              <a:rPr lang="en-US" altLang="en-US" sz="1600" dirty="0">
                <a:solidFill>
                  <a:srgbClr val="000000"/>
                </a:solidFill>
                <a:cs typeface="Tahoma" pitchFamily="34" charset="0"/>
              </a:rPr>
              <a:t>“the soft and invisible power within all things”.  It is a state in which “everything is seen as it is, without preconceptions or illusion”.  “It is believed to be the true nature of the mind, unburdened by knowledge or experiences”</a:t>
            </a:r>
          </a:p>
        </p:txBody>
      </p:sp>
      <p:pic>
        <p:nvPicPr>
          <p:cNvPr id="48135" name="Picture 3" descr="Bloom_Lotus_Flower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81163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28902" y="6355080"/>
            <a:ext cx="3193888" cy="338554"/>
          </a:xfrm>
          <a:prstGeom prst="rect">
            <a:avLst/>
          </a:prstGeom>
          <a:noFill/>
        </p:spPr>
        <p:txBody>
          <a:bodyPr wrap="none" rtlCol="0">
            <a:spAutoFit/>
          </a:bodyPr>
          <a:lstStyle/>
          <a:p>
            <a:r>
              <a:rPr lang="en-US" sz="1600" dirty="0">
                <a:latin typeface="+mn-lt"/>
              </a:rPr>
              <a:t>http://en.wikipedia.org/wiki/Taoism</a:t>
            </a:r>
          </a:p>
        </p:txBody>
      </p:sp>
    </p:spTree>
    <p:extLst>
      <p:ext uri="{BB962C8B-B14F-4D97-AF65-F5344CB8AC3E}">
        <p14:creationId xmlns:p14="http://schemas.microsoft.com/office/powerpoint/2010/main" val="37178185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7388" y="0"/>
            <a:ext cx="7772400" cy="784225"/>
          </a:xfrm>
        </p:spPr>
        <p:txBody>
          <a:bodyPr/>
          <a:lstStyle/>
          <a:p>
            <a:r>
              <a:rPr lang="en-US" altLang="en-US" smtClean="0"/>
              <a:t>Alpha-1</a:t>
            </a:r>
          </a:p>
        </p:txBody>
      </p:sp>
      <p:pic>
        <p:nvPicPr>
          <p:cNvPr id="563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92613"/>
            <a:ext cx="91440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211542" y="822325"/>
            <a:ext cx="8694333" cy="3384550"/>
          </a:xfrm>
        </p:spPr>
        <p:txBody>
          <a:bodyPr/>
          <a:lstStyle/>
          <a:p>
            <a:pPr marL="0" indent="0">
              <a:buNone/>
            </a:pPr>
            <a:r>
              <a:rPr lang="en-US" altLang="en-US" sz="2400" dirty="0" smtClean="0">
                <a:solidFill>
                  <a:srgbClr val="3333FF"/>
                </a:solidFill>
              </a:rPr>
              <a:t>The sense of the flow of events from the past through the present and into the future.  The sense of history.  The sense of the unfolding, coherence, continuity, liveliness, and vitality of a scene.  The sense that the scene and the entities that populate it extend in space and time, beyond what we directly perceive (it continues behind walls and around corners, from yesterday &amp; into tomorrow).  </a:t>
            </a:r>
            <a:r>
              <a:rPr lang="en-US" altLang="en-US" sz="2400" dirty="0" smtClean="0">
                <a:solidFill>
                  <a:srgbClr val="000000"/>
                </a:solidFill>
              </a:rPr>
              <a:t>Provides a sense of connection and assurance.  Likely fundamental to the emergence of our sense of reality.</a:t>
            </a:r>
          </a:p>
        </p:txBody>
      </p:sp>
    </p:spTree>
    <p:extLst>
      <p:ext uri="{BB962C8B-B14F-4D97-AF65-F5344CB8AC3E}">
        <p14:creationId xmlns:p14="http://schemas.microsoft.com/office/powerpoint/2010/main" val="11715331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2625" y="0"/>
            <a:ext cx="7772400" cy="784225"/>
          </a:xfrm>
        </p:spPr>
        <p:txBody>
          <a:bodyPr/>
          <a:lstStyle/>
          <a:p>
            <a:r>
              <a:rPr lang="en-US" altLang="en-US" smtClean="0"/>
              <a:t>Alpha-1</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542" y="3973770"/>
            <a:ext cx="8714566" cy="116093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42" y="1113394"/>
            <a:ext cx="8714566" cy="11629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74" y="5410200"/>
            <a:ext cx="8719733" cy="11548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42" y="2514114"/>
            <a:ext cx="8714566" cy="1168659"/>
          </a:xfrm>
          <a:prstGeom prst="rect">
            <a:avLst/>
          </a:prstGeom>
        </p:spPr>
      </p:pic>
      <p:cxnSp>
        <p:nvCxnSpPr>
          <p:cNvPr id="5" name="Straight Arrow Connector 4"/>
          <p:cNvCxnSpPr/>
          <p:nvPr/>
        </p:nvCxnSpPr>
        <p:spPr>
          <a:xfrm>
            <a:off x="2860893" y="3802455"/>
            <a:ext cx="0" cy="371193"/>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39618" y="3810007"/>
            <a:ext cx="0" cy="371193"/>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70947" y="5258487"/>
            <a:ext cx="0" cy="371193"/>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38117" y="5266039"/>
            <a:ext cx="0" cy="371193"/>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1071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7388" y="0"/>
            <a:ext cx="7772400" cy="784225"/>
          </a:xfrm>
        </p:spPr>
        <p:txBody>
          <a:bodyPr/>
          <a:lstStyle/>
          <a:p>
            <a:r>
              <a:rPr lang="en-US" altLang="en-US" dirty="0" smtClean="0"/>
              <a:t>Alpha-1</a:t>
            </a:r>
          </a:p>
        </p:txBody>
      </p:sp>
      <p:sp>
        <p:nvSpPr>
          <p:cNvPr id="56323" name="Content Placeholder 2"/>
          <p:cNvSpPr>
            <a:spLocks noGrp="1"/>
          </p:cNvSpPr>
          <p:nvPr>
            <p:ph idx="1"/>
          </p:nvPr>
        </p:nvSpPr>
        <p:spPr>
          <a:xfrm>
            <a:off x="217284" y="1075811"/>
            <a:ext cx="8926716" cy="4682183"/>
          </a:xfrm>
        </p:spPr>
        <p:txBody>
          <a:bodyPr>
            <a:noAutofit/>
          </a:bodyPr>
          <a:lstStyle/>
          <a:p>
            <a:pPr marL="0" indent="0">
              <a:buNone/>
            </a:pPr>
            <a:r>
              <a:rPr lang="en-US" altLang="en-US" sz="2400" b="1" dirty="0">
                <a:solidFill>
                  <a:srgbClr val="000000"/>
                </a:solidFill>
              </a:rPr>
              <a:t>0.2 mg clonidine and 9.0 mg of 2C-B-fly at noon, cannabis at 3:00 pm:</a:t>
            </a:r>
            <a:r>
              <a:rPr lang="en-US" altLang="en-US" sz="2400" dirty="0">
                <a:solidFill>
                  <a:srgbClr val="000000"/>
                </a:solidFill>
              </a:rPr>
              <a:t>  </a:t>
            </a:r>
            <a:endParaRPr lang="en-US" altLang="en-US" sz="2400" dirty="0" smtClean="0">
              <a:solidFill>
                <a:srgbClr val="000000"/>
              </a:solidFill>
            </a:endParaRPr>
          </a:p>
          <a:p>
            <a:pPr marL="0" indent="0">
              <a:buNone/>
            </a:pPr>
            <a:r>
              <a:rPr lang="en-US" altLang="en-US" sz="2400" dirty="0" smtClean="0">
                <a:solidFill>
                  <a:srgbClr val="000000"/>
                </a:solidFill>
              </a:rPr>
              <a:t>I </a:t>
            </a:r>
            <a:r>
              <a:rPr lang="en-US" altLang="en-US" sz="2400" dirty="0">
                <a:solidFill>
                  <a:srgbClr val="000000"/>
                </a:solidFill>
              </a:rPr>
              <a:t>found that this state is what makes life worth living.  This is what I want out of life.  I was not incapacitated in any way, and felt that I could go through life in this state, and would be better for it...  I felt that I recognized a sensibility of continuity in my thoughts, e.g. thinking about the changes we go through as we mature from childhood through adolescence into adulthood.  I observed</a:t>
            </a:r>
            <a:r>
              <a:rPr lang="en-US" altLang="en-US" sz="2400" dirty="0"/>
              <a:t>: “</a:t>
            </a:r>
            <a:r>
              <a:rPr lang="en-US" altLang="en-US" sz="2400" dirty="0">
                <a:solidFill>
                  <a:srgbClr val="3333FF"/>
                </a:solidFill>
              </a:rPr>
              <a:t>I believe that I feel a sense of continuity, in that I exist in the moment, and in the time around it.  I occupy a greater temporal breadth.  This provides a great connection.”  I was very present, but not just in the moment</a:t>
            </a:r>
            <a:r>
              <a:rPr lang="en-US" altLang="en-US" sz="2400" dirty="0">
                <a:solidFill>
                  <a:srgbClr val="000000"/>
                </a:solidFill>
              </a:rPr>
              <a:t>. </a:t>
            </a:r>
            <a:endParaRPr lang="en-US" altLang="en-US" sz="2400" dirty="0" smtClean="0">
              <a:solidFill>
                <a:srgbClr val="000000"/>
              </a:solidFill>
            </a:endParaRPr>
          </a:p>
          <a:p>
            <a:pPr marL="0" indent="0">
              <a:buNone/>
            </a:pPr>
            <a:r>
              <a:rPr lang="en-US" altLang="en-US" sz="2000" dirty="0" smtClean="0">
                <a:solidFill>
                  <a:srgbClr val="000000"/>
                </a:solidFill>
              </a:rPr>
              <a:t>(</a:t>
            </a:r>
            <a:r>
              <a:rPr lang="en-US" altLang="en-US" sz="2000" dirty="0">
                <a:solidFill>
                  <a:srgbClr val="000000"/>
                </a:solidFill>
              </a:rPr>
              <a:t>Shulgin 2016) Pharm 2, p. 25</a:t>
            </a:r>
            <a:endParaRPr lang="en-US" altLang="en-US" sz="2000" dirty="0" smtClean="0">
              <a:solidFill>
                <a:srgbClr val="000000"/>
              </a:solidFill>
            </a:endParaRPr>
          </a:p>
        </p:txBody>
      </p:sp>
      <p:sp>
        <p:nvSpPr>
          <p:cNvPr id="6" name="Title 1"/>
          <p:cNvSpPr txBox="1">
            <a:spLocks/>
          </p:cNvSpPr>
          <p:nvPr/>
        </p:nvSpPr>
        <p:spPr>
          <a:xfrm>
            <a:off x="682625" y="5959474"/>
            <a:ext cx="7772400" cy="7842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Primer/Probe clonidine</a:t>
            </a:r>
          </a:p>
        </p:txBody>
      </p:sp>
    </p:spTree>
    <p:extLst>
      <p:ext uri="{BB962C8B-B14F-4D97-AF65-F5344CB8AC3E}">
        <p14:creationId xmlns:p14="http://schemas.microsoft.com/office/powerpoint/2010/main" val="12493705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40" y="771847"/>
            <a:ext cx="8586570" cy="1144876"/>
          </a:xfrm>
          <a:prstGeom prst="rect">
            <a:avLst/>
          </a:prstGeom>
        </p:spPr>
      </p:pic>
      <p:sp>
        <p:nvSpPr>
          <p:cNvPr id="8" name="Content Placeholder 3"/>
          <p:cNvSpPr txBox="1">
            <a:spLocks/>
          </p:cNvSpPr>
          <p:nvPr/>
        </p:nvSpPr>
        <p:spPr>
          <a:xfrm>
            <a:off x="225974" y="2705499"/>
            <a:ext cx="8685701" cy="38686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t>27 mg of TMA-2:</a:t>
            </a:r>
            <a:r>
              <a:rPr lang="en-US" sz="2000" dirty="0"/>
              <a:t> Then I began a journey about how I feel about people.  </a:t>
            </a:r>
            <a:r>
              <a:rPr lang="en-US" sz="2000" dirty="0">
                <a:solidFill>
                  <a:srgbClr val="3333FF"/>
                </a:solidFill>
              </a:rPr>
              <a:t>I felt my parents with their very good hearts, my brother with a soft heart but not weak, my sister with a still very innocent heart, and my baby nieces still new and whole</a:t>
            </a:r>
            <a:r>
              <a:rPr lang="en-US" sz="2000" dirty="0"/>
              <a:t>.  And every grown up has been hurt in some way or another, that their self was shadowed or diminished, or their self was buried in a steel seal of defense (mother-in-law).  </a:t>
            </a:r>
            <a:r>
              <a:rPr lang="en-US" sz="2000" dirty="0">
                <a:solidFill>
                  <a:srgbClr val="3333FF"/>
                </a:solidFill>
              </a:rPr>
              <a:t>It’s extraordinary to feel people in this way</a:t>
            </a:r>
            <a:r>
              <a:rPr lang="en-US" sz="2000" dirty="0"/>
              <a:t>.  There is no judgment, </a:t>
            </a:r>
            <a:r>
              <a:rPr lang="en-US" sz="2000" dirty="0">
                <a:solidFill>
                  <a:srgbClr val="3333FF"/>
                </a:solidFill>
              </a:rPr>
              <a:t>just a feeling</a:t>
            </a:r>
            <a:r>
              <a:rPr lang="en-US" sz="2000" dirty="0"/>
              <a:t> associated with the people that comes up to my mind (my family and my husband’s parents and brother), not about wrong or right, </a:t>
            </a:r>
            <a:r>
              <a:rPr lang="en-US" sz="2000" dirty="0">
                <a:solidFill>
                  <a:srgbClr val="3333FF"/>
                </a:solidFill>
              </a:rPr>
              <a:t>just feeling them</a:t>
            </a:r>
            <a:r>
              <a:rPr lang="en-US" sz="2000" dirty="0"/>
              <a:t>, and </a:t>
            </a:r>
            <a:r>
              <a:rPr lang="en-US" sz="2000" dirty="0">
                <a:solidFill>
                  <a:srgbClr val="3333FF"/>
                </a:solidFill>
              </a:rPr>
              <a:t>sometimes these feelings so touched me that I was in tears</a:t>
            </a:r>
            <a:r>
              <a:rPr lang="en-US" sz="2000" dirty="0"/>
              <a:t> (when I thought of my grandparents).  Seeing my family in photos is great.  </a:t>
            </a:r>
            <a:r>
              <a:rPr lang="en-US" sz="2000" dirty="0">
                <a:solidFill>
                  <a:srgbClr val="3333FF"/>
                </a:solidFill>
              </a:rPr>
              <a:t>I could feel them</a:t>
            </a:r>
            <a:r>
              <a:rPr lang="en-US" sz="2000" dirty="0"/>
              <a:t>.  It’s much richer than without the drug…   </a:t>
            </a:r>
            <a:endParaRPr lang="en-US" sz="2000" dirty="0" smtClean="0"/>
          </a:p>
          <a:p>
            <a:pPr marL="0" indent="0">
              <a:buNone/>
            </a:pPr>
            <a:r>
              <a:rPr lang="en-US" sz="1800" dirty="0" smtClean="0"/>
              <a:t>(</a:t>
            </a:r>
            <a:r>
              <a:rPr lang="en-US" sz="1800" dirty="0"/>
              <a:t>Shulgin 2016) Pharm 1, p. </a:t>
            </a:r>
            <a:r>
              <a:rPr lang="en-US" sz="1800" dirty="0" smtClean="0"/>
              <a:t>199</a:t>
            </a:r>
            <a:endParaRPr lang="en-US" sz="1800" dirty="0"/>
          </a:p>
        </p:txBody>
      </p:sp>
      <p:sp>
        <p:nvSpPr>
          <p:cNvPr id="5" name="Title 1"/>
          <p:cNvSpPr txBox="1">
            <a:spLocks/>
          </p:cNvSpPr>
          <p:nvPr/>
        </p:nvSpPr>
        <p:spPr>
          <a:xfrm>
            <a:off x="186615" y="1929211"/>
            <a:ext cx="8750143" cy="7762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dirty="0" smtClean="0"/>
              <a:t>Cumulative </a:t>
            </a:r>
            <a:r>
              <a:rPr lang="en-US" altLang="en-US" sz="4000" dirty="0"/>
              <a:t>Affective Theory of Mind</a:t>
            </a:r>
            <a:endParaRPr lang="en-US" altLang="en-US" sz="4000" dirty="0" smtClean="0"/>
          </a:p>
        </p:txBody>
      </p:sp>
      <p:sp>
        <p:nvSpPr>
          <p:cNvPr id="7" name="Title 1"/>
          <p:cNvSpPr>
            <a:spLocks noGrp="1"/>
          </p:cNvSpPr>
          <p:nvPr>
            <p:ph type="title"/>
          </p:nvPr>
        </p:nvSpPr>
        <p:spPr>
          <a:xfrm>
            <a:off x="0" y="0"/>
            <a:ext cx="9144000" cy="776288"/>
          </a:xfrm>
        </p:spPr>
        <p:txBody>
          <a:bodyPr>
            <a:normAutofit/>
          </a:bodyPr>
          <a:lstStyle/>
          <a:p>
            <a:r>
              <a:rPr lang="en-US" altLang="en-US" dirty="0" smtClean="0"/>
              <a:t>Histamine-1</a:t>
            </a:r>
          </a:p>
        </p:txBody>
      </p:sp>
    </p:spTree>
    <p:extLst>
      <p:ext uri="{BB962C8B-B14F-4D97-AF65-F5344CB8AC3E}">
        <p14:creationId xmlns:p14="http://schemas.microsoft.com/office/powerpoint/2010/main" val="36362480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40" y="771847"/>
            <a:ext cx="8586570" cy="1144876"/>
          </a:xfrm>
          <a:prstGeom prst="rect">
            <a:avLst/>
          </a:prstGeom>
        </p:spPr>
      </p:pic>
      <p:sp>
        <p:nvSpPr>
          <p:cNvPr id="8" name="Content Placeholder 3"/>
          <p:cNvSpPr txBox="1">
            <a:spLocks/>
          </p:cNvSpPr>
          <p:nvPr/>
        </p:nvSpPr>
        <p:spPr>
          <a:xfrm>
            <a:off x="225974" y="2705499"/>
            <a:ext cx="8685701" cy="38686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32 mg of TMA-2:</a:t>
            </a:r>
            <a:r>
              <a:rPr lang="en-US" sz="2400" dirty="0"/>
              <a:t> </a:t>
            </a:r>
            <a:r>
              <a:rPr lang="en-US" sz="2400" dirty="0" smtClean="0"/>
              <a:t> …</a:t>
            </a:r>
            <a:r>
              <a:rPr lang="en-US" sz="2400" dirty="0" smtClean="0">
                <a:solidFill>
                  <a:srgbClr val="3333FF"/>
                </a:solidFill>
              </a:rPr>
              <a:t>what </a:t>
            </a:r>
            <a:r>
              <a:rPr lang="en-US" sz="2400" dirty="0">
                <a:solidFill>
                  <a:srgbClr val="3333FF"/>
                </a:solidFill>
              </a:rPr>
              <a:t>seems absolutely unique with this experience is its connection to other people.  When I think of my mother, it is as if her presence is with me, in three dimensions.  It is not that I see her, actually I see below the surface, her essence is with me.  There was a kind of three dimensional representation of her, but it didn’t have the facial surface, it had her inner being</a:t>
            </a:r>
            <a:r>
              <a:rPr lang="en-US" sz="2400" dirty="0"/>
              <a:t>.  This was very strong when thinking of my mother.  I went and reviewed a collection of old family photos, and it was very powerful.  I really connected with the souls of my family members.</a:t>
            </a:r>
            <a:r>
              <a:rPr lang="en-US" sz="2400" dirty="0" smtClean="0"/>
              <a:t>   </a:t>
            </a:r>
          </a:p>
          <a:p>
            <a:pPr marL="0" indent="0">
              <a:buNone/>
            </a:pPr>
            <a:r>
              <a:rPr lang="en-US" sz="1800" dirty="0" smtClean="0"/>
              <a:t>(</a:t>
            </a:r>
            <a:r>
              <a:rPr lang="en-US" sz="1800" dirty="0"/>
              <a:t>Shulgin 2016) Pharm 1, p. </a:t>
            </a:r>
            <a:r>
              <a:rPr lang="en-US" sz="1800" dirty="0" smtClean="0"/>
              <a:t>199</a:t>
            </a:r>
            <a:endParaRPr lang="en-US" sz="1800" dirty="0"/>
          </a:p>
        </p:txBody>
      </p:sp>
      <p:sp>
        <p:nvSpPr>
          <p:cNvPr id="5" name="Title 1"/>
          <p:cNvSpPr txBox="1">
            <a:spLocks/>
          </p:cNvSpPr>
          <p:nvPr/>
        </p:nvSpPr>
        <p:spPr>
          <a:xfrm>
            <a:off x="186615" y="1929211"/>
            <a:ext cx="8750143" cy="7762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dirty="0" smtClean="0"/>
              <a:t>Cumulative </a:t>
            </a:r>
            <a:r>
              <a:rPr lang="en-US" altLang="en-US" sz="4000" dirty="0"/>
              <a:t>Affective Theory of Mind</a:t>
            </a:r>
            <a:endParaRPr lang="en-US" altLang="en-US" sz="4000" dirty="0" smtClean="0"/>
          </a:p>
        </p:txBody>
      </p:sp>
      <p:sp>
        <p:nvSpPr>
          <p:cNvPr id="7" name="Title 1"/>
          <p:cNvSpPr>
            <a:spLocks noGrp="1"/>
          </p:cNvSpPr>
          <p:nvPr>
            <p:ph type="title"/>
          </p:nvPr>
        </p:nvSpPr>
        <p:spPr>
          <a:xfrm>
            <a:off x="0" y="0"/>
            <a:ext cx="9144000" cy="776288"/>
          </a:xfrm>
        </p:spPr>
        <p:txBody>
          <a:bodyPr>
            <a:normAutofit/>
          </a:bodyPr>
          <a:lstStyle/>
          <a:p>
            <a:r>
              <a:rPr lang="en-US" altLang="en-US" dirty="0" smtClean="0"/>
              <a:t>Histamine-1</a:t>
            </a:r>
          </a:p>
        </p:txBody>
      </p:sp>
    </p:spTree>
    <p:extLst>
      <p:ext uri="{BB962C8B-B14F-4D97-AF65-F5344CB8AC3E}">
        <p14:creationId xmlns:p14="http://schemas.microsoft.com/office/powerpoint/2010/main" val="3243281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776288"/>
          </a:xfrm>
        </p:spPr>
        <p:txBody>
          <a:bodyPr/>
          <a:lstStyle/>
          <a:p>
            <a:r>
              <a:rPr lang="en-US" altLang="en-US" sz="4000" dirty="0" smtClean="0"/>
              <a:t>Cumulative Affective Theory of Mind</a:t>
            </a:r>
          </a:p>
        </p:txBody>
      </p:sp>
      <p:sp>
        <p:nvSpPr>
          <p:cNvPr id="4" name="TextBox 14"/>
          <p:cNvSpPr txBox="1">
            <a:spLocks noChangeArrowheads="1"/>
          </p:cNvSpPr>
          <p:nvPr/>
        </p:nvSpPr>
        <p:spPr bwMode="auto">
          <a:xfrm>
            <a:off x="4357968" y="5636306"/>
            <a:ext cx="2694135" cy="707886"/>
          </a:xfrm>
          <a:prstGeom prst="rect">
            <a:avLst/>
          </a:prstGeom>
          <a:noFill/>
          <a:ln w="9525">
            <a:noFill/>
            <a:miter lim="800000"/>
            <a:headEnd/>
            <a:tailEnd/>
          </a:ln>
        </p:spPr>
        <p:txBody>
          <a:bodyPr wrap="none">
            <a:spAutoFit/>
          </a:bodyPr>
          <a:lstStyle/>
          <a:p>
            <a:pPr algn="ctr">
              <a:defRPr/>
            </a:pPr>
            <a:r>
              <a:rPr lang="en-US" sz="4000" dirty="0" smtClean="0">
                <a:solidFill>
                  <a:srgbClr val="000000"/>
                </a:solidFill>
                <a:latin typeface="+mn-lt"/>
                <a:cs typeface="Tahoma" pitchFamily="34" charset="0"/>
              </a:rPr>
              <a:t>Histamine-1</a:t>
            </a:r>
            <a:endParaRPr lang="en-US" sz="4000" dirty="0">
              <a:solidFill>
                <a:srgbClr val="000000"/>
              </a:solidFill>
              <a:latin typeface="+mn-lt"/>
              <a:cs typeface="Tahoma" pitchFamily="34" charset="0"/>
            </a:endParaRPr>
          </a:p>
        </p:txBody>
      </p:sp>
      <p:pic>
        <p:nvPicPr>
          <p:cNvPr id="57348"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1238" y="1331913"/>
            <a:ext cx="551815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10038"/>
            <a:ext cx="36449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825" y="742950"/>
            <a:ext cx="238125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2412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5174"/>
            <a:ext cx="8229600" cy="824400"/>
          </a:xfrm>
        </p:spPr>
        <p:txBody>
          <a:bodyPr/>
          <a:lstStyle/>
          <a:p>
            <a:r>
              <a:rPr lang="en-US" dirty="0" smtClean="0"/>
              <a:t>Presence Beyond Death</a:t>
            </a:r>
            <a:endParaRPr lang="en-US" dirty="0"/>
          </a:p>
        </p:txBody>
      </p:sp>
      <p:sp>
        <p:nvSpPr>
          <p:cNvPr id="4" name="Content Placeholder 3"/>
          <p:cNvSpPr>
            <a:spLocks noGrp="1"/>
          </p:cNvSpPr>
          <p:nvPr>
            <p:ph idx="1"/>
          </p:nvPr>
        </p:nvSpPr>
        <p:spPr>
          <a:xfrm>
            <a:off x="251804" y="1055077"/>
            <a:ext cx="7108304" cy="5679830"/>
          </a:xfrm>
        </p:spPr>
        <p:txBody>
          <a:bodyPr>
            <a:normAutofit fontScale="70000" lnSpcReduction="20000"/>
          </a:bodyPr>
          <a:lstStyle/>
          <a:p>
            <a:pPr marL="0" indent="0">
              <a:buNone/>
            </a:pPr>
            <a:r>
              <a:rPr lang="en-US" dirty="0"/>
              <a:t>Q: “My grandparents were </a:t>
            </a:r>
            <a:r>
              <a:rPr lang="en-US" dirty="0">
                <a:solidFill>
                  <a:srgbClr val="3333FF"/>
                </a:solidFill>
              </a:rPr>
              <a:t>married for sixty years </a:t>
            </a:r>
            <a:r>
              <a:rPr lang="en-US" dirty="0"/>
              <a:t>until last summer when my grandfather passed away, and </a:t>
            </a:r>
            <a:r>
              <a:rPr lang="en-US" dirty="0">
                <a:solidFill>
                  <a:srgbClr val="3333FF"/>
                </a:solidFill>
              </a:rPr>
              <a:t>for people who have been married for that length of time, in about half of cases, the surviving spouse will experience visions or hallucinations of the deceased spouse</a:t>
            </a:r>
            <a:r>
              <a:rPr lang="en-US" dirty="0"/>
              <a:t>.  I asked my grandmother if she had experienced this, and she said that she had.  </a:t>
            </a:r>
            <a:r>
              <a:rPr lang="en-US" dirty="0">
                <a:solidFill>
                  <a:srgbClr val="3333FF"/>
                </a:solidFill>
              </a:rPr>
              <a:t>I’m wondering if this has happened for you</a:t>
            </a:r>
            <a:r>
              <a:rPr lang="en-US" dirty="0" smtClean="0"/>
              <a:t>.”</a:t>
            </a:r>
            <a:endParaRPr lang="en-US" dirty="0"/>
          </a:p>
          <a:p>
            <a:pPr marL="0" indent="0">
              <a:buNone/>
            </a:pPr>
            <a:r>
              <a:rPr lang="en-US" dirty="0" smtClean="0"/>
              <a:t>A</a:t>
            </a:r>
            <a:r>
              <a:rPr lang="en-US" dirty="0"/>
              <a:t>: “No, I like gutsy questions.  Yea.  </a:t>
            </a:r>
            <a:r>
              <a:rPr lang="en-US" dirty="0">
                <a:solidFill>
                  <a:srgbClr val="3333FF"/>
                </a:solidFill>
              </a:rPr>
              <a:t>No, I have not seen, but </a:t>
            </a:r>
            <a:r>
              <a:rPr lang="en-US" dirty="0"/>
              <a:t>I have not had to grieve very deeply, because</a:t>
            </a:r>
            <a:r>
              <a:rPr lang="en-US" dirty="0">
                <a:solidFill>
                  <a:srgbClr val="3333FF"/>
                </a:solidFill>
              </a:rPr>
              <a:t> any time I want to connect with Sasha, I can.  And he is there, more intensely </a:t>
            </a:r>
            <a:r>
              <a:rPr lang="en-US" dirty="0" smtClean="0">
                <a:solidFill>
                  <a:srgbClr val="3333FF"/>
                </a:solidFill>
              </a:rPr>
              <a:t>than </a:t>
            </a:r>
            <a:r>
              <a:rPr lang="en-US" dirty="0">
                <a:solidFill>
                  <a:srgbClr val="3333FF"/>
                </a:solidFill>
              </a:rPr>
              <a:t>he was during the time he was alive, or in body, because </a:t>
            </a:r>
            <a:r>
              <a:rPr lang="en-US" dirty="0"/>
              <a:t>he doesn’t have the, not personality, but </a:t>
            </a:r>
            <a:r>
              <a:rPr lang="en-US" dirty="0">
                <a:solidFill>
                  <a:srgbClr val="3333FF"/>
                </a:solidFill>
              </a:rPr>
              <a:t>he’s the essence of himself now</a:t>
            </a:r>
            <a:r>
              <a:rPr lang="en-US" dirty="0"/>
              <a:t>, and he’s an intensely loving and joyful person, he always was.  But he’s even more so now.  And so I can call him, I have access to him any time I need to</a:t>
            </a:r>
            <a:r>
              <a:rPr lang="en-US" dirty="0" smtClean="0"/>
              <a:t>.”</a:t>
            </a:r>
          </a:p>
          <a:p>
            <a:pPr marL="0" indent="0">
              <a:buNone/>
            </a:pPr>
            <a:endParaRPr lang="en-US" dirty="0" smtClean="0"/>
          </a:p>
          <a:p>
            <a:pPr marL="0" indent="0">
              <a:buNone/>
            </a:pPr>
            <a:r>
              <a:rPr lang="en-US" sz="2600" dirty="0"/>
              <a:t>Ann Shulgin: Scientists I Have Known and Loved (Moderated by Tania </a:t>
            </a:r>
            <a:r>
              <a:rPr lang="en-US" sz="2600" dirty="0" smtClean="0"/>
              <a:t>Manning)</a:t>
            </a:r>
            <a:r>
              <a:rPr lang="en-US" sz="2600" b="1" dirty="0"/>
              <a:t> </a:t>
            </a:r>
            <a:r>
              <a:rPr lang="en-US" sz="2600" dirty="0" smtClean="0"/>
              <a:t>Published </a:t>
            </a:r>
            <a:r>
              <a:rPr lang="en-US" sz="2600" dirty="0"/>
              <a:t>on May 11, 2017</a:t>
            </a:r>
          </a:p>
          <a:p>
            <a:pPr marL="0" indent="0">
              <a:buNone/>
            </a:pPr>
            <a:r>
              <a:rPr lang="en-US" sz="2600" u="sng" dirty="0">
                <a:hlinkClick r:id="rId2"/>
              </a:rPr>
              <a:t>https://</a:t>
            </a:r>
            <a:r>
              <a:rPr lang="en-US" sz="2600" u="sng" dirty="0" smtClean="0">
                <a:hlinkClick r:id="rId2"/>
              </a:rPr>
              <a:t>www.youtube.com/watch?v=cxEooEWMIgQ</a:t>
            </a:r>
            <a:endParaRPr lang="en-US" sz="2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276" y="1239709"/>
            <a:ext cx="1748724" cy="3780693"/>
          </a:xfrm>
          <a:prstGeom prst="rect">
            <a:avLst/>
          </a:prstGeom>
        </p:spPr>
      </p:pic>
    </p:spTree>
    <p:extLst>
      <p:ext uri="{BB962C8B-B14F-4D97-AF65-F5344CB8AC3E}">
        <p14:creationId xmlns:p14="http://schemas.microsoft.com/office/powerpoint/2010/main" val="16413979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2625" y="0"/>
            <a:ext cx="7772400" cy="784225"/>
          </a:xfrm>
        </p:spPr>
        <p:txBody>
          <a:bodyPr/>
          <a:lstStyle/>
          <a:p>
            <a:r>
              <a:rPr lang="en-US" altLang="en-US" dirty="0" smtClean="0"/>
              <a:t>DMT Entities?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92" y="2835831"/>
            <a:ext cx="8714566" cy="1160937"/>
          </a:xfrm>
          <a:prstGeom prst="rect">
            <a:avLst/>
          </a:prstGeom>
        </p:spPr>
      </p:pic>
      <p:sp>
        <p:nvSpPr>
          <p:cNvPr id="4" name="TextBox 3"/>
          <p:cNvSpPr txBox="1"/>
          <p:nvPr/>
        </p:nvSpPr>
        <p:spPr>
          <a:xfrm>
            <a:off x="2002927" y="1594483"/>
            <a:ext cx="5144495" cy="461665"/>
          </a:xfrm>
          <a:prstGeom prst="rect">
            <a:avLst/>
          </a:prstGeom>
          <a:noFill/>
        </p:spPr>
        <p:txBody>
          <a:bodyPr wrap="square" rtlCol="0">
            <a:spAutoFit/>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DMT was not assayed at histamine-1</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53566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225973" y="614097"/>
            <a:ext cx="8685701" cy="6148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300" b="1" dirty="0"/>
              <a:t>27 mg of TMA-2:</a:t>
            </a:r>
            <a:r>
              <a:rPr lang="en-US" sz="2300" dirty="0"/>
              <a:t> The sex was wonderful.  This was the only sex that has lived up to my imagination about how I should feel in my fantasy sex.  This was it.  Although psychedelic sex is generally great, with psychedelics it seems that I can not feel the fine details of genital contact which I am able to feel in the normal state without drugs.  With this drug I felt the fine detail, and the yearning and desire to be penetrated were very much there and every actual thrust was great and I just wanted more.  (Writing and remembering it at this moment makes me want to fuck).  During the sex, some imagination came to me, such as we were very young, different kinds of bodies, different skins, that sort of thing.  I didn’t feel this imagination interfered with or enhanced sex; it’s neutral, and I wasn’t seeking the imagination at all.  It came to me naturally and went along with the rhythm of the action of the moment.</a:t>
            </a:r>
            <a:r>
              <a:rPr lang="en-US" sz="2300" dirty="0" smtClean="0"/>
              <a:t>  </a:t>
            </a:r>
          </a:p>
          <a:p>
            <a:pPr marL="0" indent="0">
              <a:buNone/>
            </a:pPr>
            <a:r>
              <a:rPr lang="en-US" sz="2300" b="1" dirty="0"/>
              <a:t>32 mg of TMA-2:</a:t>
            </a:r>
            <a:r>
              <a:rPr lang="en-US" sz="2300" dirty="0"/>
              <a:t> </a:t>
            </a:r>
            <a:r>
              <a:rPr lang="en-US" sz="2300" dirty="0" smtClean="0"/>
              <a:t>…sex </a:t>
            </a:r>
            <a:r>
              <a:rPr lang="en-US" sz="2300" dirty="0"/>
              <a:t>was fantastic.  When making love, slowly, I was completely in union with my lover.  Definitely some of the best sex ever.</a:t>
            </a:r>
            <a:r>
              <a:rPr lang="en-US" sz="2300" dirty="0" smtClean="0"/>
              <a:t> </a:t>
            </a:r>
          </a:p>
          <a:p>
            <a:pPr marL="0" indent="0">
              <a:buNone/>
            </a:pPr>
            <a:r>
              <a:rPr lang="en-US" sz="2000" dirty="0" smtClean="0"/>
              <a:t>(</a:t>
            </a:r>
            <a:r>
              <a:rPr lang="en-US" sz="2000" dirty="0"/>
              <a:t>Shulgin 2016) Pharm 1, p. </a:t>
            </a:r>
            <a:r>
              <a:rPr lang="en-US" sz="2000" dirty="0" smtClean="0"/>
              <a:t>199</a:t>
            </a:r>
            <a:endParaRPr lang="en-US" sz="2000" dirty="0"/>
          </a:p>
        </p:txBody>
      </p:sp>
      <p:sp>
        <p:nvSpPr>
          <p:cNvPr id="5" name="Title 1"/>
          <p:cNvSpPr txBox="1">
            <a:spLocks/>
          </p:cNvSpPr>
          <p:nvPr/>
        </p:nvSpPr>
        <p:spPr>
          <a:xfrm>
            <a:off x="682625" y="0"/>
            <a:ext cx="7772400" cy="7842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smtClean="0"/>
              <a:t>TMA-2 &amp; Sex</a:t>
            </a:r>
          </a:p>
        </p:txBody>
      </p:sp>
    </p:spTree>
    <p:extLst>
      <p:ext uri="{BB962C8B-B14F-4D97-AF65-F5344CB8AC3E}">
        <p14:creationId xmlns:p14="http://schemas.microsoft.com/office/powerpoint/2010/main" val="1222695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8745"/>
            <a:ext cx="7772400" cy="1470025"/>
          </a:xfrm>
        </p:spPr>
        <p:txBody>
          <a:bodyPr/>
          <a:lstStyle/>
          <a:p>
            <a:r>
              <a:rPr lang="en-US" dirty="0" smtClean="0"/>
              <a:t>Shulgin</a:t>
            </a:r>
            <a:endParaRPr lang="en-US" dirty="0"/>
          </a:p>
        </p:txBody>
      </p:sp>
      <p:sp>
        <p:nvSpPr>
          <p:cNvPr id="5" name="Subtitle 4"/>
          <p:cNvSpPr>
            <a:spLocks noGrp="1"/>
          </p:cNvSpPr>
          <p:nvPr>
            <p:ph type="subTitle" idx="1"/>
          </p:nvPr>
        </p:nvSpPr>
        <p:spPr>
          <a:xfrm>
            <a:off x="226338" y="1702068"/>
            <a:ext cx="8709432" cy="2839438"/>
          </a:xfrm>
        </p:spPr>
        <p:txBody>
          <a:bodyPr>
            <a:noAutofit/>
          </a:bodyPr>
          <a:lstStyle/>
          <a:p>
            <a:r>
              <a:rPr lang="en-US" sz="3600" dirty="0" smtClean="0">
                <a:solidFill>
                  <a:srgbClr val="000000"/>
                </a:solidFill>
              </a:rPr>
              <a:t>“</a:t>
            </a:r>
            <a:r>
              <a:rPr lang="en-US" sz="3600" dirty="0">
                <a:solidFill>
                  <a:srgbClr val="000000"/>
                </a:solidFill>
              </a:rPr>
              <a:t>I’m looking for tools that can be used for studying the mind, and </a:t>
            </a:r>
            <a:r>
              <a:rPr lang="en-US" sz="3600" dirty="0">
                <a:solidFill>
                  <a:srgbClr val="3333FF"/>
                </a:solidFill>
              </a:rPr>
              <a:t>other people then will use the tools in finding out the aspects of the mental process and how it ties to the brain</a:t>
            </a:r>
            <a:r>
              <a:rPr lang="en-US" sz="3600" dirty="0" smtClean="0">
                <a:solidFill>
                  <a:srgbClr val="000000"/>
                </a:solidFill>
              </a:rPr>
              <a:t>.” </a:t>
            </a:r>
          </a:p>
          <a:p>
            <a:r>
              <a:rPr lang="en-US" dirty="0" smtClean="0">
                <a:solidFill>
                  <a:srgbClr val="000000"/>
                </a:solidFill>
              </a:rPr>
              <a:t>Sasha 1996</a:t>
            </a:r>
            <a:endParaRPr lang="en-US" dirty="0">
              <a:solidFill>
                <a:srgbClr val="000000"/>
              </a:solidFill>
            </a:endParaRPr>
          </a:p>
        </p:txBody>
      </p:sp>
      <p:grpSp>
        <p:nvGrpSpPr>
          <p:cNvPr id="2" name="Group 1"/>
          <p:cNvGrpSpPr/>
          <p:nvPr/>
        </p:nvGrpSpPr>
        <p:grpSpPr>
          <a:xfrm>
            <a:off x="472559" y="4995144"/>
            <a:ext cx="8172003" cy="587265"/>
            <a:chOff x="472559" y="4995144"/>
            <a:chExt cx="8172003" cy="587265"/>
          </a:xfrm>
        </p:grpSpPr>
        <p:sp>
          <p:nvSpPr>
            <p:cNvPr id="7" name="TextBox 6"/>
            <p:cNvSpPr txBox="1"/>
            <p:nvPr/>
          </p:nvSpPr>
          <p:spPr>
            <a:xfrm>
              <a:off x="472559" y="4997634"/>
              <a:ext cx="1067921"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Drug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7592671" y="4995144"/>
              <a:ext cx="1051891"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Mind</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Right Arrow 8"/>
            <p:cNvSpPr/>
            <p:nvPr/>
          </p:nvSpPr>
          <p:spPr>
            <a:xfrm>
              <a:off x="1687123" y="5169412"/>
              <a:ext cx="5772929" cy="236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72560" y="5663617"/>
            <a:ext cx="8170755" cy="586665"/>
            <a:chOff x="472560" y="5663617"/>
            <a:chExt cx="8170755" cy="586665"/>
          </a:xfrm>
        </p:grpSpPr>
        <p:sp>
          <p:nvSpPr>
            <p:cNvPr id="11" name="TextBox 10"/>
            <p:cNvSpPr txBox="1"/>
            <p:nvPr/>
          </p:nvSpPr>
          <p:spPr>
            <a:xfrm>
              <a:off x="472560" y="5663618"/>
              <a:ext cx="1067921"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Drug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591424" y="5665507"/>
              <a:ext cx="1051891"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Mind</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3" name="Right Arrow 12"/>
            <p:cNvSpPr/>
            <p:nvPr/>
          </p:nvSpPr>
          <p:spPr>
            <a:xfrm>
              <a:off x="1687123" y="5839904"/>
              <a:ext cx="2187760" cy="236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19685" y="5663617"/>
              <a:ext cx="1107804" cy="584775"/>
            </a:xfrm>
            <a:prstGeom prst="rect">
              <a:avLst/>
            </a:prstGeom>
            <a:noFill/>
          </p:spPr>
          <p:txBody>
            <a:bodyPr wrap="non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Brain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5" name="Right Arrow 14"/>
            <p:cNvSpPr/>
            <p:nvPr/>
          </p:nvSpPr>
          <p:spPr>
            <a:xfrm>
              <a:off x="5272292" y="5839776"/>
              <a:ext cx="2187760" cy="236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64286" y="6537120"/>
            <a:ext cx="8809078" cy="276999"/>
          </a:xfrm>
          <a:prstGeom prst="rect">
            <a:avLst/>
          </a:prstGeom>
          <a:noFill/>
        </p:spPr>
        <p:txBody>
          <a:bodyPr wrap="none" rtlCol="0">
            <a:spAutoFit/>
          </a:bodyPr>
          <a:lstStyle/>
          <a:p>
            <a:r>
              <a:rPr lang="en-US" sz="1200" dirty="0">
                <a:latin typeface="+mn-lt"/>
              </a:rPr>
              <a:t>Sala, L. (2007). Alexander Shulgin: why I discover psychedelic substances. Available via https://www.youtube.com/watch?v=QD260LPqHKA</a:t>
            </a:r>
          </a:p>
        </p:txBody>
      </p:sp>
    </p:spTree>
    <p:extLst>
      <p:ext uri="{BB962C8B-B14F-4D97-AF65-F5344CB8AC3E}">
        <p14:creationId xmlns:p14="http://schemas.microsoft.com/office/powerpoint/2010/main" val="29224647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2625" y="81477"/>
            <a:ext cx="7772400" cy="1013988"/>
          </a:xfrm>
        </p:spPr>
        <p:txBody>
          <a:bodyPr>
            <a:normAutofit fontScale="90000"/>
          </a:bodyPr>
          <a:lstStyle/>
          <a:p>
            <a:pPr eaLnBrk="1" hangingPunct="1"/>
            <a:r>
              <a:rPr lang="en-US" altLang="en-US" dirty="0" smtClean="0"/>
              <a:t>5 Dopamine Receptors</a:t>
            </a:r>
            <a:br>
              <a:rPr lang="en-US" altLang="en-US" dirty="0" smtClean="0"/>
            </a:br>
            <a:r>
              <a:rPr lang="en-US" altLang="en-US" sz="3600" dirty="0" smtClean="0"/>
              <a:t>Greatest Strength at Single D Receptor</a:t>
            </a:r>
          </a:p>
        </p:txBody>
      </p:sp>
      <p:graphicFrame>
        <p:nvGraphicFramePr>
          <p:cNvPr id="3" name="Object 2"/>
          <p:cNvGraphicFramePr>
            <a:graphicFrameLocks noChangeAspect="1"/>
          </p:cNvGraphicFramePr>
          <p:nvPr>
            <p:extLst>
              <p:ext uri="{D42A27DB-BD31-4B8C-83A1-F6EECF244321}">
                <p14:modId xmlns:p14="http://schemas.microsoft.com/office/powerpoint/2010/main" val="3003327891"/>
              </p:ext>
            </p:extLst>
          </p:nvPr>
        </p:nvGraphicFramePr>
        <p:xfrm>
          <a:off x="1244600" y="1231554"/>
          <a:ext cx="6648450" cy="5554663"/>
        </p:xfrm>
        <a:graphic>
          <a:graphicData uri="http://schemas.openxmlformats.org/presentationml/2006/ole">
            <mc:AlternateContent xmlns:mc="http://schemas.openxmlformats.org/markup-compatibility/2006">
              <mc:Choice xmlns:v="urn:schemas-microsoft-com:vml" Requires="v">
                <p:oleObj spid="_x0000_s14643" name="Worksheet" r:id="rId3" imgW="2826985" imgH="2362404" progId="Excel.Sheet.8">
                  <p:embed/>
                </p:oleObj>
              </mc:Choice>
              <mc:Fallback>
                <p:oleObj name="Worksheet" r:id="rId3" imgW="2826985" imgH="2362404" progId="Excel.Sheet.8">
                  <p:embed/>
                  <p:pic>
                    <p:nvPicPr>
                      <p:cNvPr id="0" name=""/>
                      <p:cNvPicPr/>
                      <p:nvPr/>
                    </p:nvPicPr>
                    <p:blipFill>
                      <a:blip r:embed="rId4"/>
                      <a:stretch>
                        <a:fillRect/>
                      </a:stretch>
                    </p:blipFill>
                    <p:spPr>
                      <a:xfrm>
                        <a:off x="1244600" y="1231554"/>
                        <a:ext cx="6648450" cy="5554663"/>
                      </a:xfrm>
                      <a:prstGeom prst="rect">
                        <a:avLst/>
                      </a:prstGeom>
                    </p:spPr>
                  </p:pic>
                </p:oleObj>
              </mc:Fallback>
            </mc:AlternateContent>
          </a:graphicData>
        </a:graphic>
      </p:graphicFrame>
      <p:sp>
        <p:nvSpPr>
          <p:cNvPr id="2" name="Oval 1"/>
          <p:cNvSpPr/>
          <p:nvPr/>
        </p:nvSpPr>
        <p:spPr>
          <a:xfrm>
            <a:off x="1792590" y="1656784"/>
            <a:ext cx="787651" cy="398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510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70769" y="81477"/>
            <a:ext cx="8192475" cy="1013988"/>
          </a:xfrm>
        </p:spPr>
        <p:txBody>
          <a:bodyPr>
            <a:normAutofit fontScale="90000"/>
          </a:bodyPr>
          <a:lstStyle/>
          <a:p>
            <a:pPr eaLnBrk="1" hangingPunct="1"/>
            <a:r>
              <a:rPr lang="en-US" altLang="en-US" dirty="0" smtClean="0"/>
              <a:t>5 Dopamine Receptors</a:t>
            </a:r>
            <a:br>
              <a:rPr lang="en-US" altLang="en-US" dirty="0" smtClean="0"/>
            </a:br>
            <a:r>
              <a:rPr lang="en-US" altLang="en-US" sz="3600" dirty="0" smtClean="0"/>
              <a:t>Greatest Breadth Across 5 D Receptors</a:t>
            </a:r>
          </a:p>
        </p:txBody>
      </p:sp>
      <p:sp>
        <p:nvSpPr>
          <p:cNvPr id="2" name="Oval 1"/>
          <p:cNvSpPr/>
          <p:nvPr/>
        </p:nvSpPr>
        <p:spPr>
          <a:xfrm>
            <a:off x="5567691" y="1665837"/>
            <a:ext cx="787651" cy="398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003327891"/>
              </p:ext>
            </p:extLst>
          </p:nvPr>
        </p:nvGraphicFramePr>
        <p:xfrm>
          <a:off x="1244600" y="1231900"/>
          <a:ext cx="6648450" cy="5554663"/>
        </p:xfrm>
        <a:graphic>
          <a:graphicData uri="http://schemas.openxmlformats.org/presentationml/2006/ole">
            <mc:AlternateContent xmlns:mc="http://schemas.openxmlformats.org/markup-compatibility/2006">
              <mc:Choice xmlns:v="urn:schemas-microsoft-com:vml" Requires="v">
                <p:oleObj spid="_x0000_s12638" name="Worksheet" r:id="rId3" imgW="2826985" imgH="2362404" progId="Excel.Sheet.8">
                  <p:embed/>
                </p:oleObj>
              </mc:Choice>
              <mc:Fallback>
                <p:oleObj name="Worksheet" r:id="rId3" imgW="2826985" imgH="2362404"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1231900"/>
                        <a:ext cx="664845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102692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8600" y="3022766"/>
            <a:ext cx="8686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400" dirty="0" smtClean="0">
                <a:solidFill>
                  <a:srgbClr val="000000"/>
                </a:solidFill>
                <a:cs typeface="Tahoma" pitchFamily="34" charset="0"/>
              </a:rPr>
              <a:t>Psilocin: “67</a:t>
            </a:r>
            <a:r>
              <a:rPr lang="en-US" altLang="en-US" sz="2400" dirty="0">
                <a:solidFill>
                  <a:srgbClr val="000000"/>
                </a:solidFill>
                <a:cs typeface="Tahoma" pitchFamily="34" charset="0"/>
              </a:rPr>
              <a:t>% of the volunteers rated the experience … to be either the </a:t>
            </a:r>
            <a:r>
              <a:rPr lang="en-US" altLang="en-US" sz="2400" dirty="0">
                <a:solidFill>
                  <a:srgbClr val="3333FF"/>
                </a:solidFill>
                <a:cs typeface="Tahoma" pitchFamily="34" charset="0"/>
              </a:rPr>
              <a:t>single most meaningful experience of his or her life or among the top five </a:t>
            </a:r>
            <a:r>
              <a:rPr lang="en-US" altLang="en-US" sz="2400" dirty="0">
                <a:solidFill>
                  <a:srgbClr val="000000"/>
                </a:solidFill>
                <a:cs typeface="Tahoma" pitchFamily="34" charset="0"/>
              </a:rPr>
              <a:t>most meaningful experiences of his or her life … </a:t>
            </a:r>
            <a:r>
              <a:rPr lang="en-US" altLang="en-US" sz="2400" dirty="0">
                <a:solidFill>
                  <a:srgbClr val="3333FF"/>
                </a:solidFill>
                <a:cs typeface="Tahoma" pitchFamily="34" charset="0"/>
              </a:rPr>
              <a:t>similar, for example, to the birth of a first child or death of a parent</a:t>
            </a:r>
            <a:r>
              <a:rPr lang="en-US" altLang="en-US" sz="2400" dirty="0">
                <a:solidFill>
                  <a:srgbClr val="000000"/>
                </a:solidFill>
                <a:cs typeface="Tahoma" pitchFamily="34" charset="0"/>
              </a:rPr>
              <a:t>. Thirty-three percent of the volunteers rated the … experience as being the </a:t>
            </a:r>
            <a:r>
              <a:rPr lang="en-US" altLang="en-US" sz="2400" dirty="0">
                <a:solidFill>
                  <a:srgbClr val="3333FF"/>
                </a:solidFill>
                <a:cs typeface="Tahoma" pitchFamily="34" charset="0"/>
              </a:rPr>
              <a:t>single most spiritually significant experience of his or her life</a:t>
            </a:r>
            <a:r>
              <a:rPr lang="en-US" altLang="en-US" sz="2400" dirty="0">
                <a:solidFill>
                  <a:srgbClr val="000000"/>
                </a:solidFill>
                <a:cs typeface="Tahoma" pitchFamily="34" charset="0"/>
              </a:rPr>
              <a:t>, with an additional 38% rating it to be </a:t>
            </a:r>
            <a:r>
              <a:rPr lang="en-US" altLang="en-US" sz="2400" dirty="0">
                <a:solidFill>
                  <a:srgbClr val="3333FF"/>
                </a:solidFill>
                <a:cs typeface="Tahoma" pitchFamily="34" charset="0"/>
              </a:rPr>
              <a:t>among the top five </a:t>
            </a:r>
            <a:r>
              <a:rPr lang="en-US" altLang="en-US" sz="2400" dirty="0">
                <a:solidFill>
                  <a:srgbClr val="000000"/>
                </a:solidFill>
                <a:cs typeface="Tahoma" pitchFamily="34" charset="0"/>
              </a:rPr>
              <a:t>most spiritually significant experiences.” Griffiths et al. (2006) </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68" y="706897"/>
            <a:ext cx="8727932" cy="1165406"/>
          </a:xfrm>
          <a:prstGeom prst="rect">
            <a:avLst/>
          </a:prstGeom>
        </p:spPr>
      </p:pic>
      <p:sp>
        <p:nvSpPr>
          <p:cNvPr id="5" name="TextBox 4"/>
          <p:cNvSpPr txBox="1"/>
          <p:nvPr/>
        </p:nvSpPr>
        <p:spPr>
          <a:xfrm>
            <a:off x="1411519" y="2133608"/>
            <a:ext cx="6320961" cy="584775"/>
          </a:xfrm>
          <a:prstGeom prst="rect">
            <a:avLst/>
          </a:prstGeom>
          <a:noFill/>
        </p:spPr>
        <p:txBody>
          <a:bodyPr wrap="none" rtlCol="0">
            <a:spAutoFit/>
          </a:bodyPr>
          <a:lstStyle/>
          <a:p>
            <a:r>
              <a:rPr lang="en-US" altLang="en-US" sz="3200" dirty="0">
                <a:latin typeface="+mn-lt"/>
              </a:rPr>
              <a:t>Cleanest Presentation of D Receptors</a:t>
            </a:r>
            <a:endParaRPr lang="en-US" sz="3200" dirty="0">
              <a:latin typeface="+mn-lt"/>
            </a:endParaRPr>
          </a:p>
        </p:txBody>
      </p:sp>
      <p:sp>
        <p:nvSpPr>
          <p:cNvPr id="8" name="Rectangle 4"/>
          <p:cNvSpPr>
            <a:spLocks noGrp="1" noChangeArrowheads="1"/>
          </p:cNvSpPr>
          <p:nvPr>
            <p:ph type="title"/>
          </p:nvPr>
        </p:nvSpPr>
        <p:spPr>
          <a:xfrm>
            <a:off x="682625" y="34832"/>
            <a:ext cx="7772400" cy="628520"/>
          </a:xfrm>
          <a:noFill/>
        </p:spPr>
        <p:txBody>
          <a:bodyPr>
            <a:noAutofit/>
          </a:bodyPr>
          <a:lstStyle/>
          <a:p>
            <a:pPr eaLnBrk="1" hangingPunct="1"/>
            <a:r>
              <a:rPr lang="en-US" altLang="en-US" sz="4000" dirty="0" smtClean="0"/>
              <a:t>Dopamine</a:t>
            </a:r>
          </a:p>
        </p:txBody>
      </p:sp>
    </p:spTree>
    <p:extLst>
      <p:ext uri="{BB962C8B-B14F-4D97-AF65-F5344CB8AC3E}">
        <p14:creationId xmlns:p14="http://schemas.microsoft.com/office/powerpoint/2010/main" val="37148941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57200" y="2883111"/>
            <a:ext cx="8226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800" dirty="0" smtClean="0">
                <a:solidFill>
                  <a:srgbClr val="000000"/>
                </a:solidFill>
                <a:latin typeface="+mn-lt"/>
                <a:cs typeface="Tahoma" pitchFamily="34" charset="0"/>
              </a:rPr>
              <a:t>Huston Smith was a participant in the original 1962 Good Friday experiment, before writing his textbook</a:t>
            </a:r>
          </a:p>
        </p:txBody>
      </p:sp>
      <p:sp>
        <p:nvSpPr>
          <p:cNvPr id="43012" name="Rectangle 4"/>
          <p:cNvSpPr>
            <a:spLocks noGrp="1" noChangeArrowheads="1"/>
          </p:cNvSpPr>
          <p:nvPr>
            <p:ph type="title"/>
          </p:nvPr>
        </p:nvSpPr>
        <p:spPr>
          <a:xfrm>
            <a:off x="682625" y="34832"/>
            <a:ext cx="7772400" cy="628520"/>
          </a:xfrm>
          <a:noFill/>
        </p:spPr>
        <p:txBody>
          <a:bodyPr>
            <a:noAutofit/>
          </a:bodyPr>
          <a:lstStyle/>
          <a:p>
            <a:pPr eaLnBrk="1" hangingPunct="1"/>
            <a:r>
              <a:rPr lang="en-US" altLang="en-US" sz="4000" dirty="0" smtClean="0"/>
              <a:t>Dopamine</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68" y="706897"/>
            <a:ext cx="8727932" cy="1165406"/>
          </a:xfrm>
          <a:prstGeom prst="rect">
            <a:avLst/>
          </a:prstGeom>
        </p:spPr>
      </p:pic>
      <p:sp>
        <p:nvSpPr>
          <p:cNvPr id="7" name="Rectangle 3"/>
          <p:cNvSpPr>
            <a:spLocks noGrp="1" noChangeArrowheads="1"/>
          </p:cNvSpPr>
          <p:nvPr>
            <p:ph idx="1"/>
          </p:nvPr>
        </p:nvSpPr>
        <p:spPr>
          <a:xfrm>
            <a:off x="684213" y="4788464"/>
            <a:ext cx="7772400" cy="1765300"/>
          </a:xfrm>
        </p:spPr>
        <p:txBody>
          <a:bodyPr/>
          <a:lstStyle/>
          <a:p>
            <a:pPr eaLnBrk="1" hangingPunct="1">
              <a:lnSpc>
                <a:spcPct val="80000"/>
              </a:lnSpc>
            </a:pPr>
            <a:r>
              <a:rPr lang="en-US" altLang="en-US" sz="2000" dirty="0" smtClean="0">
                <a:solidFill>
                  <a:srgbClr val="000000"/>
                </a:solidFill>
              </a:rPr>
              <a:t>Huston Smith – born 1919</a:t>
            </a:r>
          </a:p>
          <a:p>
            <a:pPr lvl="1" eaLnBrk="1" hangingPunct="1">
              <a:lnSpc>
                <a:spcPct val="80000"/>
              </a:lnSpc>
            </a:pPr>
            <a:r>
              <a:rPr lang="en-US" altLang="en-US" sz="1800" dirty="0" smtClean="0">
                <a:solidFill>
                  <a:srgbClr val="000000"/>
                </a:solidFill>
              </a:rPr>
              <a:t>Religious studies scholar</a:t>
            </a:r>
          </a:p>
          <a:p>
            <a:pPr lvl="1" eaLnBrk="1" hangingPunct="1">
              <a:lnSpc>
                <a:spcPct val="80000"/>
              </a:lnSpc>
            </a:pPr>
            <a:r>
              <a:rPr lang="en-US" altLang="en-US" sz="1800" dirty="0" smtClean="0">
                <a:solidFill>
                  <a:srgbClr val="000000"/>
                </a:solidFill>
              </a:rPr>
              <a:t>Methodist missionary</a:t>
            </a:r>
          </a:p>
          <a:p>
            <a:pPr lvl="1" eaLnBrk="1" hangingPunct="1">
              <a:lnSpc>
                <a:spcPct val="80000"/>
              </a:lnSpc>
            </a:pPr>
            <a:r>
              <a:rPr lang="en-US" altLang="en-US" sz="1800" dirty="0" smtClean="0">
                <a:solidFill>
                  <a:srgbClr val="000000"/>
                </a:solidFill>
              </a:rPr>
              <a:t>Author of “The Religions of Man” revised to “The World’s Religions”</a:t>
            </a:r>
          </a:p>
          <a:p>
            <a:pPr lvl="2" eaLnBrk="1" hangingPunct="1">
              <a:lnSpc>
                <a:spcPct val="80000"/>
              </a:lnSpc>
            </a:pPr>
            <a:r>
              <a:rPr lang="en-US" altLang="en-US" sz="1600" dirty="0" smtClean="0">
                <a:solidFill>
                  <a:srgbClr val="000000"/>
                </a:solidFill>
              </a:rPr>
              <a:t>2 million copies sold</a:t>
            </a:r>
          </a:p>
          <a:p>
            <a:pPr lvl="2" eaLnBrk="1" hangingPunct="1">
              <a:lnSpc>
                <a:spcPct val="80000"/>
              </a:lnSpc>
            </a:pPr>
            <a:r>
              <a:rPr lang="en-US" altLang="en-US" sz="1600" dirty="0" smtClean="0">
                <a:solidFill>
                  <a:srgbClr val="000000"/>
                </a:solidFill>
              </a:rPr>
              <a:t>Common introduction to comparative religion</a:t>
            </a:r>
          </a:p>
        </p:txBody>
      </p:sp>
    </p:spTree>
    <p:extLst>
      <p:ext uri="{BB962C8B-B14F-4D97-AF65-F5344CB8AC3E}">
        <p14:creationId xmlns:p14="http://schemas.microsoft.com/office/powerpoint/2010/main" val="10171784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684213" y="4788464"/>
            <a:ext cx="7772400" cy="1765300"/>
          </a:xfrm>
        </p:spPr>
        <p:txBody>
          <a:bodyPr/>
          <a:lstStyle/>
          <a:p>
            <a:pPr eaLnBrk="1" hangingPunct="1">
              <a:lnSpc>
                <a:spcPct val="80000"/>
              </a:lnSpc>
            </a:pPr>
            <a:r>
              <a:rPr lang="en-US" altLang="en-US" sz="2000" dirty="0" smtClean="0">
                <a:solidFill>
                  <a:srgbClr val="000000"/>
                </a:solidFill>
              </a:rPr>
              <a:t>Huston Smith – born 1919</a:t>
            </a:r>
          </a:p>
          <a:p>
            <a:pPr lvl="1" eaLnBrk="1" hangingPunct="1">
              <a:lnSpc>
                <a:spcPct val="80000"/>
              </a:lnSpc>
            </a:pPr>
            <a:r>
              <a:rPr lang="en-US" altLang="en-US" sz="1800" dirty="0" smtClean="0">
                <a:solidFill>
                  <a:srgbClr val="000000"/>
                </a:solidFill>
              </a:rPr>
              <a:t>Religious studies scholar</a:t>
            </a:r>
          </a:p>
          <a:p>
            <a:pPr lvl="1" eaLnBrk="1" hangingPunct="1">
              <a:lnSpc>
                <a:spcPct val="80000"/>
              </a:lnSpc>
            </a:pPr>
            <a:r>
              <a:rPr lang="en-US" altLang="en-US" sz="1800" dirty="0" smtClean="0">
                <a:solidFill>
                  <a:srgbClr val="000000"/>
                </a:solidFill>
              </a:rPr>
              <a:t>Methodist missionary</a:t>
            </a:r>
          </a:p>
          <a:p>
            <a:pPr lvl="1" eaLnBrk="1" hangingPunct="1">
              <a:lnSpc>
                <a:spcPct val="80000"/>
              </a:lnSpc>
            </a:pPr>
            <a:r>
              <a:rPr lang="en-US" altLang="en-US" sz="1800" dirty="0" smtClean="0">
                <a:solidFill>
                  <a:srgbClr val="000000"/>
                </a:solidFill>
              </a:rPr>
              <a:t>Author of “The Religions of Man” revised to “The World’s Religions”</a:t>
            </a:r>
          </a:p>
          <a:p>
            <a:pPr lvl="2" eaLnBrk="1" hangingPunct="1">
              <a:lnSpc>
                <a:spcPct val="80000"/>
              </a:lnSpc>
            </a:pPr>
            <a:r>
              <a:rPr lang="en-US" altLang="en-US" sz="1600" dirty="0" smtClean="0">
                <a:solidFill>
                  <a:srgbClr val="000000"/>
                </a:solidFill>
              </a:rPr>
              <a:t>2 million copies sold</a:t>
            </a:r>
          </a:p>
          <a:p>
            <a:pPr lvl="2" eaLnBrk="1" hangingPunct="1">
              <a:lnSpc>
                <a:spcPct val="80000"/>
              </a:lnSpc>
            </a:pPr>
            <a:r>
              <a:rPr lang="en-US" altLang="en-US" sz="1600" dirty="0" smtClean="0">
                <a:solidFill>
                  <a:srgbClr val="000000"/>
                </a:solidFill>
              </a:rPr>
              <a:t>Common introduction to comparative religion</a:t>
            </a:r>
          </a:p>
        </p:txBody>
      </p:sp>
      <p:sp>
        <p:nvSpPr>
          <p:cNvPr id="5" name="Text Box 2"/>
          <p:cNvSpPr txBox="1">
            <a:spLocks noChangeArrowheads="1"/>
          </p:cNvSpPr>
          <p:nvPr/>
        </p:nvSpPr>
        <p:spPr bwMode="auto">
          <a:xfrm>
            <a:off x="457200" y="1980934"/>
            <a:ext cx="82264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800" b="1" dirty="0">
                <a:solidFill>
                  <a:srgbClr val="000000"/>
                </a:solidFill>
                <a:latin typeface="+mn-lt"/>
                <a:cs typeface="Tahoma" pitchFamily="34" charset="0"/>
              </a:rPr>
              <a:t>Psilocin</a:t>
            </a:r>
            <a:r>
              <a:rPr lang="en-US" altLang="en-US" sz="2800" b="1" dirty="0" smtClean="0">
                <a:solidFill>
                  <a:srgbClr val="000000"/>
                </a:solidFill>
                <a:latin typeface="+mn-lt"/>
                <a:cs typeface="Tahoma" pitchFamily="34" charset="0"/>
              </a:rPr>
              <a:t>:</a:t>
            </a:r>
            <a:r>
              <a:rPr lang="en-US" altLang="en-US" sz="2800" dirty="0" smtClean="0">
                <a:solidFill>
                  <a:srgbClr val="000000"/>
                </a:solidFill>
                <a:latin typeface="+mn-lt"/>
                <a:cs typeface="Tahoma" pitchFamily="34" charset="0"/>
              </a:rPr>
              <a:t> “</a:t>
            </a:r>
            <a:r>
              <a:rPr lang="en-US" altLang="en-US" sz="2800" dirty="0">
                <a:solidFill>
                  <a:srgbClr val="000000"/>
                </a:solidFill>
                <a:latin typeface="+mn-lt"/>
                <a:cs typeface="Tahoma" pitchFamily="34" charset="0"/>
              </a:rPr>
              <a:t>The </a:t>
            </a:r>
            <a:r>
              <a:rPr lang="en-US" altLang="en-US" sz="2800" dirty="0">
                <a:solidFill>
                  <a:srgbClr val="3333FF"/>
                </a:solidFill>
                <a:latin typeface="+mn-lt"/>
                <a:cs typeface="Tahoma" pitchFamily="34" charset="0"/>
              </a:rPr>
              <a:t>dominant effects </a:t>
            </a:r>
            <a:r>
              <a:rPr lang="en-US" altLang="en-US" sz="2800" dirty="0">
                <a:solidFill>
                  <a:srgbClr val="000000"/>
                </a:solidFill>
                <a:latin typeface="+mn-lt"/>
                <a:cs typeface="Tahoma" pitchFamily="34" charset="0"/>
              </a:rPr>
              <a:t>of the experience </a:t>
            </a:r>
            <a:r>
              <a:rPr lang="en-US" altLang="en-US" sz="2800" dirty="0">
                <a:solidFill>
                  <a:srgbClr val="3333FF"/>
                </a:solidFill>
                <a:latin typeface="+mn-lt"/>
                <a:cs typeface="Tahoma" pitchFamily="34" charset="0"/>
              </a:rPr>
              <a:t>were two</a:t>
            </a:r>
            <a:r>
              <a:rPr lang="en-US" altLang="en-US" sz="2800" dirty="0">
                <a:solidFill>
                  <a:srgbClr val="000000"/>
                </a:solidFill>
                <a:latin typeface="+mn-lt"/>
                <a:cs typeface="Tahoma" pitchFamily="34" charset="0"/>
              </a:rPr>
              <a:t>: </a:t>
            </a:r>
            <a:r>
              <a:rPr lang="en-US" altLang="en-US" sz="2800" dirty="0">
                <a:solidFill>
                  <a:srgbClr val="3333FF"/>
                </a:solidFill>
                <a:latin typeface="+mn-lt"/>
                <a:cs typeface="Tahoma" pitchFamily="34" charset="0"/>
              </a:rPr>
              <a:t>awe (which I had known conceptually as the distinctive religious emotion but had never before experienced so intensely)</a:t>
            </a:r>
            <a:r>
              <a:rPr lang="en-US" altLang="en-US" sz="2800" dirty="0">
                <a:solidFill>
                  <a:srgbClr val="000000"/>
                </a:solidFill>
                <a:latin typeface="+mn-lt"/>
                <a:cs typeface="Tahoma" pitchFamily="34" charset="0"/>
              </a:rPr>
              <a:t> </a:t>
            </a:r>
            <a:r>
              <a:rPr lang="en-US" altLang="en-US" sz="2800" dirty="0">
                <a:latin typeface="+mn-lt"/>
                <a:cs typeface="Tahoma" pitchFamily="34" charset="0"/>
              </a:rPr>
              <a:t>and certainty.  There was no doubting that the Reality I experienced was ultimate.  The conviction has remained</a:t>
            </a:r>
            <a:r>
              <a:rPr lang="en-US" altLang="en-US" sz="2800" dirty="0">
                <a:solidFill>
                  <a:srgbClr val="000000"/>
                </a:solidFill>
                <a:latin typeface="+mn-lt"/>
                <a:cs typeface="Tahoma" pitchFamily="34" charset="0"/>
              </a:rPr>
              <a:t>.”  Smith (2001) p. 15.</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68" y="706897"/>
            <a:ext cx="8727932" cy="1165406"/>
          </a:xfrm>
          <a:prstGeom prst="rect">
            <a:avLst/>
          </a:prstGeom>
        </p:spPr>
      </p:pic>
      <p:sp>
        <p:nvSpPr>
          <p:cNvPr id="8" name="Rectangle 4"/>
          <p:cNvSpPr>
            <a:spLocks noGrp="1" noChangeArrowheads="1"/>
          </p:cNvSpPr>
          <p:nvPr>
            <p:ph type="title"/>
          </p:nvPr>
        </p:nvSpPr>
        <p:spPr>
          <a:xfrm>
            <a:off x="682625" y="34832"/>
            <a:ext cx="7772400" cy="628520"/>
          </a:xfrm>
          <a:noFill/>
        </p:spPr>
        <p:txBody>
          <a:bodyPr>
            <a:noAutofit/>
          </a:bodyPr>
          <a:lstStyle/>
          <a:p>
            <a:pPr eaLnBrk="1" hangingPunct="1"/>
            <a:r>
              <a:rPr lang="en-US" altLang="en-US" sz="4000" dirty="0" smtClean="0"/>
              <a:t>Dopamine</a:t>
            </a:r>
          </a:p>
        </p:txBody>
      </p:sp>
    </p:spTree>
    <p:extLst>
      <p:ext uri="{BB962C8B-B14F-4D97-AF65-F5344CB8AC3E}">
        <p14:creationId xmlns:p14="http://schemas.microsoft.com/office/powerpoint/2010/main" val="13855062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57200" y="1980934"/>
            <a:ext cx="82264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eaLnBrk="1" hangingPunct="1">
              <a:spcBef>
                <a:spcPct val="0"/>
              </a:spcBef>
              <a:buSzTx/>
              <a:buFontTx/>
              <a:buNone/>
            </a:pPr>
            <a:r>
              <a:rPr lang="en-US" altLang="en-US" sz="2800" b="1" dirty="0">
                <a:solidFill>
                  <a:srgbClr val="000000"/>
                </a:solidFill>
                <a:latin typeface="+mn-lt"/>
                <a:cs typeface="Tahoma" pitchFamily="34" charset="0"/>
              </a:rPr>
              <a:t>Psilocin</a:t>
            </a:r>
            <a:r>
              <a:rPr lang="en-US" altLang="en-US" sz="2800" b="1" dirty="0" smtClean="0">
                <a:solidFill>
                  <a:srgbClr val="000000"/>
                </a:solidFill>
                <a:latin typeface="+mn-lt"/>
                <a:cs typeface="Tahoma" pitchFamily="34" charset="0"/>
              </a:rPr>
              <a:t>:</a:t>
            </a:r>
            <a:r>
              <a:rPr lang="en-US" altLang="en-US" sz="2800" dirty="0" smtClean="0">
                <a:solidFill>
                  <a:srgbClr val="000000"/>
                </a:solidFill>
                <a:latin typeface="+mn-lt"/>
                <a:cs typeface="Tahoma" pitchFamily="34" charset="0"/>
              </a:rPr>
              <a:t> “</a:t>
            </a:r>
            <a:r>
              <a:rPr lang="en-US" altLang="en-US" sz="2800" dirty="0">
                <a:solidFill>
                  <a:srgbClr val="000000"/>
                </a:solidFill>
                <a:latin typeface="+mn-lt"/>
                <a:cs typeface="Tahoma" pitchFamily="34" charset="0"/>
              </a:rPr>
              <a:t>The </a:t>
            </a:r>
            <a:r>
              <a:rPr lang="en-US" altLang="en-US" sz="2800" dirty="0">
                <a:solidFill>
                  <a:srgbClr val="3333FF"/>
                </a:solidFill>
                <a:latin typeface="+mn-lt"/>
                <a:cs typeface="Tahoma" pitchFamily="34" charset="0"/>
              </a:rPr>
              <a:t>dominant effects </a:t>
            </a:r>
            <a:r>
              <a:rPr lang="en-US" altLang="en-US" sz="2800" dirty="0">
                <a:solidFill>
                  <a:srgbClr val="000000"/>
                </a:solidFill>
                <a:latin typeface="+mn-lt"/>
                <a:cs typeface="Tahoma" pitchFamily="34" charset="0"/>
              </a:rPr>
              <a:t>of the experience </a:t>
            </a:r>
            <a:r>
              <a:rPr lang="en-US" altLang="en-US" sz="2800" dirty="0">
                <a:solidFill>
                  <a:srgbClr val="3333FF"/>
                </a:solidFill>
                <a:latin typeface="+mn-lt"/>
                <a:cs typeface="Tahoma" pitchFamily="34" charset="0"/>
              </a:rPr>
              <a:t>were two</a:t>
            </a:r>
            <a:r>
              <a:rPr lang="en-US" altLang="en-US" sz="2800" dirty="0">
                <a:solidFill>
                  <a:srgbClr val="000000"/>
                </a:solidFill>
                <a:latin typeface="+mn-lt"/>
                <a:cs typeface="Tahoma" pitchFamily="34" charset="0"/>
              </a:rPr>
              <a:t>: awe (which I had known conceptually as the distinctive religious emotion but had never before experienced so intensely) </a:t>
            </a:r>
            <a:r>
              <a:rPr lang="en-US" altLang="en-US" sz="2800" dirty="0">
                <a:solidFill>
                  <a:srgbClr val="3333FF"/>
                </a:solidFill>
                <a:latin typeface="+mn-lt"/>
                <a:cs typeface="Tahoma" pitchFamily="34" charset="0"/>
              </a:rPr>
              <a:t>and certainty</a:t>
            </a:r>
            <a:r>
              <a:rPr lang="en-US" altLang="en-US" sz="2800" dirty="0">
                <a:solidFill>
                  <a:srgbClr val="000000"/>
                </a:solidFill>
                <a:latin typeface="+mn-lt"/>
                <a:cs typeface="Tahoma" pitchFamily="34" charset="0"/>
              </a:rPr>
              <a:t>.  </a:t>
            </a:r>
            <a:r>
              <a:rPr lang="en-US" altLang="en-US" sz="2800" dirty="0">
                <a:solidFill>
                  <a:srgbClr val="3333FF"/>
                </a:solidFill>
                <a:latin typeface="+mn-lt"/>
                <a:cs typeface="Tahoma" pitchFamily="34" charset="0"/>
              </a:rPr>
              <a:t>There was no doubting that the Reality I experienced was ultimate</a:t>
            </a:r>
            <a:r>
              <a:rPr lang="en-US" altLang="en-US" sz="2800" dirty="0">
                <a:solidFill>
                  <a:srgbClr val="000000"/>
                </a:solidFill>
                <a:latin typeface="+mn-lt"/>
                <a:cs typeface="Tahoma" pitchFamily="34" charset="0"/>
              </a:rPr>
              <a:t>.  The conviction has remained.”  Smith (2001) p. 15.</a:t>
            </a:r>
          </a:p>
        </p:txBody>
      </p:sp>
      <p:sp>
        <p:nvSpPr>
          <p:cNvPr id="43011" name="Rectangle 3"/>
          <p:cNvSpPr>
            <a:spLocks noGrp="1" noChangeArrowheads="1"/>
          </p:cNvSpPr>
          <p:nvPr>
            <p:ph idx="1"/>
          </p:nvPr>
        </p:nvSpPr>
        <p:spPr>
          <a:xfrm>
            <a:off x="684213" y="4788464"/>
            <a:ext cx="7772400" cy="1765300"/>
          </a:xfrm>
        </p:spPr>
        <p:txBody>
          <a:bodyPr/>
          <a:lstStyle/>
          <a:p>
            <a:pPr eaLnBrk="1" hangingPunct="1">
              <a:lnSpc>
                <a:spcPct val="80000"/>
              </a:lnSpc>
            </a:pPr>
            <a:r>
              <a:rPr lang="en-US" altLang="en-US" sz="2000" dirty="0" smtClean="0">
                <a:solidFill>
                  <a:srgbClr val="000000"/>
                </a:solidFill>
              </a:rPr>
              <a:t>Huston Smith – born 1919</a:t>
            </a:r>
          </a:p>
          <a:p>
            <a:pPr lvl="1" eaLnBrk="1" hangingPunct="1">
              <a:lnSpc>
                <a:spcPct val="80000"/>
              </a:lnSpc>
            </a:pPr>
            <a:r>
              <a:rPr lang="en-US" altLang="en-US" sz="1800" dirty="0" smtClean="0">
                <a:solidFill>
                  <a:srgbClr val="000000"/>
                </a:solidFill>
              </a:rPr>
              <a:t>Religious studies scholar</a:t>
            </a:r>
          </a:p>
          <a:p>
            <a:pPr lvl="1" eaLnBrk="1" hangingPunct="1">
              <a:lnSpc>
                <a:spcPct val="80000"/>
              </a:lnSpc>
            </a:pPr>
            <a:r>
              <a:rPr lang="en-US" altLang="en-US" sz="1800" dirty="0" smtClean="0">
                <a:solidFill>
                  <a:srgbClr val="000000"/>
                </a:solidFill>
              </a:rPr>
              <a:t>Methodist missionary</a:t>
            </a:r>
          </a:p>
          <a:p>
            <a:pPr lvl="1" eaLnBrk="1" hangingPunct="1">
              <a:lnSpc>
                <a:spcPct val="80000"/>
              </a:lnSpc>
            </a:pPr>
            <a:r>
              <a:rPr lang="en-US" altLang="en-US" sz="1800" dirty="0" smtClean="0">
                <a:solidFill>
                  <a:srgbClr val="000000"/>
                </a:solidFill>
              </a:rPr>
              <a:t>Author of “The Religions of Man” revised to “The World’s Religions”</a:t>
            </a:r>
          </a:p>
          <a:p>
            <a:pPr lvl="2" eaLnBrk="1" hangingPunct="1">
              <a:lnSpc>
                <a:spcPct val="80000"/>
              </a:lnSpc>
            </a:pPr>
            <a:r>
              <a:rPr lang="en-US" altLang="en-US" sz="1600" dirty="0" smtClean="0">
                <a:solidFill>
                  <a:srgbClr val="000000"/>
                </a:solidFill>
              </a:rPr>
              <a:t>2 million copies sold</a:t>
            </a:r>
          </a:p>
          <a:p>
            <a:pPr lvl="2" eaLnBrk="1" hangingPunct="1">
              <a:lnSpc>
                <a:spcPct val="80000"/>
              </a:lnSpc>
            </a:pPr>
            <a:r>
              <a:rPr lang="en-US" altLang="en-US" sz="1600" dirty="0" smtClean="0">
                <a:solidFill>
                  <a:srgbClr val="000000"/>
                </a:solidFill>
              </a:rPr>
              <a:t>Common introduction to comparative religion</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68" y="706897"/>
            <a:ext cx="8727932" cy="1165406"/>
          </a:xfrm>
          <a:prstGeom prst="rect">
            <a:avLst/>
          </a:prstGeom>
        </p:spPr>
      </p:pic>
      <p:sp>
        <p:nvSpPr>
          <p:cNvPr id="7" name="Rectangle 4"/>
          <p:cNvSpPr>
            <a:spLocks noGrp="1" noChangeArrowheads="1"/>
          </p:cNvSpPr>
          <p:nvPr>
            <p:ph type="title"/>
          </p:nvPr>
        </p:nvSpPr>
        <p:spPr>
          <a:xfrm>
            <a:off x="682625" y="34832"/>
            <a:ext cx="7772400" cy="628520"/>
          </a:xfrm>
          <a:noFill/>
        </p:spPr>
        <p:txBody>
          <a:bodyPr>
            <a:noAutofit/>
          </a:bodyPr>
          <a:lstStyle/>
          <a:p>
            <a:pPr eaLnBrk="1" hangingPunct="1"/>
            <a:r>
              <a:rPr lang="en-US" altLang="en-US" sz="4000" dirty="0" smtClean="0"/>
              <a:t>Dopamine</a:t>
            </a:r>
          </a:p>
        </p:txBody>
      </p:sp>
    </p:spTree>
    <p:extLst>
      <p:ext uri="{BB962C8B-B14F-4D97-AF65-F5344CB8AC3E}">
        <p14:creationId xmlns:p14="http://schemas.microsoft.com/office/powerpoint/2010/main" val="16645943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293" y="706438"/>
            <a:ext cx="8755063" cy="1167004"/>
          </a:xfrm>
          <a:prstGeom prst="rect">
            <a:avLst/>
          </a:prstGeom>
        </p:spPr>
      </p:pic>
      <p:sp>
        <p:nvSpPr>
          <p:cNvPr id="3" name="TextBox 2"/>
          <p:cNvSpPr txBox="1"/>
          <p:nvPr/>
        </p:nvSpPr>
        <p:spPr>
          <a:xfrm>
            <a:off x="3548353" y="4046793"/>
            <a:ext cx="2040944" cy="1569660"/>
          </a:xfrm>
          <a:prstGeom prst="rect">
            <a:avLst/>
          </a:prstGeom>
          <a:noFill/>
        </p:spPr>
        <p:txBody>
          <a:bodyPr wrap="none" rtlCol="0">
            <a:spAutoFit/>
          </a:bodyPr>
          <a:lstStyle/>
          <a:p>
            <a:pPr algn="ctr"/>
            <a:r>
              <a:rPr lang="en-US" sz="3200" dirty="0" smtClean="0">
                <a:latin typeface="Tahoma" panose="020B0604030504040204" pitchFamily="34" charset="0"/>
                <a:ea typeface="Tahoma" panose="020B0604030504040204" pitchFamily="34" charset="0"/>
                <a:cs typeface="Tahoma" panose="020B0604030504040204" pitchFamily="34" charset="0"/>
              </a:rPr>
              <a:t>this is god</a:t>
            </a:r>
          </a:p>
          <a:p>
            <a:pPr algn="ctr"/>
            <a:r>
              <a:rPr lang="en-US" sz="3200" dirty="0" smtClean="0">
                <a:latin typeface="Tahoma" panose="020B0604030504040204" pitchFamily="34" charset="0"/>
                <a:ea typeface="Tahoma" panose="020B0604030504040204" pitchFamily="34" charset="0"/>
                <a:cs typeface="Tahoma" panose="020B0604030504040204" pitchFamily="34" charset="0"/>
              </a:rPr>
              <a:t>I am god</a:t>
            </a:r>
          </a:p>
          <a:p>
            <a:pPr algn="ctr"/>
            <a:r>
              <a:rPr lang="en-US" sz="3200" dirty="0" smtClean="0">
                <a:latin typeface="Tahoma" panose="020B0604030504040204" pitchFamily="34" charset="0"/>
                <a:ea typeface="Tahoma" panose="020B0604030504040204" pitchFamily="34" charset="0"/>
                <a:cs typeface="Tahoma" panose="020B0604030504040204" pitchFamily="34" charset="0"/>
              </a:rPr>
              <a:t>all is god</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txBox="1">
            <a:spLocks noChangeArrowheads="1"/>
          </p:cNvSpPr>
          <p:nvPr/>
        </p:nvSpPr>
        <p:spPr>
          <a:xfrm>
            <a:off x="1" y="2730980"/>
            <a:ext cx="9143999" cy="101398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600" dirty="0" smtClean="0"/>
              <a:t>At high doses 5-MeO-DMT becomes D drug</a:t>
            </a:r>
          </a:p>
        </p:txBody>
      </p:sp>
      <p:sp>
        <p:nvSpPr>
          <p:cNvPr id="8" name="Rectangle 4"/>
          <p:cNvSpPr>
            <a:spLocks noGrp="1" noChangeArrowheads="1"/>
          </p:cNvSpPr>
          <p:nvPr>
            <p:ph type="title"/>
          </p:nvPr>
        </p:nvSpPr>
        <p:spPr>
          <a:xfrm>
            <a:off x="682625" y="34832"/>
            <a:ext cx="7772400" cy="628520"/>
          </a:xfrm>
          <a:noFill/>
        </p:spPr>
        <p:txBody>
          <a:bodyPr>
            <a:noAutofit/>
          </a:bodyPr>
          <a:lstStyle/>
          <a:p>
            <a:pPr eaLnBrk="1" hangingPunct="1"/>
            <a:r>
              <a:rPr lang="en-US" altLang="en-US" sz="4000" dirty="0" smtClean="0"/>
              <a:t>Dopamine</a:t>
            </a:r>
          </a:p>
        </p:txBody>
      </p:sp>
    </p:spTree>
    <p:extLst>
      <p:ext uri="{BB962C8B-B14F-4D97-AF65-F5344CB8AC3E}">
        <p14:creationId xmlns:p14="http://schemas.microsoft.com/office/powerpoint/2010/main" val="11432018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214108" y="1122617"/>
            <a:ext cx="8709433" cy="5232903"/>
          </a:xfrm>
        </p:spPr>
        <p:txBody>
          <a:bodyPr>
            <a:normAutofit/>
          </a:bodyPr>
          <a:lstStyle/>
          <a:p>
            <a:r>
              <a:rPr lang="en-US" altLang="en-US" sz="4000" dirty="0" smtClean="0">
                <a:solidFill>
                  <a:srgbClr val="000000"/>
                </a:solidFill>
              </a:rPr>
              <a:t>Dopamine can</a:t>
            </a:r>
          </a:p>
          <a:p>
            <a:pPr lvl="1"/>
            <a:r>
              <a:rPr lang="en-US" altLang="en-US" sz="3600" dirty="0" smtClean="0">
                <a:solidFill>
                  <a:srgbClr val="000000"/>
                </a:solidFill>
              </a:rPr>
              <a:t>combine awe with uncritical certainty</a:t>
            </a:r>
          </a:p>
          <a:p>
            <a:pPr lvl="1"/>
            <a:r>
              <a:rPr lang="en-US" altLang="en-US" sz="3600" dirty="0" smtClean="0">
                <a:solidFill>
                  <a:srgbClr val="000000"/>
                </a:solidFill>
              </a:rPr>
              <a:t>provoke a religious/spiritual sentiment</a:t>
            </a:r>
          </a:p>
          <a:p>
            <a:pPr lvl="1"/>
            <a:r>
              <a:rPr lang="en-US" altLang="en-US" sz="3600" dirty="0" smtClean="0">
                <a:solidFill>
                  <a:srgbClr val="000000"/>
                </a:solidFill>
              </a:rPr>
              <a:t>leave deep memory traces</a:t>
            </a:r>
          </a:p>
          <a:p>
            <a:pPr lvl="1"/>
            <a:r>
              <a:rPr lang="en-US" altLang="en-US" sz="3600" dirty="0" smtClean="0">
                <a:solidFill>
                  <a:srgbClr val="000000"/>
                </a:solidFill>
              </a:rPr>
              <a:t>make us passionate about ideas/ideology</a:t>
            </a:r>
          </a:p>
          <a:p>
            <a:pPr lvl="1"/>
            <a:r>
              <a:rPr lang="en-US" altLang="en-US" sz="3600" dirty="0" smtClean="0">
                <a:solidFill>
                  <a:srgbClr val="000000"/>
                </a:solidFill>
              </a:rPr>
              <a:t>facilitate the integration of </a:t>
            </a:r>
          </a:p>
          <a:p>
            <a:pPr lvl="2"/>
            <a:r>
              <a:rPr lang="en-US" altLang="en-US" sz="3200" dirty="0" smtClean="0">
                <a:solidFill>
                  <a:srgbClr val="000000"/>
                </a:solidFill>
              </a:rPr>
              <a:t>a social construct</a:t>
            </a:r>
          </a:p>
          <a:p>
            <a:pPr lvl="2"/>
            <a:r>
              <a:rPr lang="en-US" altLang="en-US" sz="3200" dirty="0" smtClean="0">
                <a:solidFill>
                  <a:srgbClr val="000000"/>
                </a:solidFill>
              </a:rPr>
              <a:t>a way of life</a:t>
            </a:r>
          </a:p>
        </p:txBody>
      </p:sp>
      <p:sp>
        <p:nvSpPr>
          <p:cNvPr id="6" name="Rectangle 4"/>
          <p:cNvSpPr>
            <a:spLocks noGrp="1" noChangeArrowheads="1"/>
          </p:cNvSpPr>
          <p:nvPr>
            <p:ph type="title"/>
          </p:nvPr>
        </p:nvSpPr>
        <p:spPr>
          <a:xfrm>
            <a:off x="682625" y="34832"/>
            <a:ext cx="7772400" cy="628520"/>
          </a:xfrm>
          <a:noFill/>
        </p:spPr>
        <p:txBody>
          <a:bodyPr>
            <a:noAutofit/>
          </a:bodyPr>
          <a:lstStyle/>
          <a:p>
            <a:pPr eaLnBrk="1" hangingPunct="1"/>
            <a:r>
              <a:rPr lang="en-US" altLang="en-US" sz="4000" dirty="0" smtClean="0"/>
              <a:t>Dopamine</a:t>
            </a:r>
          </a:p>
        </p:txBody>
      </p:sp>
    </p:spTree>
    <p:extLst>
      <p:ext uri="{BB962C8B-B14F-4D97-AF65-F5344CB8AC3E}">
        <p14:creationId xmlns:p14="http://schemas.microsoft.com/office/powerpoint/2010/main" val="30418802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754063"/>
          </a:xfrm>
        </p:spPr>
        <p:txBody>
          <a:bodyPr/>
          <a:lstStyle/>
          <a:p>
            <a:r>
              <a:rPr lang="en-US" altLang="en-US" sz="4000" smtClean="0"/>
              <a:t>Awe, Certainty, Meaning, Significance</a:t>
            </a:r>
          </a:p>
        </p:txBody>
      </p:sp>
      <p:sp>
        <p:nvSpPr>
          <p:cNvPr id="38915" name="TextBox 12"/>
          <p:cNvSpPr txBox="1">
            <a:spLocks noChangeArrowheads="1"/>
          </p:cNvSpPr>
          <p:nvPr/>
        </p:nvSpPr>
        <p:spPr bwMode="auto">
          <a:xfrm>
            <a:off x="5422900" y="5938838"/>
            <a:ext cx="264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1800">
                <a:solidFill>
                  <a:srgbClr val="000000"/>
                </a:solidFill>
                <a:cs typeface="Tahoma" pitchFamily="34" charset="0"/>
              </a:rPr>
              <a:t>Jesus </a:t>
            </a:r>
          </a:p>
          <a:p>
            <a:pPr algn="ctr" eaLnBrk="1" hangingPunct="1">
              <a:spcBef>
                <a:spcPct val="0"/>
              </a:spcBef>
              <a:buSzTx/>
              <a:buFontTx/>
              <a:buNone/>
            </a:pPr>
            <a:r>
              <a:rPr lang="en-US" altLang="en-US" sz="1800">
                <a:solidFill>
                  <a:srgbClr val="000000"/>
                </a:solidFill>
              </a:rPr>
              <a:t>5 BC/BCE – </a:t>
            </a:r>
            <a:r>
              <a:rPr lang="en-US" altLang="en-US" sz="1800" i="1">
                <a:solidFill>
                  <a:srgbClr val="000000"/>
                </a:solidFill>
              </a:rPr>
              <a:t>c.</a:t>
            </a:r>
            <a:r>
              <a:rPr lang="en-US" altLang="en-US" sz="1800">
                <a:solidFill>
                  <a:srgbClr val="000000"/>
                </a:solidFill>
              </a:rPr>
              <a:t> 30 AD/CE</a:t>
            </a:r>
            <a:endParaRPr lang="en-US" altLang="en-US" sz="1800">
              <a:solidFill>
                <a:srgbClr val="000000"/>
              </a:solidFill>
              <a:cs typeface="Tahoma" pitchFamily="34" charset="0"/>
            </a:endParaRPr>
          </a:p>
          <a:p>
            <a:pPr algn="ctr" eaLnBrk="1" hangingPunct="1">
              <a:spcBef>
                <a:spcPct val="0"/>
              </a:spcBef>
              <a:buSzTx/>
              <a:buFontTx/>
              <a:buNone/>
            </a:pPr>
            <a:r>
              <a:rPr lang="en-US" altLang="en-US" sz="1800">
                <a:solidFill>
                  <a:srgbClr val="000000"/>
                </a:solidFill>
                <a:cs typeface="Tahoma" pitchFamily="34" charset="0"/>
              </a:rPr>
              <a:t>Dopamine</a:t>
            </a:r>
          </a:p>
        </p:txBody>
      </p:sp>
      <p:pic>
        <p:nvPicPr>
          <p:cNvPr id="38916" name="Picture 4" descr="Jesus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08075" y="742950"/>
            <a:ext cx="692785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4"/>
          <p:cNvSpPr txBox="1">
            <a:spLocks noChangeArrowheads="1"/>
          </p:cNvSpPr>
          <p:nvPr/>
        </p:nvSpPr>
        <p:spPr bwMode="auto">
          <a:xfrm>
            <a:off x="955675" y="5913438"/>
            <a:ext cx="4286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2"/>
              </a:buBlip>
              <a:defRPr sz="3200">
                <a:solidFill>
                  <a:schemeClr val="tx1"/>
                </a:solidFill>
                <a:latin typeface="Tahoma" pitchFamily="34" charset="0"/>
              </a:defRPr>
            </a:lvl1pPr>
            <a:lvl2pPr marL="742950" indent="-285750" eaLnBrk="0" hangingPunct="0">
              <a:spcBef>
                <a:spcPct val="20000"/>
              </a:spcBef>
              <a:buSzPct val="80000"/>
              <a:buBlip>
                <a:blip r:embed="rId3"/>
              </a:buBlip>
              <a:defRPr sz="2800">
                <a:solidFill>
                  <a:schemeClr val="tx1"/>
                </a:solidFill>
                <a:latin typeface="Tahoma" pitchFamily="34" charset="0"/>
              </a:defRPr>
            </a:lvl2pPr>
            <a:lvl3pPr marL="1143000" indent="-228600" eaLnBrk="0" hangingPunct="0">
              <a:spcBef>
                <a:spcPct val="20000"/>
              </a:spcBef>
              <a:buSzPct val="70000"/>
              <a:buBlip>
                <a:blip r:embed="rId4"/>
              </a:buBlip>
              <a:defRPr sz="2400">
                <a:solidFill>
                  <a:schemeClr val="tx1"/>
                </a:solidFill>
                <a:latin typeface="Tahoma" pitchFamily="34" charset="0"/>
              </a:defRPr>
            </a:lvl3pPr>
            <a:lvl4pPr marL="1600200" indent="-228600" eaLnBrk="0" hangingPunct="0">
              <a:spcBef>
                <a:spcPct val="20000"/>
              </a:spcBef>
              <a:buSzPct val="70000"/>
              <a:buBlip>
                <a:blip r:embed="rId5"/>
              </a:buBlip>
              <a:defRPr sz="2000">
                <a:solidFill>
                  <a:schemeClr val="tx1"/>
                </a:solidFill>
                <a:latin typeface="Tahoma" pitchFamily="34" charset="0"/>
              </a:defRPr>
            </a:lvl4pPr>
            <a:lvl5pPr marL="2057400" indent="-228600" eaLnBrk="0" hangingPunct="0">
              <a:spcBef>
                <a:spcPct val="20000"/>
              </a:spcBef>
              <a:buSzPct val="70000"/>
              <a:buBlip>
                <a:blip r:embed="rId6"/>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itchFamily="34" charset="0"/>
              </a:defRPr>
            </a:lvl9pPr>
          </a:lstStyle>
          <a:p>
            <a:pPr algn="ctr" eaLnBrk="1" hangingPunct="1">
              <a:spcBef>
                <a:spcPct val="0"/>
              </a:spcBef>
              <a:buSzTx/>
              <a:buFontTx/>
              <a:buNone/>
            </a:pPr>
            <a:r>
              <a:rPr lang="en-US" altLang="en-US" sz="1800">
                <a:solidFill>
                  <a:srgbClr val="000000"/>
                </a:solidFill>
                <a:cs typeface="Tahoma" pitchFamily="34" charset="0"/>
              </a:rPr>
              <a:t>absolute faith in god, and the immanent end of the world and coming of the kingdom of heaven</a:t>
            </a:r>
          </a:p>
        </p:txBody>
      </p:sp>
      <p:pic>
        <p:nvPicPr>
          <p:cNvPr id="38918" name="Picture 3" descr="Bloom_Lotus_Flowe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449513"/>
            <a:ext cx="1870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7051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0" y="0"/>
            <a:ext cx="462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1"/>
          <p:cNvSpPr txBox="1">
            <a:spLocks noChangeArrowheads="1"/>
          </p:cNvSpPr>
          <p:nvPr/>
        </p:nvSpPr>
        <p:spPr bwMode="auto">
          <a:xfrm>
            <a:off x="234950" y="2644775"/>
            <a:ext cx="3638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eaLnBrk="1" hangingPunct="1">
              <a:spcBef>
                <a:spcPct val="0"/>
              </a:spcBef>
              <a:buSzTx/>
              <a:buFontTx/>
              <a:buNone/>
            </a:pPr>
            <a:r>
              <a:rPr lang="en-US" altLang="en-US" sz="2400" dirty="0">
                <a:solidFill>
                  <a:srgbClr val="000000"/>
                </a:solidFill>
                <a:latin typeface="Calibri" pitchFamily="34" charset="0"/>
              </a:rPr>
              <a:t>R rated for Aberrant Behavior Involving, Nudity, Violence, Sexuality, and Disturbing Images</a:t>
            </a:r>
            <a:endParaRPr lang="en-US" altLang="en-US" sz="2400" dirty="0">
              <a:latin typeface="Times New Roman" pitchFamily="18" charset="0"/>
            </a:endParaRPr>
          </a:p>
        </p:txBody>
      </p:sp>
      <p:sp>
        <p:nvSpPr>
          <p:cNvPr id="4" name="TextBox 1"/>
          <p:cNvSpPr txBox="1">
            <a:spLocks noChangeArrowheads="1"/>
          </p:cNvSpPr>
          <p:nvPr/>
        </p:nvSpPr>
        <p:spPr bwMode="auto">
          <a:xfrm>
            <a:off x="123581" y="388083"/>
            <a:ext cx="3638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Blip>
                <a:blip r:embed="rId3"/>
              </a:buBlip>
              <a:defRPr sz="3200">
                <a:solidFill>
                  <a:schemeClr val="tx1"/>
                </a:solidFill>
                <a:latin typeface="Tahoma" pitchFamily="34" charset="0"/>
              </a:defRPr>
            </a:lvl1pPr>
            <a:lvl2pPr marL="742950" indent="-285750" eaLnBrk="0" hangingPunct="0">
              <a:spcBef>
                <a:spcPct val="20000"/>
              </a:spcBef>
              <a:buSzPct val="80000"/>
              <a:buBlip>
                <a:blip r:embed="rId4"/>
              </a:buBlip>
              <a:defRPr sz="2800">
                <a:solidFill>
                  <a:schemeClr val="tx1"/>
                </a:solidFill>
                <a:latin typeface="Tahoma" pitchFamily="34" charset="0"/>
              </a:defRPr>
            </a:lvl2pPr>
            <a:lvl3pPr marL="1143000" indent="-228600" eaLnBrk="0" hangingPunct="0">
              <a:spcBef>
                <a:spcPct val="20000"/>
              </a:spcBef>
              <a:buSzPct val="70000"/>
              <a:buBlip>
                <a:blip r:embed="rId5"/>
              </a:buBlip>
              <a:defRPr sz="2400">
                <a:solidFill>
                  <a:schemeClr val="tx1"/>
                </a:solidFill>
                <a:latin typeface="Tahoma" pitchFamily="34" charset="0"/>
              </a:defRPr>
            </a:lvl3pPr>
            <a:lvl4pPr marL="1600200" indent="-228600" eaLnBrk="0" hangingPunct="0">
              <a:spcBef>
                <a:spcPct val="20000"/>
              </a:spcBef>
              <a:buSzPct val="70000"/>
              <a:buBlip>
                <a:blip r:embed="rId6"/>
              </a:buBlip>
              <a:defRPr sz="2000">
                <a:solidFill>
                  <a:schemeClr val="tx1"/>
                </a:solidFill>
                <a:latin typeface="Tahoma" pitchFamily="34" charset="0"/>
              </a:defRPr>
            </a:lvl4pPr>
            <a:lvl5pPr marL="2057400" indent="-228600" eaLnBrk="0" hangingPunct="0">
              <a:spcBef>
                <a:spcPct val="20000"/>
              </a:spcBef>
              <a:buSzPct val="70000"/>
              <a:buBlip>
                <a:blip r:embed="rId7"/>
              </a:buBlip>
              <a:defRPr sz="2000">
                <a:solidFill>
                  <a:schemeClr val="tx1"/>
                </a:solidFill>
                <a:latin typeface="Tahoma"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itchFamily="34" charset="0"/>
              </a:defRPr>
            </a:lvl9pPr>
          </a:lstStyle>
          <a:p>
            <a:pPr algn="ctr" eaLnBrk="1" hangingPunct="1">
              <a:spcBef>
                <a:spcPct val="0"/>
              </a:spcBef>
              <a:buSzTx/>
              <a:buFontTx/>
              <a:buNone/>
            </a:pPr>
            <a:r>
              <a:rPr lang="en-US" altLang="en-US" sz="3600" dirty="0" smtClean="0">
                <a:solidFill>
                  <a:srgbClr val="000000"/>
                </a:solidFill>
                <a:latin typeface="Calibri" pitchFamily="34" charset="0"/>
              </a:rPr>
              <a:t>Execution</a:t>
            </a:r>
          </a:p>
          <a:p>
            <a:pPr algn="ctr" eaLnBrk="1" hangingPunct="1">
              <a:spcBef>
                <a:spcPct val="0"/>
              </a:spcBef>
              <a:buSzTx/>
              <a:buFontTx/>
              <a:buNone/>
            </a:pPr>
            <a:r>
              <a:rPr lang="en-US" altLang="en-US" sz="3600" dirty="0" smtClean="0">
                <a:solidFill>
                  <a:srgbClr val="000000"/>
                </a:solidFill>
                <a:latin typeface="Calibri" pitchFamily="34" charset="0"/>
              </a:rPr>
              <a:t>Debut of Perfume</a:t>
            </a:r>
            <a:endParaRPr lang="en-US" altLang="en-US" sz="3600" dirty="0">
              <a:latin typeface="Times New Roman" pitchFamily="18" charset="0"/>
            </a:endParaRPr>
          </a:p>
        </p:txBody>
      </p:sp>
      <p:sp>
        <p:nvSpPr>
          <p:cNvPr id="2" name="TextBox 1"/>
          <p:cNvSpPr txBox="1"/>
          <p:nvPr/>
        </p:nvSpPr>
        <p:spPr>
          <a:xfrm>
            <a:off x="399356" y="5605272"/>
            <a:ext cx="3086999" cy="615553"/>
          </a:xfrm>
          <a:prstGeom prst="rect">
            <a:avLst/>
          </a:prstGeom>
          <a:noFill/>
        </p:spPr>
        <p:txBody>
          <a:bodyPr wrap="none" rtlCol="0">
            <a:spAutoFit/>
          </a:bodyPr>
          <a:lstStyle/>
          <a:p>
            <a:pPr algn="ctr"/>
            <a:r>
              <a:rPr lang="en-US" sz="2000" dirty="0" smtClean="0">
                <a:latin typeface="+mn-lt"/>
              </a:rPr>
              <a:t>2006</a:t>
            </a:r>
          </a:p>
          <a:p>
            <a:pPr algn="ctr"/>
            <a:r>
              <a:rPr lang="en-US" sz="1400" dirty="0">
                <a:latin typeface="+mn-lt"/>
              </a:rPr>
              <a:t>http://www.imdb.com/title/tt0396171/</a:t>
            </a:r>
          </a:p>
        </p:txBody>
      </p:sp>
    </p:spTree>
    <p:extLst>
      <p:ext uri="{BB962C8B-B14F-4D97-AF65-F5344CB8AC3E}">
        <p14:creationId xmlns:p14="http://schemas.microsoft.com/office/powerpoint/2010/main" val="773425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30584</TotalTime>
  <Words>10939</Words>
  <Application>Microsoft Office PowerPoint</Application>
  <PresentationFormat>On-screen Show (4:3)</PresentationFormat>
  <Paragraphs>1067</Paragraphs>
  <Slides>226</Slides>
  <Notes>5</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226</vt:i4>
      </vt:variant>
    </vt:vector>
  </HeadingPairs>
  <TitlesOfParts>
    <vt:vector size="229" baseType="lpstr">
      <vt:lpstr>Office Theme</vt:lpstr>
      <vt:lpstr>Worksheet</vt:lpstr>
      <vt:lpstr>CS ChemDraw Drawing</vt:lpstr>
      <vt:lpstr>Mental Organs and the  Breadth &amp; Depth of Consciousness</vt:lpstr>
      <vt:lpstr>The Human Mind</vt:lpstr>
      <vt:lpstr>Neuroscience &amp;  Subjective Experience</vt:lpstr>
      <vt:lpstr>PowerPoint Presentation</vt:lpstr>
      <vt:lpstr>Shulgin Pioneered the Method</vt:lpstr>
      <vt:lpstr>Shulgin Discovered Breadth</vt:lpstr>
      <vt:lpstr>Shulgin Created the Study of Breadth of Consciousness</vt:lpstr>
      <vt:lpstr>Shulgin</vt:lpstr>
      <vt:lpstr>Shulgin</vt:lpstr>
      <vt:lpstr>Psychoactive Drug Screening Program</vt:lpstr>
      <vt:lpstr>PowerPoint Presentation</vt:lpstr>
      <vt:lpstr>PowerPoint Presentation</vt:lpstr>
      <vt:lpstr>PowerPoint Presentation</vt:lpstr>
      <vt:lpstr>Synthesis of Molecular Affinity Data &amp; Human Natural History</vt:lpstr>
      <vt:lpstr>No Prior Knowledge of Receptors Needed</vt:lpstr>
      <vt:lpstr>Mental Organs</vt:lpstr>
      <vt:lpstr>Mental Organs</vt:lpstr>
      <vt:lpstr>Topology</vt:lpstr>
      <vt:lpstr>Mental Organs &amp; Receptors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Flavor of a Drug</vt:lpstr>
      <vt:lpstr>Flavor of a Drug</vt:lpstr>
      <vt:lpstr>Flavor of a Drug</vt:lpstr>
      <vt:lpstr>PowerPoint Presentation</vt:lpstr>
      <vt:lpstr>PowerPoint Presentation</vt:lpstr>
      <vt:lpstr>5-HT2 = Serotonin-2</vt:lpstr>
      <vt:lpstr>PowerPoint Presentation</vt:lpstr>
      <vt:lpstr>PowerPoint Presentation</vt:lpstr>
      <vt:lpstr>PowerPoint Presentation</vt:lpstr>
      <vt:lpstr>No Prior Knowledge of Receptors Needed</vt:lpstr>
      <vt:lpstr>Categories of Mental Organs</vt:lpstr>
      <vt:lpstr>PowerPoint Presentation</vt:lpstr>
      <vt:lpstr>PowerPoint Presentation</vt:lpstr>
      <vt:lpstr>PowerPoint Presentation</vt:lpstr>
      <vt:lpstr>PowerPoint Presentation</vt:lpstr>
      <vt:lpstr>Kappa &amp; Serotonin-7 – Consciousness</vt:lpstr>
      <vt:lpstr>A Language Older Than Words</vt:lpstr>
      <vt:lpstr>Thought-Free Awareness</vt:lpstr>
      <vt:lpstr>Beauty as a Feeling</vt:lpstr>
      <vt:lpstr>Flavor</vt:lpstr>
      <vt:lpstr>PowerPoint Presentation</vt:lpstr>
      <vt:lpstr>Categories of Mental Organs</vt:lpstr>
      <vt:lpstr>Categories of Mental Organs</vt:lpstr>
      <vt:lpstr>Categories of Mental Organs</vt:lpstr>
      <vt:lpstr>Ways of Knowing</vt:lpstr>
      <vt:lpstr>PowerPoint Presentation</vt:lpstr>
      <vt:lpstr>Cognitive Mental Organ</vt:lpstr>
      <vt:lpstr>PowerPoint Presentation</vt:lpstr>
      <vt:lpstr>PowerPoint Presentation</vt:lpstr>
      <vt:lpstr>PowerPoint Presentation</vt:lpstr>
      <vt:lpstr>PowerPoint Presentation</vt:lpstr>
      <vt:lpstr>PowerPoint Presentation</vt:lpstr>
      <vt:lpstr>PowerPoint Presentation</vt:lpstr>
      <vt:lpstr>Affective Mental Organs</vt:lpstr>
      <vt:lpstr>Imidazoline</vt:lpstr>
      <vt:lpstr>Compassion &amp; Forgiveness</vt:lpstr>
      <vt:lpstr>Beta – Joy </vt:lpstr>
      <vt:lpstr>Beta – Home, Family, Humanity</vt:lpstr>
      <vt:lpstr>PowerPoint Presentation</vt:lpstr>
      <vt:lpstr>PowerPoint Presentation</vt:lpstr>
      <vt:lpstr>PowerPoint Presentation</vt:lpstr>
      <vt:lpstr>Alpha-2 – Essence – Rasa</vt:lpstr>
      <vt:lpstr>Alpha-2 – Essence – Rasa</vt:lpstr>
      <vt:lpstr>Alpha-2 – Essence – Rasa</vt:lpstr>
      <vt:lpstr>Alpha-2 – Essence – Rasa</vt:lpstr>
      <vt:lpstr>Alpha-2 – Essence – Rasa</vt:lpstr>
      <vt:lpstr>Alpha-2 – Essence – Rasa In</vt:lpstr>
      <vt:lpstr>Alpha-2 – Essence – Rasa In</vt:lpstr>
      <vt:lpstr>Alpha-2 – Essence – Rasa In</vt:lpstr>
      <vt:lpstr>Tao</vt:lpstr>
      <vt:lpstr>Alpha-1</vt:lpstr>
      <vt:lpstr>Alpha-1</vt:lpstr>
      <vt:lpstr>Alpha-1</vt:lpstr>
      <vt:lpstr>Histamine-1</vt:lpstr>
      <vt:lpstr>Histamine-1</vt:lpstr>
      <vt:lpstr>Cumulative Affective Theory of Mind</vt:lpstr>
      <vt:lpstr>Presence Beyond Death</vt:lpstr>
      <vt:lpstr>DMT Entities?</vt:lpstr>
      <vt:lpstr>PowerPoint Presentation</vt:lpstr>
      <vt:lpstr>5 Dopamine Receptors Greatest Strength at Single D Receptor</vt:lpstr>
      <vt:lpstr>5 Dopamine Receptors Greatest Breadth Across 5 D Receptors</vt:lpstr>
      <vt:lpstr>Dopamine</vt:lpstr>
      <vt:lpstr>Dopamine</vt:lpstr>
      <vt:lpstr>Dopamine</vt:lpstr>
      <vt:lpstr>Dopamine</vt:lpstr>
      <vt:lpstr>Dopamine</vt:lpstr>
      <vt:lpstr>Dopamine</vt:lpstr>
      <vt:lpstr>Awe, Certainty, Meaning, Significance</vt:lpstr>
      <vt:lpstr>PowerPoint Presentation</vt:lpstr>
      <vt:lpstr>PowerPoint Presentation</vt:lpstr>
      <vt:lpstr>σ – And the Limbic System</vt:lpstr>
      <vt:lpstr>Sigma – the Core</vt:lpstr>
      <vt:lpstr>Yoga: Mind-Body </vt:lpstr>
      <vt:lpstr>Categories of Mental Organs</vt:lpstr>
      <vt:lpstr>Categories of Mental Organs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Hypotheses from Natural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Generation Psychedelics</vt:lpstr>
      <vt:lpstr>Second Generation Psychedelics</vt:lpstr>
      <vt:lpstr>Breadth of Consciousness</vt:lpstr>
      <vt:lpstr>Categories of Mental Organs</vt:lpstr>
      <vt:lpstr>Categories of Mental Organs</vt:lpstr>
      <vt:lpstr>Breadth &amp; Depth</vt:lpstr>
      <vt:lpstr>PowerPoint Presentation</vt:lpstr>
      <vt:lpstr>Depth</vt:lpstr>
      <vt:lpstr>Depth</vt:lpstr>
      <vt:lpstr>Depth</vt:lpstr>
      <vt:lpstr>Depth</vt:lpstr>
      <vt:lpstr>PowerPoint Presentation</vt:lpstr>
      <vt:lpstr>Depth</vt:lpstr>
      <vt:lpstr>PowerPoint Presentation</vt:lpstr>
      <vt:lpstr>Loss of Contact with Reality</vt:lpstr>
      <vt:lpstr>Depth</vt:lpstr>
      <vt:lpstr>PowerPoint Presentation</vt:lpstr>
      <vt:lpstr>Ego-loss</vt:lpstr>
      <vt:lpstr>Ego-loss Drugs LSD, psilocin, 5-MeO-DMT</vt:lpstr>
      <vt:lpstr>Ego-loss Drugs LSD, psilocin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Consciousness</vt:lpstr>
      <vt:lpstr>Open-eyed Creative Visuals</vt:lpstr>
      <vt:lpstr>Open-eyed Creative Visuals</vt:lpstr>
      <vt:lpstr>Open-eyed Creative Visuals</vt:lpstr>
      <vt:lpstr>Open-eyed Creative Visuals</vt:lpstr>
      <vt:lpstr>PowerPoint Presentation</vt:lpstr>
      <vt:lpstr>PowerPoint Presentation</vt:lpstr>
      <vt:lpstr>PowerPoint Presentation</vt:lpstr>
      <vt:lpstr>PowerPoint Presentation</vt:lpstr>
      <vt:lpstr>PowerPoint Presentation</vt:lpstr>
      <vt:lpstr>Free Will</vt:lpstr>
      <vt:lpstr>PowerPoint Presentation</vt:lpstr>
      <vt:lpstr>Loss of Affect</vt:lpstr>
      <vt:lpstr>PowerPoint Presentation</vt:lpstr>
      <vt:lpstr>The ADHD Mathematician Alumnus a story within a story</vt:lpstr>
      <vt:lpstr>3 Evolutionary Tiers of the Mind</vt:lpstr>
      <vt:lpstr>3 Evolutionary Tiers of the Mind</vt:lpstr>
      <vt:lpstr>Loss of Affect</vt:lpstr>
      <vt:lpstr>PowerPoint Presentation</vt:lpstr>
      <vt:lpstr>Loss of Affect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Alpha-1</vt:lpstr>
      <vt:lpstr>The Middle Way Hard Ego</vt:lpstr>
      <vt:lpstr>The Middle Way Soft Ego</vt:lpstr>
      <vt:lpstr>The Middle Way – Hard  Ego</vt:lpstr>
      <vt:lpstr>The Middle Way – Soft  Ego</vt:lpstr>
      <vt:lpstr>PowerPoint Presentation</vt:lpstr>
      <vt:lpstr>PowerPoint Presentation</vt:lpstr>
      <vt:lpstr>PowerPoint Presentation</vt:lpstr>
      <vt:lpstr>PowerPoint Presentation</vt:lpstr>
      <vt:lpstr>PowerPoint Presentation</vt:lpstr>
      <vt:lpstr>PowerPoint Presentation</vt:lpstr>
      <vt:lpstr>How can we restore  breadth of consciousness?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Supported By</vt:lpstr>
      <vt:lpstr>Contact</vt:lpstr>
      <vt:lpstr>Video, PowerPoint &amp; Manuscript</vt:lpstr>
      <vt:lpstr>The End</vt:lpstr>
    </vt:vector>
  </TitlesOfParts>
  <Company>Oklahoma Museum of Natural History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Evolution</dc:title>
  <dc:creator>Tom Ray</dc:creator>
  <cp:lastModifiedBy>Tom Ray</cp:lastModifiedBy>
  <cp:revision>1307</cp:revision>
  <dcterms:created xsi:type="dcterms:W3CDTF">2002-10-29T04:44:35Z</dcterms:created>
  <dcterms:modified xsi:type="dcterms:W3CDTF">2017-06-24T23:52:05Z</dcterms:modified>
</cp:coreProperties>
</file>